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4" r:id="rId1"/>
    <p:sldMasterId id="2147483891" r:id="rId2"/>
  </p:sldMasterIdLst>
  <p:notesMasterIdLst>
    <p:notesMasterId r:id="rId54"/>
  </p:notesMasterIdLst>
  <p:handoutMasterIdLst>
    <p:handoutMasterId r:id="rId55"/>
  </p:handoutMasterIdLst>
  <p:sldIdLst>
    <p:sldId id="2147374612" r:id="rId3"/>
    <p:sldId id="2146847038" r:id="rId4"/>
    <p:sldId id="2146847045" r:id="rId5"/>
    <p:sldId id="2147374582" r:id="rId6"/>
    <p:sldId id="2147374589" r:id="rId7"/>
    <p:sldId id="2147374621" r:id="rId8"/>
    <p:sldId id="2146846774" r:id="rId9"/>
    <p:sldId id="2147374625" r:id="rId10"/>
    <p:sldId id="2147374606" r:id="rId11"/>
    <p:sldId id="2146847067" r:id="rId12"/>
    <p:sldId id="2147374626" r:id="rId13"/>
    <p:sldId id="2146846706" r:id="rId14"/>
    <p:sldId id="2147374627" r:id="rId15"/>
    <p:sldId id="2146846843" r:id="rId16"/>
    <p:sldId id="2147374377" r:id="rId17"/>
    <p:sldId id="2146847097" r:id="rId18"/>
    <p:sldId id="636" r:id="rId19"/>
    <p:sldId id="2147374590" r:id="rId20"/>
    <p:sldId id="2146846811" r:id="rId21"/>
    <p:sldId id="2147374628" r:id="rId22"/>
    <p:sldId id="2142534234" r:id="rId23"/>
    <p:sldId id="2146847115" r:id="rId24"/>
    <p:sldId id="2147374607" r:id="rId25"/>
    <p:sldId id="2142534127" r:id="rId26"/>
    <p:sldId id="2142534200" r:id="rId27"/>
    <p:sldId id="2147374630" r:id="rId28"/>
    <p:sldId id="2147374631" r:id="rId29"/>
    <p:sldId id="2147374632" r:id="rId30"/>
    <p:sldId id="2146846704" r:id="rId31"/>
    <p:sldId id="2142532663" r:id="rId32"/>
    <p:sldId id="2146847105" r:id="rId33"/>
    <p:sldId id="2146847108" r:id="rId34"/>
    <p:sldId id="2142532666" r:id="rId35"/>
    <p:sldId id="2146847116" r:id="rId36"/>
    <p:sldId id="2147374593" r:id="rId37"/>
    <p:sldId id="2147374598" r:id="rId38"/>
    <p:sldId id="2147374629" r:id="rId39"/>
    <p:sldId id="2147374588" r:id="rId40"/>
    <p:sldId id="2146846815" r:id="rId41"/>
    <p:sldId id="2146846816" r:id="rId42"/>
    <p:sldId id="2146846817" r:id="rId43"/>
    <p:sldId id="2146846818" r:id="rId44"/>
    <p:sldId id="2147374600" r:id="rId45"/>
    <p:sldId id="2147374595" r:id="rId46"/>
    <p:sldId id="2147374594" r:id="rId47"/>
    <p:sldId id="2142534189" r:id="rId48"/>
    <p:sldId id="2142534190" r:id="rId49"/>
    <p:sldId id="2147374596" r:id="rId50"/>
    <p:sldId id="2147374603" r:id="rId51"/>
    <p:sldId id="2147374601" r:id="rId52"/>
    <p:sldId id="2147374602" r:id="rId5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2EAC57-06F0-BB46-B5AD-4A1513E8AACE}">
          <p14:sldIdLst>
            <p14:sldId id="2147374612"/>
            <p14:sldId id="2146847038"/>
            <p14:sldId id="2146847045"/>
            <p14:sldId id="2147374582"/>
            <p14:sldId id="2147374589"/>
            <p14:sldId id="2147374621"/>
            <p14:sldId id="2146846774"/>
            <p14:sldId id="2147374625"/>
            <p14:sldId id="2147374606"/>
            <p14:sldId id="2146847067"/>
            <p14:sldId id="2147374626"/>
            <p14:sldId id="2146846706"/>
            <p14:sldId id="2147374627"/>
            <p14:sldId id="2146846843"/>
            <p14:sldId id="2147374377"/>
            <p14:sldId id="2146847097"/>
            <p14:sldId id="636"/>
            <p14:sldId id="2147374590"/>
            <p14:sldId id="2146846811"/>
            <p14:sldId id="2147374628"/>
            <p14:sldId id="2142534234"/>
            <p14:sldId id="2146847115"/>
            <p14:sldId id="2147374607"/>
            <p14:sldId id="2142534127"/>
            <p14:sldId id="2142534200"/>
            <p14:sldId id="2147374630"/>
            <p14:sldId id="2147374631"/>
            <p14:sldId id="2147374632"/>
            <p14:sldId id="2146846704"/>
            <p14:sldId id="2142532663"/>
            <p14:sldId id="2146847105"/>
            <p14:sldId id="2146847108"/>
            <p14:sldId id="2142532666"/>
            <p14:sldId id="2146847116"/>
            <p14:sldId id="2147374593"/>
            <p14:sldId id="2147374598"/>
            <p14:sldId id="2147374629"/>
            <p14:sldId id="2147374588"/>
            <p14:sldId id="2146846815"/>
            <p14:sldId id="2146846816"/>
            <p14:sldId id="2146846817"/>
            <p14:sldId id="2146846818"/>
            <p14:sldId id="2147374600"/>
            <p14:sldId id="2147374595"/>
            <p14:sldId id="2147374594"/>
            <p14:sldId id="2142534189"/>
            <p14:sldId id="2142534190"/>
            <p14:sldId id="2147374596"/>
            <p14:sldId id="2147374603"/>
            <p14:sldId id="2147374601"/>
            <p14:sldId id="2147374602"/>
          </p14:sldIdLst>
        </p14:section>
      </p14:sectionLst>
    </p:ex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B73E0A-F797-70FE-F58E-887778193431}" name="Alyssa Fuller" initials="AF" userId="Alyssa Full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5"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2FF"/>
    <a:srgbClr val="E6D6FF"/>
    <a:srgbClr val="4489FF"/>
    <a:srgbClr val="FF40FF"/>
    <a:srgbClr val="0432FF"/>
    <a:srgbClr val="A06E17"/>
    <a:srgbClr val="3764FF"/>
    <a:srgbClr val="565656"/>
    <a:srgbClr val="000000"/>
    <a:srgbClr val="002D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autoAdjust="0"/>
    <p:restoredTop sz="68364" autoAdjust="0"/>
  </p:normalViewPr>
  <p:slideViewPr>
    <p:cSldViewPr snapToGrid="0" snapToObjects="1">
      <p:cViewPr varScale="1">
        <p:scale>
          <a:sx n="99" d="100"/>
          <a:sy n="99" d="100"/>
        </p:scale>
        <p:origin x="2104" y="21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70" d="100"/>
        <a:sy n="17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8/10/relationships/authors" Targe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Arial" panose="020B0604020202020204" pitchFamily="34" charset="0"/>
                <a:ea typeface="IBM Plex Sans" charset="0"/>
                <a:cs typeface="Arial" panose="020B0604020202020204" pitchFamily="34" charset="0"/>
              </a:rPr>
              <a:pPr algn="l"/>
              <a:t>‹#›</a:t>
            </a:fld>
            <a:endParaRPr lang="en-US" sz="600" dirty="0">
              <a:solidFill>
                <a:schemeClr val="bg1"/>
              </a:solidFill>
              <a:latin typeface="Arial" panose="020B0604020202020204" pitchFamily="34" charset="0"/>
              <a:ea typeface="IBM Plex Sans" charset="0"/>
              <a:cs typeface="Arial" panose="020B0604020202020204" pitchFamily="34"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Arial" panose="020B0604020202020204" pitchFamily="34" charset="0"/>
                <a:ea typeface="IBM Plex Sans" charset="0"/>
                <a:cs typeface="Arial" panose="020B0604020202020204" pitchFamily="34" charset="0"/>
              </a:rPr>
              <a:t>Group Name / DOC ID / Month XX, 2020 / © 2020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599"/>
            <a:ext cx="3328000" cy="1872000"/>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69328" y="2247900"/>
            <a:ext cx="6732000" cy="6408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Slide Number Placeholder 6">
            <a:extLst>
              <a:ext uri="{FF2B5EF4-FFF2-40B4-BE49-F238E27FC236}">
                <a16:creationId xmlns:a16="http://schemas.microsoft.com/office/drawing/2014/main" id="{E39EFD56-E2F0-9F4D-AEBC-C2A3FB3DC927}"/>
              </a:ext>
            </a:extLst>
          </p:cNvPr>
          <p:cNvSpPr>
            <a:spLocks noGrp="1"/>
          </p:cNvSpPr>
          <p:nvPr>
            <p:ph type="sldNum" sz="quarter" idx="5"/>
          </p:nvPr>
        </p:nvSpPr>
        <p:spPr>
          <a:xfrm>
            <a:off x="69328" y="8786976"/>
            <a:ext cx="338328" cy="228600"/>
          </a:xfrm>
          <a:prstGeom prst="rect">
            <a:avLst/>
          </a:prstGeom>
        </p:spPr>
        <p:txBody>
          <a:bodyPr vert="horz" lIns="0" tIns="0" rIns="0" bIns="0" rtlCol="0" anchor="b"/>
          <a:lstStyle>
            <a:lvl1pPr algn="l">
              <a:defRPr sz="8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0"/>
      </a:spcBef>
      <a:defRPr sz="1000" b="0" i="0" kern="1200">
        <a:solidFill>
          <a:schemeClr val="bg1"/>
        </a:solidFill>
        <a:latin typeface="Arial" panose="020B0604020202020204" pitchFamily="34" charset="0"/>
        <a:ea typeface="+mn-ea"/>
        <a:cs typeface="Arial" panose="020B0604020202020204" pitchFamily="34" charset="0"/>
      </a:defRPr>
    </a:lvl1pPr>
    <a:lvl2pPr marL="174625" indent="-169863"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2pPr>
    <a:lvl3pPr marL="347472" indent="-173736"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3pPr>
    <a:lvl4pPr marL="630936" indent="-173736"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charset="-120"/>
      <a:buChar char="»"/>
      <a:tabLst/>
      <a:defRPr sz="1000" b="0" i="0"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mpacer.com/wp-content/uploads/2019/05/Billentis_Report_compacer_single-sponsor.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mpacer.com/wp-content/uploads/2019/05/Billentis_Report_compacer_single-sponsor.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reprints2.forrester.com/#/assets/2/73/RES176608/repor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fRY-onXjMdw"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youtu.be/GG_noUKYun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47650"/>
            <a:ext cx="3251200" cy="1828800"/>
          </a:xfrm>
        </p:spPr>
      </p:sp>
      <p:sp>
        <p:nvSpPr>
          <p:cNvPr id="3" name="Notes Placeholder 2"/>
          <p:cNvSpPr>
            <a:spLocks noGrp="1"/>
          </p:cNvSpPr>
          <p:nvPr>
            <p:ph type="body" idx="1"/>
          </p:nvPr>
        </p:nvSpPr>
        <p:spPr/>
        <p:txBody>
          <a:bodyPr/>
          <a:lstStyle/>
          <a:p>
            <a:pPr>
              <a:tabLst>
                <a:tab pos="547688" algn="l"/>
                <a:tab pos="1195388" algn="l"/>
                <a:tab pos="1598613" algn="l"/>
                <a:tab pos="4056063" algn="l"/>
              </a:tabLst>
            </a:pPr>
            <a:r>
              <a:rPr lang="en-US" sz="1000" b="0" i="0" kern="1200" dirty="0">
                <a:solidFill>
                  <a:schemeClr val="bg1"/>
                </a:solidFill>
                <a:effectLst/>
                <a:latin typeface="Arial" panose="020B0604020202020204" pitchFamily="34" charset="0"/>
                <a:ea typeface="+mn-ea"/>
                <a:cs typeface="Arial" panose="020B0604020202020204" pitchFamily="34" charset="0"/>
              </a:rPr>
              <a:t>The purpose of this slide is to identify the content owners of this presentation as well as the revision information.  </a:t>
            </a:r>
          </a:p>
          <a:p>
            <a:pPr>
              <a:tabLst>
                <a:tab pos="547688" algn="l"/>
                <a:tab pos="1195388" algn="l"/>
                <a:tab pos="1598613" algn="l"/>
                <a:tab pos="4056063" algn="l"/>
              </a:tabLst>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a:tabLst>
                <a:tab pos="547688" algn="l"/>
                <a:tab pos="1195388" algn="l"/>
                <a:tab pos="1598613" algn="l"/>
                <a:tab pos="4056063" algn="l"/>
              </a:tabLst>
            </a:pPr>
            <a:r>
              <a:rPr lang="en-US" sz="1000" b="0" i="0" kern="1200" dirty="0">
                <a:solidFill>
                  <a:schemeClr val="bg1"/>
                </a:solidFill>
                <a:effectLst/>
                <a:latin typeface="Arial" panose="020B0604020202020204" pitchFamily="34" charset="0"/>
                <a:ea typeface="+mn-ea"/>
                <a:cs typeface="Arial" panose="020B0604020202020204" pitchFamily="34" charset="0"/>
              </a:rPr>
              <a:t>Please delete this slide before presenting and use the next slide for your client presentation.</a:t>
            </a:r>
          </a:p>
          <a:p>
            <a:pPr>
              <a:tabLst>
                <a:tab pos="547688" algn="l"/>
                <a:tab pos="1195388" algn="l"/>
                <a:tab pos="1598613" algn="l"/>
                <a:tab pos="4056063" algn="l"/>
              </a:tabLst>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a:tabLst>
                <a:tab pos="547688" algn="l"/>
                <a:tab pos="1195388" algn="l"/>
                <a:tab pos="1598613" algn="l"/>
                <a:tab pos="4056063" algn="l"/>
              </a:tabLst>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a:tabLst>
                <a:tab pos="547688" algn="l"/>
                <a:tab pos="1195388" algn="l"/>
                <a:tab pos="1598613" algn="l"/>
                <a:tab pos="4056063" algn="l"/>
              </a:tabLst>
            </a:pPr>
            <a:r>
              <a:rPr lang="en-US" sz="1000" b="0" i="0" kern="1200" dirty="0">
                <a:solidFill>
                  <a:schemeClr val="bg1"/>
                </a:solidFill>
                <a:effectLst/>
                <a:latin typeface="Arial" panose="020B0604020202020204" pitchFamily="34" charset="0"/>
                <a:ea typeface="+mn-ea"/>
                <a:cs typeface="Arial" panose="020B0604020202020204" pitchFamily="34" charset="0"/>
              </a:rPr>
              <a:t>Note: version history below, please select View, Notes Page for proper alignment</a:t>
            </a:r>
          </a:p>
          <a:p>
            <a:pPr>
              <a:tabLst>
                <a:tab pos="547688" algn="l"/>
                <a:tab pos="1195388" algn="l"/>
                <a:tab pos="1598613" algn="l"/>
                <a:tab pos="4056063" algn="l"/>
              </a:tabLst>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defTabSz="457200">
              <a:tabLst>
                <a:tab pos="547688" algn="l"/>
                <a:tab pos="1195388" algn="l"/>
                <a:tab pos="1598613" algn="l"/>
                <a:tab pos="4056063" algn="l"/>
              </a:tabLst>
            </a:pPr>
            <a:r>
              <a:rPr lang="en-US" sz="1000" b="1" i="0" kern="1200" dirty="0">
                <a:solidFill>
                  <a:schemeClr val="bg1"/>
                </a:solidFill>
                <a:effectLst/>
                <a:latin typeface="Arial" panose="020B0604020202020204" pitchFamily="34" charset="0"/>
                <a:ea typeface="+mn-ea"/>
                <a:cs typeface="Arial" panose="020B0604020202020204" pitchFamily="34" charset="0"/>
              </a:rPr>
              <a:t>Version History</a:t>
            </a:r>
          </a:p>
          <a:p>
            <a:pPr>
              <a:tabLst>
                <a:tab pos="547688" algn="l"/>
                <a:tab pos="1195388" algn="l"/>
                <a:tab pos="1598613" algn="l"/>
                <a:tab pos="4056063" algn="l"/>
              </a:tabLst>
            </a:pPr>
            <a:r>
              <a:rPr lang="en-US" sz="1000" b="0" i="0" kern="1200" dirty="0">
                <a:solidFill>
                  <a:schemeClr val="bg1"/>
                </a:solidFill>
                <a:effectLst/>
                <a:latin typeface="Arial" panose="020B0604020202020204" pitchFamily="34" charset="0"/>
                <a:ea typeface="+mn-ea"/>
                <a:cs typeface="Arial" panose="020B0604020202020204" pitchFamily="34" charset="0"/>
              </a:rPr>
              <a:t>Version	Date	Who	Slide # &amp; Title Description	Description</a:t>
            </a:r>
          </a:p>
          <a:p>
            <a:pPr>
              <a:tabLst>
                <a:tab pos="547688" algn="l"/>
                <a:tab pos="1195388" algn="l"/>
                <a:tab pos="1598613" algn="l"/>
                <a:tab pos="4056063" algn="l"/>
              </a:tabLst>
            </a:pPr>
            <a:r>
              <a:rPr lang="en-US" sz="1000" b="0" i="0" kern="1200" dirty="0">
                <a:solidFill>
                  <a:schemeClr val="bg1"/>
                </a:solidFill>
                <a:effectLst/>
                <a:latin typeface="Arial" panose="020B0604020202020204" pitchFamily="34" charset="0"/>
                <a:ea typeface="+mn-ea"/>
                <a:cs typeface="Arial" panose="020B0604020202020204" pitchFamily="34" charset="0"/>
              </a:rPr>
              <a:t>======	=======</a:t>
            </a:r>
            <a:r>
              <a:rPr lang="en-US" dirty="0"/>
              <a:t>	</a:t>
            </a:r>
            <a:r>
              <a:rPr lang="en-US" sz="1000" b="0" i="0" kern="1200" dirty="0">
                <a:solidFill>
                  <a:schemeClr val="bg1"/>
                </a:solidFill>
                <a:effectLst/>
                <a:latin typeface="Arial" panose="020B0604020202020204" pitchFamily="34" charset="0"/>
                <a:ea typeface="+mn-ea"/>
                <a:cs typeface="Arial" panose="020B0604020202020204" pitchFamily="34" charset="0"/>
              </a:rPr>
              <a:t>====	================================	=================================</a:t>
            </a:r>
          </a:p>
          <a:p>
            <a:pPr>
              <a:tabLst>
                <a:tab pos="547688" algn="l"/>
                <a:tab pos="1195388" algn="l"/>
                <a:tab pos="1598613" algn="l"/>
                <a:tab pos="4056063" algn="l"/>
              </a:tabLst>
            </a:pPr>
            <a:r>
              <a:rPr lang="en-US" sz="1000" b="0" i="0" kern="1200" dirty="0">
                <a:solidFill>
                  <a:schemeClr val="bg1"/>
                </a:solidFill>
                <a:effectLst/>
                <a:latin typeface="Arial" panose="020B0604020202020204" pitchFamily="34" charset="0"/>
                <a:ea typeface="+mn-ea"/>
                <a:cs typeface="Arial" panose="020B0604020202020204" pitchFamily="34" charset="0"/>
              </a:rPr>
              <a:t>V1.0	01/15/21	TE	Initial creation	Initial creation	</a:t>
            </a:r>
          </a:p>
          <a:p>
            <a:pPr>
              <a:tabLst>
                <a:tab pos="547688" algn="l"/>
                <a:tab pos="1195388" algn="l"/>
                <a:tab pos="1598613" algn="l"/>
                <a:tab pos="4056063" algn="l"/>
              </a:tabLst>
            </a:pPr>
            <a:r>
              <a:rPr lang="en-US" sz="1000" b="0" i="0" kern="1200" dirty="0">
                <a:solidFill>
                  <a:schemeClr val="bg1"/>
                </a:solidFill>
                <a:effectLst/>
                <a:latin typeface="Arial" panose="020B0604020202020204" pitchFamily="34" charset="0"/>
                <a:ea typeface="+mn-ea"/>
                <a:cs typeface="Arial" panose="020B0604020202020204" pitchFamily="34" charset="0"/>
              </a:rPr>
              <a:t>V1.1	01/26/22	TY	23 – Document Processing – the solution	Updated speaker notes</a:t>
            </a:r>
          </a:p>
          <a:p>
            <a:pPr>
              <a:tabLst>
                <a:tab pos="547688" algn="l"/>
                <a:tab pos="1195388" algn="l"/>
                <a:tab pos="1598613" algn="l"/>
                <a:tab pos="4056063" algn="l"/>
              </a:tabLst>
            </a:pPr>
            <a:r>
              <a:rPr lang="en-US" sz="1000" b="0" i="0" kern="1200" dirty="0">
                <a:solidFill>
                  <a:schemeClr val="bg1"/>
                </a:solidFill>
                <a:effectLst/>
                <a:latin typeface="Arial" panose="020B0604020202020204" pitchFamily="34" charset="0"/>
                <a:ea typeface="+mn-ea"/>
                <a:cs typeface="Arial" panose="020B0604020202020204" pitchFamily="34" charset="0"/>
              </a:rPr>
              <a:t>V1.2	02/01/22	JG	9, 12, </a:t>
            </a:r>
            <a:r>
              <a:rPr lang="en-US" dirty="0"/>
              <a:t>33	Updated speaker notes/format</a:t>
            </a: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buFontTx/>
              <a:buNone/>
              <a:tabLst>
                <a:tab pos="547688" algn="l"/>
                <a:tab pos="1195388" algn="l"/>
                <a:tab pos="1598613" algn="l"/>
                <a:tab pos="4056063" algn="l"/>
              </a:tabLst>
              <a:defRPr/>
            </a:pPr>
            <a:r>
              <a:rPr lang="en-US" sz="1000" b="0" i="0" kern="1200" dirty="0">
                <a:solidFill>
                  <a:schemeClr val="bg1"/>
                </a:solidFill>
                <a:effectLst/>
                <a:latin typeface="Arial" panose="020B0604020202020204" pitchFamily="34" charset="0"/>
                <a:ea typeface="+mn-ea"/>
                <a:cs typeface="Arial" panose="020B0604020202020204" pitchFamily="34" charset="0"/>
              </a:rPr>
              <a:t>V1.3	03/23/22</a:t>
            </a:r>
            <a:r>
              <a:rPr lang="en-US" dirty="0"/>
              <a:t>	</a:t>
            </a:r>
            <a:r>
              <a:rPr lang="en-US" sz="1000" b="0" i="0" kern="1200" dirty="0">
                <a:solidFill>
                  <a:schemeClr val="bg1"/>
                </a:solidFill>
                <a:effectLst/>
                <a:latin typeface="Arial" panose="020B0604020202020204" pitchFamily="34" charset="0"/>
                <a:ea typeface="+mn-ea"/>
                <a:cs typeface="Arial" panose="020B0604020202020204" pitchFamily="34" charset="0"/>
              </a:rPr>
              <a:t>TY	Title slides	Add title slide for </a:t>
            </a:r>
            <a:r>
              <a:rPr lang="en-US" dirty="0"/>
              <a:t>client presentation</a:t>
            </a: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lvl="0">
              <a:tabLst>
                <a:tab pos="547688" algn="l"/>
                <a:tab pos="1195388" algn="l"/>
                <a:tab pos="1598613" algn="l"/>
                <a:tab pos="4056063" algn="l"/>
              </a:tabLst>
              <a:defRPr/>
            </a:pPr>
            <a:r>
              <a:rPr lang="en-US" dirty="0"/>
              <a:t>			Capability slides (10, 13, 16, 19, 21, 28) 	</a:t>
            </a:r>
            <a:r>
              <a:rPr lang="en-US" sz="1000" b="0" i="0" kern="1200" dirty="0">
                <a:solidFill>
                  <a:schemeClr val="bg1"/>
                </a:solidFill>
                <a:effectLst/>
                <a:latin typeface="Arial" panose="020B0604020202020204" pitchFamily="34" charset="0"/>
                <a:ea typeface="+mn-ea"/>
                <a:cs typeface="Arial" panose="020B0604020202020204" pitchFamily="34" charset="0"/>
              </a:rPr>
              <a:t>Updated layout of the capability area slides</a:t>
            </a:r>
          </a:p>
          <a:p>
            <a:pPr marR="0" lvl="0" algn="l" defTabSz="914400" rtl="0" eaLnBrk="1" fontAlgn="auto" latinLnBrk="0" hangingPunct="1">
              <a:lnSpc>
                <a:spcPct val="100000"/>
              </a:lnSpc>
              <a:spcBef>
                <a:spcPts val="0"/>
              </a:spcBef>
              <a:spcAft>
                <a:spcPts val="0"/>
              </a:spcAft>
              <a:buClrTx/>
              <a:buSzTx/>
              <a:buFontTx/>
              <a:buNone/>
              <a:tabLst>
                <a:tab pos="547688" algn="l"/>
                <a:tab pos="1195388" algn="l"/>
                <a:tab pos="1598613" algn="l"/>
                <a:tab pos="4056063" algn="l"/>
              </a:tabLst>
              <a:defRPr/>
            </a:pPr>
            <a:r>
              <a:rPr lang="en-US" dirty="0"/>
              <a:t>				</a:t>
            </a:r>
            <a:r>
              <a:rPr lang="en-US" sz="1000" b="0" i="0" kern="1200" dirty="0">
                <a:solidFill>
                  <a:schemeClr val="bg1"/>
                </a:solidFill>
                <a:effectLst/>
                <a:latin typeface="Arial" panose="020B0604020202020204" pitchFamily="34" charset="0"/>
                <a:ea typeface="+mn-ea"/>
                <a:cs typeface="Arial" panose="020B0604020202020204" pitchFamily="34" charset="0"/>
              </a:rPr>
              <a:t>Updated to layout to IBM Master 2020                       </a:t>
            </a:r>
          </a:p>
          <a:p>
            <a:pPr defTabSz="548640">
              <a:tabLst>
                <a:tab pos="547688" algn="l"/>
                <a:tab pos="1195388" algn="l"/>
                <a:tab pos="1598613" algn="l"/>
                <a:tab pos="4056063" algn="l"/>
              </a:tabLst>
            </a:pPr>
            <a:endParaRPr lang="en-US" sz="1000" b="0" i="0" kern="1200" dirty="0">
              <a:solidFill>
                <a:schemeClr val="bg1"/>
              </a:solidFill>
              <a:effectLst/>
              <a:latin typeface="Arial" panose="020B0604020202020204" pitchFamily="34" charset="0"/>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E534C1F7-3A65-D04B-9710-A85F9FB79F0A}"/>
              </a:ext>
            </a:extLst>
          </p:cNvPr>
          <p:cNvSpPr>
            <a:spLocks noGrp="1"/>
          </p:cNvSpPr>
          <p:nvPr>
            <p:ph type="sldNum" sz="quarter" idx="5"/>
          </p:nvPr>
        </p:nvSpPr>
        <p:spPr/>
        <p:txBody>
          <a:bodyPr/>
          <a:lstStyle/>
          <a:p>
            <a:fld id="{6E2E38B8-B0B4-AD41-AC6E-B781F46A9FD3}" type="slidenum">
              <a:rPr lang="en-US" smtClean="0"/>
              <a:pPr/>
              <a:t>1</a:t>
            </a:fld>
            <a:endParaRPr lang="en-US"/>
          </a:p>
        </p:txBody>
      </p:sp>
    </p:spTree>
    <p:extLst>
      <p:ext uri="{BB962C8B-B14F-4D97-AF65-F5344CB8AC3E}">
        <p14:creationId xmlns:p14="http://schemas.microsoft.com/office/powerpoint/2010/main" val="951210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Nowadays, enterprises are executing their business processes across several different stakeholders, such as enterprise resource planning (ERP) systems, customer resource management (CRM) systems, customer care applications, and ticketing systems, among others.</a:t>
            </a:r>
          </a:p>
          <a:p>
            <a:endParaRPr lang="it-IT" dirty="0"/>
          </a:p>
          <a:p>
            <a:r>
              <a:rPr lang="en-US" dirty="0"/>
              <a:t>When business processes don’t belong to one single application, it can become very difficult for a business user to have a clear, end-to-end view of the process, and process users often feel like the process is too complex and difficult to be managed or understood.</a:t>
            </a:r>
          </a:p>
          <a:p>
            <a:endParaRPr lang="it-IT" dirty="0"/>
          </a:p>
          <a:p>
            <a:r>
              <a:rPr lang="en-US" dirty="0"/>
              <a:t>&lt;CLICK&gt;</a:t>
            </a:r>
          </a:p>
          <a:p>
            <a:endParaRPr lang="it-IT" dirty="0"/>
          </a:p>
          <a:p>
            <a:r>
              <a:rPr lang="en-US" dirty="0"/>
              <a:t>Process Mining can automatically streamline the end-to-end process, starting from the available data of the applications that the process is running on.</a:t>
            </a:r>
            <a:endParaRPr lang="it-IT" dirty="0"/>
          </a:p>
          <a:p>
            <a:endParaRPr lang="en-US" dirty="0"/>
          </a:p>
          <a:p>
            <a:pPr lvl="0"/>
            <a:r>
              <a:rPr lang="en-US" dirty="0">
                <a:latin typeface="Arial"/>
                <a:cs typeface="Arial"/>
              </a:rPr>
              <a:t>In the grey box in the center of this slide, the business activities and processes are shown together with their stakeholders/sources (such as desktop applications, mobile applications, and cloud applications). Thanks to IBM Process Mining, this digital footprint is extracted, uploaded into the platform (Data Storage), and then a knowledge base is created using Process Mining’s algorithms.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7" name="Slide Image Placeholder 6">
            <a:extLst>
              <a:ext uri="{FF2B5EF4-FFF2-40B4-BE49-F238E27FC236}">
                <a16:creationId xmlns:a16="http://schemas.microsoft.com/office/drawing/2014/main" id="{8AF0365E-A504-4F1A-9E63-2EFB51AACBCE}"/>
              </a:ext>
            </a:extLst>
          </p:cNvPr>
          <p:cNvSpPr>
            <a:spLocks noGrp="1" noRot="1" noChangeAspect="1"/>
          </p:cNvSpPr>
          <p:nvPr>
            <p:ph type="sldImg"/>
          </p:nvPr>
        </p:nvSpPr>
        <p:spPr>
          <a:xfrm>
            <a:off x="1822450" y="228600"/>
            <a:ext cx="3327400" cy="1871663"/>
          </a:xfrm>
        </p:spPr>
      </p:sp>
    </p:spTree>
    <p:extLst>
      <p:ext uri="{BB962C8B-B14F-4D97-AF65-F5344CB8AC3E}">
        <p14:creationId xmlns:p14="http://schemas.microsoft.com/office/powerpoint/2010/main" val="1100708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Next, we’ll focus on how Robotic Process Automation (RPA) is used to put digital labor into action.</a:t>
            </a:r>
          </a:p>
        </p:txBody>
      </p:sp>
      <p:sp>
        <p:nvSpPr>
          <p:cNvPr id="6" name="Slide Number Placeholder 3">
            <a:extLst>
              <a:ext uri="{FF2B5EF4-FFF2-40B4-BE49-F238E27FC236}">
                <a16:creationId xmlns:a16="http://schemas.microsoft.com/office/drawing/2014/main" id="{663071D0-1723-EE48-A13C-058F4B672915}"/>
              </a:ext>
            </a:extLst>
          </p:cNvPr>
          <p:cNvSpPr>
            <a:spLocks noGrp="1"/>
          </p:cNvSpPr>
          <p:nvPr>
            <p:ph type="sldNum" sz="quarter" idx="5"/>
          </p:nvPr>
        </p:nvSpPr>
        <p:spPr>
          <a:xfrm>
            <a:off x="69328" y="8786976"/>
            <a:ext cx="338328" cy="228600"/>
          </a:xfrm>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148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Our Robotic </a:t>
            </a:r>
            <a:r>
              <a:rPr lang="en-US" dirty="0">
                <a:cs typeface="+mn-cs"/>
              </a:rPr>
              <a:t>P</a:t>
            </a:r>
            <a:r>
              <a:rPr lang="en-US" kern="1200" dirty="0">
                <a:solidFill>
                  <a:schemeClr val="bg1"/>
                </a:solidFill>
                <a:effectLst/>
                <a:ea typeface="+mn-ea"/>
                <a:cs typeface="+mn-cs"/>
              </a:rPr>
              <a:t>rocess </a:t>
            </a:r>
            <a:r>
              <a:rPr lang="en-US" dirty="0">
                <a:cs typeface="+mn-cs"/>
              </a:rPr>
              <a:t>A</a:t>
            </a:r>
            <a:r>
              <a:rPr lang="en-US" kern="1200" dirty="0">
                <a:solidFill>
                  <a:schemeClr val="bg1"/>
                </a:solidFill>
                <a:effectLst/>
                <a:ea typeface="+mn-ea"/>
                <a:cs typeface="+mn-cs"/>
              </a:rPr>
              <a:t>utomation (RPA) is a low-code solution that enables you to easily build bots with low-code editors.</a:t>
            </a:r>
          </a:p>
          <a:p>
            <a:endParaRPr lang="en-US" kern="1200" dirty="0">
              <a:solidFill>
                <a:schemeClr val="bg1"/>
              </a:solidFill>
              <a:effectLst/>
              <a:ea typeface="+mn-ea"/>
              <a:cs typeface="+mn-cs"/>
            </a:endParaRPr>
          </a:p>
          <a:p>
            <a:r>
              <a:rPr lang="en-US" kern="1200" dirty="0">
                <a:solidFill>
                  <a:schemeClr val="bg1"/>
                </a:solidFill>
                <a:effectLst/>
                <a:ea typeface="+mn-ea"/>
                <a:cs typeface="+mn-cs"/>
              </a:rPr>
              <a:t>For example, you can: </a:t>
            </a:r>
          </a:p>
          <a:p>
            <a:pPr marL="171450" indent="-171450">
              <a:buFont typeface="Arial" panose="020B0604020202020204" pitchFamily="34" charset="0"/>
              <a:buChar char="•"/>
            </a:pPr>
            <a:r>
              <a:rPr lang="en-US" kern="1200" dirty="0">
                <a:solidFill>
                  <a:schemeClr val="bg1"/>
                </a:solidFill>
                <a:effectLst/>
                <a:ea typeface="+mn-ea"/>
                <a:cs typeface="+mn-cs"/>
              </a:rPr>
              <a:t>Record user interactions to automatically generate bot scripts</a:t>
            </a:r>
          </a:p>
          <a:p>
            <a:pPr marL="171450" indent="-171450">
              <a:buFont typeface="Arial" panose="020B0604020202020204" pitchFamily="34" charset="0"/>
              <a:buChar char="•"/>
            </a:pPr>
            <a:r>
              <a:rPr lang="en-US" kern="1200" dirty="0">
                <a:solidFill>
                  <a:schemeClr val="bg1"/>
                </a:solidFill>
                <a:effectLst/>
                <a:ea typeface="+mn-ea"/>
                <a:cs typeface="+mn-cs"/>
              </a:rPr>
              <a:t>Assemble bot scripts from a rich collection of prebuilt commands</a:t>
            </a:r>
          </a:p>
          <a:p>
            <a:pPr marL="171450" indent="-171450">
              <a:buFont typeface="Arial" panose="020B0604020202020204" pitchFamily="34" charset="0"/>
              <a:buChar char="•"/>
            </a:pPr>
            <a:r>
              <a:rPr lang="en-US" kern="1200" dirty="0">
                <a:solidFill>
                  <a:schemeClr val="bg1"/>
                </a:solidFill>
                <a:effectLst/>
                <a:ea typeface="+mn-ea"/>
                <a:cs typeface="+mn-cs"/>
              </a:rPr>
              <a:t>Test automations directly from the bot studio</a:t>
            </a:r>
            <a:endParaRPr lang="en-US" dirty="0"/>
          </a:p>
        </p:txBody>
      </p:sp>
      <p:sp>
        <p:nvSpPr>
          <p:cNvPr id="6" name="Slide Number Placeholder 3">
            <a:extLst>
              <a:ext uri="{FF2B5EF4-FFF2-40B4-BE49-F238E27FC236}">
                <a16:creationId xmlns:a16="http://schemas.microsoft.com/office/drawing/2014/main" id="{7A758607-6DB0-D745-9808-1210EB90D498}"/>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638358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dirty="0"/>
              <a:t>Next, we’ll review IBM’s core automation capabilities.</a:t>
            </a:r>
          </a:p>
          <a:p>
            <a:endParaRPr lang="en-US" dirty="0"/>
          </a:p>
        </p:txBody>
      </p:sp>
      <p:sp>
        <p:nvSpPr>
          <p:cNvPr id="6" name="Slide Number Placeholder 3">
            <a:extLst>
              <a:ext uri="{FF2B5EF4-FFF2-40B4-BE49-F238E27FC236}">
                <a16:creationId xmlns:a16="http://schemas.microsoft.com/office/drawing/2014/main" id="{663071D0-1723-EE48-A13C-058F4B672915}"/>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294134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kern="1200" dirty="0">
                <a:effectLst/>
                <a:ea typeface="+mn-ea"/>
                <a:cs typeface="+mn-cs"/>
              </a:rPr>
              <a:t>Content is unstructured or semi-structured information that can include documents, text, images, audio and video.</a:t>
            </a:r>
          </a:p>
          <a:p>
            <a:endParaRPr lang="en-US" kern="1200" dirty="0">
              <a:effectLst/>
              <a:ea typeface="+mn-ea"/>
              <a:cs typeface="+mn-cs"/>
            </a:endParaRPr>
          </a:p>
          <a:p>
            <a:r>
              <a:rPr lang="en-US" kern="1200" dirty="0">
                <a:effectLst/>
                <a:ea typeface="+mn-ea"/>
                <a:cs typeface="+mn-cs"/>
              </a:rPr>
              <a:t>Content </a:t>
            </a:r>
            <a:r>
              <a:rPr lang="en-US" u="sng" kern="1200" dirty="0">
                <a:effectLst/>
                <a:ea typeface="+mn-ea"/>
                <a:cs typeface="+mn-cs"/>
              </a:rPr>
              <a:t>services</a:t>
            </a:r>
            <a:r>
              <a:rPr lang="en-US" kern="1200" dirty="0">
                <a:effectLst/>
                <a:ea typeface="+mn-ea"/>
                <a:cs typeface="+mn-cs"/>
              </a:rPr>
              <a:t> enable users to securely manage the full lifecycle of content.</a:t>
            </a:r>
          </a:p>
          <a:p>
            <a:r>
              <a:rPr lang="en-US" kern="1200" dirty="0">
                <a:effectLst/>
                <a:ea typeface="+mn-ea"/>
                <a:cs typeface="+mn-cs"/>
              </a:rPr>
              <a:t> </a:t>
            </a:r>
          </a:p>
          <a:p>
            <a:r>
              <a:rPr lang="en-US" kern="1200" dirty="0">
                <a:effectLst/>
                <a:ea typeface="+mn-ea"/>
                <a:cs typeface="+mn-cs"/>
              </a:rPr>
              <a:t>We have an enterprise-class content solution that provides flexible, reliable and secure content services. We have powerful search capabilities and enable federation across content repositories. We provide enterprise-grade security, privacy, information governance and records management. And in addition to sharing content within a company, we also enable secure sharing of content with external users who are outside the organization.</a:t>
            </a:r>
            <a:endParaRPr lang="en-US" dirty="0"/>
          </a:p>
          <a:p>
            <a:endParaRPr lang="en-US" b="0" i="0" kern="1200" dirty="0">
              <a:effectLst/>
              <a:latin typeface="Arial" panose="020B0604020202020204" pitchFamily="34" charset="0"/>
              <a:ea typeface="+mn-ea"/>
              <a:cs typeface="Arial" panose="020B0604020202020204" pitchFamily="34" charset="0"/>
            </a:endParaRPr>
          </a:p>
          <a:p>
            <a:pPr>
              <a:spcBef>
                <a:spcPts val="100"/>
              </a:spcBef>
              <a:spcAft>
                <a:spcPts val="100"/>
              </a:spcAft>
            </a:pPr>
            <a:r>
              <a:rPr lang="en-US" b="0" i="0" kern="1200" dirty="0">
                <a:effectLst/>
                <a:latin typeface="Arial" panose="020B0604020202020204" pitchFamily="34" charset="0"/>
                <a:ea typeface="+mn-ea"/>
                <a:cs typeface="Arial" panose="020B0604020202020204" pitchFamily="34" charset="0"/>
              </a:rPr>
              <a:t>Intuitive:</a:t>
            </a:r>
          </a:p>
          <a:p>
            <a:pPr marL="342548" marR="0" lvl="0" indent="-342548" algn="l" defTabSz="1370972" rtl="0" eaLnBrk="1" fontAlgn="auto" latinLnBrk="0" hangingPunct="1">
              <a:lnSpc>
                <a:spcPct val="100000"/>
              </a:lnSpc>
              <a:spcBef>
                <a:spcPts val="100"/>
              </a:spcBef>
              <a:spcAft>
                <a:spcPts val="10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Configurable and customizable to meet the needs of the business</a:t>
            </a:r>
          </a:p>
          <a:p>
            <a:pPr marL="342548" marR="0" lvl="0" indent="-342548" algn="l" defTabSz="1370972" rtl="0" eaLnBrk="1" fontAlgn="auto" latinLnBrk="0" hangingPunct="1">
              <a:lnSpc>
                <a:spcPct val="100000"/>
              </a:lnSpc>
              <a:spcBef>
                <a:spcPts val="100"/>
              </a:spcBef>
              <a:spcAft>
                <a:spcPts val="10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Easily search, browse, view and collaborate on content to increase productivity</a:t>
            </a:r>
          </a:p>
          <a:p>
            <a:pPr marL="342548" marR="0" lvl="0" indent="-342548" algn="l" defTabSz="1370972" rtl="0" eaLnBrk="1" fontAlgn="auto" latinLnBrk="0" hangingPunct="1">
              <a:lnSpc>
                <a:spcPct val="100000"/>
              </a:lnSpc>
              <a:spcBef>
                <a:spcPts val="100"/>
              </a:spcBef>
              <a:spcAft>
                <a:spcPts val="10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Extensible with low-code developer tools to embed content in business applications</a:t>
            </a:r>
          </a:p>
          <a:p>
            <a:endParaRPr lang="en-US" b="0" i="0" kern="1200" dirty="0">
              <a:effectLst/>
              <a:latin typeface="Arial" panose="020B0604020202020204" pitchFamily="34" charset="0"/>
              <a:ea typeface="+mn-ea"/>
              <a:cs typeface="Arial" panose="020B0604020202020204" pitchFamily="34" charset="0"/>
            </a:endParaRPr>
          </a:p>
          <a:p>
            <a:r>
              <a:rPr lang="en-US" b="0" i="0" kern="1200" dirty="0">
                <a:effectLst/>
                <a:latin typeface="Arial" panose="020B0604020202020204" pitchFamily="34" charset="0"/>
                <a:ea typeface="+mn-ea"/>
                <a:cs typeface="Arial" panose="020B0604020202020204" pitchFamily="34" charset="0"/>
              </a:rPr>
              <a:t>Intelligent – </a:t>
            </a:r>
            <a:r>
              <a:rPr lang="en-US" dirty="0">
                <a:latin typeface="Arial" panose="020B0604020202020204"/>
              </a:rPr>
              <a:t>e</a:t>
            </a:r>
            <a:r>
              <a:rPr kumimoji="0" lang="en-US" u="none" strike="noStrike" kern="1200" cap="none" spc="0" normalizeH="0" baseline="0" noProof="0" dirty="0" err="1">
                <a:ln>
                  <a:noFill/>
                </a:ln>
                <a:effectLst/>
                <a:uLnTx/>
                <a:uFillTx/>
                <a:latin typeface="Arial" panose="020B0604020202020204"/>
                <a:ea typeface="IBM Plex Sans" charset="0"/>
                <a:cs typeface="Arial" panose="020B0604020202020204" pitchFamily="34" charset="0"/>
              </a:rPr>
              <a:t>asily</a:t>
            </a: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 integrate with AI-powered capabilities to:</a:t>
            </a:r>
          </a:p>
          <a:p>
            <a:pPr marL="342548" marR="0" lvl="0" indent="-342548"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Extract key business data from unstructured content to drive downstream applications and workflows</a:t>
            </a:r>
          </a:p>
          <a:p>
            <a:pPr marL="342548" marR="0" lvl="0" indent="-342548"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Automatically classify documents for efficient management and governance</a:t>
            </a:r>
          </a:p>
          <a:p>
            <a:pPr marL="342548" marR="0" lvl="0" indent="-342548" algn="l" defTabSz="1370972" rtl="0" eaLnBrk="1" fontAlgn="auto" latinLnBrk="0" hangingPunct="1">
              <a:lnSpc>
                <a:spcPct val="100000"/>
              </a:lnSpc>
              <a:spcBef>
                <a:spcPts val="0"/>
              </a:spcBef>
              <a:spcAft>
                <a:spcPts val="0"/>
              </a:spcAft>
              <a:buClrTx/>
              <a:buSzTx/>
              <a:buFontTx/>
              <a:buChar char="-"/>
              <a:tabLst/>
              <a:defRPr/>
            </a:pPr>
            <a:endParaRPr kumimoji="0" lang="en-US" b="0" i="0" u="none" strike="noStrike" kern="1200" cap="none" spc="0" normalizeH="0" baseline="0" noProof="0" dirty="0">
              <a:ln>
                <a:noFill/>
              </a:ln>
              <a:effectLst/>
              <a:uLnTx/>
              <a:uFillTx/>
              <a:latin typeface="Arial" panose="020B0604020202020204"/>
              <a:ea typeface="+mn-ea"/>
              <a:cs typeface="Arial" panose="020B0604020202020204" pitchFamily="34" charset="0"/>
            </a:endParaRPr>
          </a:p>
          <a:p>
            <a:pPr marL="0" marR="0" lvl="0" indent="0" algn="l" defTabSz="1370972"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Arial" panose="020B0604020202020204"/>
                <a:ea typeface="+mn-ea"/>
                <a:cs typeface="Arial" panose="020B0604020202020204" pitchFamily="34" charset="0"/>
              </a:rPr>
              <a:t>Integrated:</a:t>
            </a:r>
          </a:p>
          <a:p>
            <a:pPr marL="342548" marR="0" lvl="0" indent="-342548"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Increase productivity by allowing users to stay within their mission critical applications while working with content</a:t>
            </a:r>
          </a:p>
          <a:p>
            <a:pPr marL="342548" marR="0" lvl="0" indent="-342548"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Natively connect to line of business applications like Microsoft Office &amp; Teams, Salesforce, SAP, and more</a:t>
            </a:r>
          </a:p>
          <a:p>
            <a:pPr marL="342548" marR="0" lvl="0" indent="-342548"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Manage and govern all content in one place, reducing content duplication and sprawl</a:t>
            </a:r>
          </a:p>
          <a:p>
            <a:pPr marL="342548" marR="0" lvl="0" indent="-342548" algn="l" defTabSz="1370972" rtl="0" eaLnBrk="1" fontAlgn="auto" latinLnBrk="0" hangingPunct="1">
              <a:lnSpc>
                <a:spcPct val="100000"/>
              </a:lnSpc>
              <a:spcBef>
                <a:spcPts val="0"/>
              </a:spcBef>
              <a:spcAft>
                <a:spcPts val="0"/>
              </a:spcAft>
              <a:buClrTx/>
              <a:buSzTx/>
              <a:buFontTx/>
              <a:buChar char="-"/>
              <a:tabLst/>
              <a:defRPr/>
            </a:pPr>
            <a:endPar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endParaRPr>
          </a:p>
          <a:p>
            <a:pPr marL="0" marR="0" lvl="0" indent="0" algn="l" defTabSz="1370972"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Flexible</a:t>
            </a:r>
          </a:p>
          <a:p>
            <a:pPr marL="342548" marR="0" lvl="0" indent="-342548"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Deploy on Red Hat OpenShift or any Cloud Native Computing Foundation (CNCF) certified cloud and easily upgrade with a modern containerized architecture</a:t>
            </a:r>
          </a:p>
          <a:p>
            <a:pPr marL="342548" marR="0" lvl="0" indent="-342548"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On-premises and SaaS options</a:t>
            </a:r>
          </a:p>
          <a:p>
            <a:pPr marL="342548" marR="0" lvl="0" indent="-342548"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Flexible storage options to reduce costs</a:t>
            </a:r>
          </a:p>
          <a:p>
            <a:pPr marL="342548" marR="0" lvl="0" indent="-342548"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Flexible database, identity provider, key management to reduce costs</a:t>
            </a:r>
          </a:p>
          <a:p>
            <a:pPr marL="341630" marR="0" lvl="0" indent="-341630" algn="l" defTabSz="1370972" rtl="0" eaLnBrk="1" fontAlgn="auto" latinLnBrk="0" hangingPunct="1">
              <a:lnSpc>
                <a:spcPct val="100000"/>
              </a:lnSpc>
              <a:spcBef>
                <a:spcPts val="0"/>
              </a:spcBef>
              <a:spcAft>
                <a:spcPts val="0"/>
              </a:spcAft>
              <a:buClrTx/>
              <a:buSzTx/>
              <a:buFontTx/>
              <a:buChar char="-"/>
              <a:tabLst/>
              <a:defRPr/>
            </a:pPr>
            <a:r>
              <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rPr>
              <a:t>Utilize APIs and webhooks for integration to enterprise applications</a:t>
            </a:r>
          </a:p>
          <a:p>
            <a:pPr marL="0" marR="0" lvl="0" indent="0" algn="l" defTabSz="1370972" rtl="0" eaLnBrk="1" fontAlgn="auto" latinLnBrk="0" hangingPunct="1">
              <a:lnSpc>
                <a:spcPct val="100000"/>
              </a:lnSpc>
              <a:spcBef>
                <a:spcPts val="0"/>
              </a:spcBef>
              <a:spcAft>
                <a:spcPts val="0"/>
              </a:spcAft>
              <a:buClrTx/>
              <a:buSzTx/>
              <a:buFontTx/>
              <a:buNone/>
              <a:tabLst/>
              <a:defRPr/>
            </a:pPr>
            <a:endParaRPr kumimoji="0" lang="en-US" u="none" strike="noStrike" kern="1200" cap="none" spc="0" normalizeH="0" baseline="0" noProof="0" dirty="0">
              <a:ln>
                <a:noFill/>
              </a:ln>
              <a:effectLst/>
              <a:uLnTx/>
              <a:uFillTx/>
              <a:latin typeface="Arial" panose="020B0604020202020204"/>
              <a:ea typeface="IBM Plex Sans" charset="0"/>
              <a:cs typeface="Arial" panose="020B0604020202020204" pitchFamily="34" charset="0"/>
            </a:endParaRPr>
          </a:p>
          <a:p>
            <a:pPr marL="0" marR="0" lvl="0" indent="0" algn="l" defTabSz="1370972"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5" name="Slide Number Placeholder 3">
            <a:extLst>
              <a:ext uri="{FF2B5EF4-FFF2-40B4-BE49-F238E27FC236}">
                <a16:creationId xmlns:a16="http://schemas.microsoft.com/office/drawing/2014/main" id="{60AF62A1-AF86-EB4E-9506-3AF8D369209B}"/>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3742700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bg1"/>
                </a:solidFill>
                <a:effectLst/>
                <a:latin typeface="Arial"/>
                <a:cs typeface="Arial"/>
              </a:rPr>
              <a:t>With </a:t>
            </a:r>
            <a:r>
              <a:rPr lang="en-US" dirty="0">
                <a:latin typeface="Arial"/>
                <a:cs typeface="Arial"/>
              </a:rPr>
              <a:t>document</a:t>
            </a:r>
            <a:r>
              <a:rPr lang="en-US" sz="1000" b="0" i="0" kern="1200" dirty="0">
                <a:solidFill>
                  <a:schemeClr val="bg1"/>
                </a:solidFill>
                <a:effectLst/>
                <a:latin typeface="Arial"/>
                <a:cs typeface="Arial"/>
              </a:rPr>
              <a:t> </a:t>
            </a:r>
            <a:r>
              <a:rPr lang="en-US" dirty="0">
                <a:latin typeface="Arial"/>
                <a:cs typeface="Arial"/>
              </a:rPr>
              <a:t>processing</a:t>
            </a:r>
            <a:r>
              <a:rPr lang="en-US" sz="1000" b="0" i="0" kern="1200" dirty="0">
                <a:solidFill>
                  <a:schemeClr val="bg1"/>
                </a:solidFill>
                <a:effectLst/>
                <a:latin typeface="Arial"/>
                <a:cs typeface="Arial"/>
              </a:rPr>
              <a:t>, a no-code design tool is used for setting up data extraction which means you don’t need a data scientist or someone from engineering to set up your document processing applications.</a:t>
            </a:r>
            <a:r>
              <a:rPr lang="en-US" dirty="0">
                <a:latin typeface="Arial"/>
                <a:cs typeface="Arial"/>
              </a:rPr>
              <a:t> </a:t>
            </a:r>
            <a:r>
              <a:rPr lang="en-US" sz="1000" b="0" i="0" kern="1200" dirty="0">
                <a:solidFill>
                  <a:schemeClr val="bg1"/>
                </a:solidFill>
                <a:effectLst/>
                <a:latin typeface="Arial"/>
                <a:cs typeface="Arial"/>
              </a:rPr>
              <a:t>Using our intuitive and easy to use tooling which shows step-by-step flow, anyone can set up document processing apps so you can extract data from structured, semi-structured as well as unstructured documents.</a:t>
            </a:r>
            <a:r>
              <a:rPr lang="en-US" dirty="0">
                <a:latin typeface="Arial"/>
                <a:cs typeface="Arial"/>
              </a:rPr>
              <a:t> </a:t>
            </a:r>
            <a:r>
              <a:rPr lang="en-US" sz="1000" b="0" i="0" kern="1200" dirty="0">
                <a:solidFill>
                  <a:schemeClr val="bg1"/>
                </a:solidFill>
                <a:effectLst/>
                <a:latin typeface="Arial"/>
                <a:cs typeface="Arial"/>
              </a:rPr>
              <a:t>Document </a:t>
            </a:r>
            <a:r>
              <a:rPr lang="en-US" dirty="0">
                <a:latin typeface="Arial"/>
                <a:cs typeface="Arial"/>
              </a:rPr>
              <a:t>processing</a:t>
            </a:r>
            <a:r>
              <a:rPr lang="en-US" sz="1000" b="0" i="0" kern="1200" dirty="0">
                <a:solidFill>
                  <a:schemeClr val="bg1"/>
                </a:solidFill>
                <a:effectLst/>
                <a:latin typeface="Arial"/>
                <a:cs typeface="Arial"/>
              </a:rPr>
              <a:t> can also automatically detect and correct data that may be incorrect or should be refined without manual human intervention.</a:t>
            </a:r>
            <a:endParaRPr lang="en-US" dirty="0">
              <a:latin typeface="Arial"/>
              <a:cs typeface="Arial"/>
            </a:endParaRPr>
          </a:p>
          <a:p>
            <a:endParaRPr lang="en-US" sz="1000" b="0" i="0" kern="1200" dirty="0">
              <a:solidFill>
                <a:schemeClr val="bg1"/>
              </a:solidFill>
              <a:effectLst/>
              <a:latin typeface="Arial" panose="020B0604020202020204" pitchFamily="34" charset="0"/>
              <a:ea typeface="+mn-ea"/>
              <a:cs typeface="Arial" panose="020B0604020202020204" pitchFamily="34" charset="0"/>
            </a:endParaRPr>
          </a:p>
          <a:p>
            <a:r>
              <a:rPr lang="en-US" sz="1000" b="0" i="0" kern="1200" dirty="0">
                <a:solidFill>
                  <a:schemeClr val="bg1"/>
                </a:solidFill>
                <a:effectLst/>
                <a:latin typeface="Arial"/>
                <a:cs typeface="Arial"/>
              </a:rPr>
              <a:t>As you can see in the screenshots, document processing designer shows step by step flow on what needs to happen next to set up your applications.</a:t>
            </a:r>
            <a:r>
              <a:rPr lang="en-US" dirty="0">
                <a:latin typeface="Arial"/>
                <a:cs typeface="Arial"/>
              </a:rPr>
              <a:t>  Business users create a document processing project to manage the flow and control access from other business automation projects.  If implementing other project types, such as workflows or decisions, the project management and even some of the editing skills are shared across the Cloud Pak for Business Automation platform.</a:t>
            </a:r>
            <a:endParaRPr lang="en-US" sz="1000" b="0" i="0" kern="1200" dirty="0">
              <a:solidFill>
                <a:schemeClr val="bg1"/>
              </a:solidFill>
              <a:effectLst/>
              <a:latin typeface="Arial" panose="020B0604020202020204" pitchFamily="34" charset="0"/>
              <a:cs typeface="Arial" panose="020B0604020202020204" pitchFamily="34" charset="0"/>
            </a:endParaRPr>
          </a:p>
          <a:p>
            <a:endParaRPr lang="en-US" dirty="0">
              <a:latin typeface="Arial"/>
              <a:cs typeface="Arial"/>
            </a:endParaRPr>
          </a:p>
          <a:p>
            <a:r>
              <a:rPr lang="en-US" sz="1000" b="0" i="0" kern="1200" dirty="0">
                <a:solidFill>
                  <a:schemeClr val="bg1"/>
                </a:solidFill>
                <a:effectLst/>
                <a:latin typeface="Arial"/>
                <a:cs typeface="Arial"/>
              </a:rPr>
              <a:t>With </a:t>
            </a:r>
            <a:r>
              <a:rPr lang="en-US" dirty="0">
                <a:latin typeface="Arial"/>
                <a:cs typeface="Arial"/>
              </a:rPr>
              <a:t>document</a:t>
            </a:r>
            <a:r>
              <a:rPr lang="en-US" sz="1000" b="0" i="0" kern="1200" dirty="0">
                <a:solidFill>
                  <a:schemeClr val="bg1"/>
                </a:solidFill>
                <a:effectLst/>
                <a:latin typeface="Arial"/>
                <a:cs typeface="Arial"/>
              </a:rPr>
              <a:t> </a:t>
            </a:r>
            <a:r>
              <a:rPr lang="en-US" dirty="0">
                <a:latin typeface="Arial"/>
                <a:cs typeface="Arial"/>
              </a:rPr>
              <a:t>processing</a:t>
            </a:r>
            <a:r>
              <a:rPr lang="en-US" sz="1000" b="0" i="0" kern="1200" dirty="0">
                <a:solidFill>
                  <a:schemeClr val="bg1"/>
                </a:solidFill>
                <a:effectLst/>
                <a:latin typeface="Arial"/>
                <a:cs typeface="Arial"/>
              </a:rPr>
              <a:t> providing out of the box </a:t>
            </a:r>
            <a:r>
              <a:rPr lang="en-US" dirty="0">
                <a:latin typeface="Arial"/>
                <a:cs typeface="Arial"/>
              </a:rPr>
              <a:t>Machine Learning (ML)</a:t>
            </a:r>
            <a:r>
              <a:rPr lang="en-US" sz="1000" b="0" i="0" kern="1200" dirty="0">
                <a:solidFill>
                  <a:schemeClr val="bg1"/>
                </a:solidFill>
                <a:effectLst/>
                <a:latin typeface="Arial"/>
                <a:cs typeface="Arial"/>
              </a:rPr>
              <a:t> model, your training process can be accelerated as common fields can be read automatically and fields in PDF form definitions can be directly read.</a:t>
            </a:r>
            <a:r>
              <a:rPr lang="en-US" dirty="0">
                <a:latin typeface="Arial"/>
                <a:cs typeface="Arial"/>
              </a:rPr>
              <a:t> </a:t>
            </a:r>
            <a:r>
              <a:rPr lang="en-US" sz="1000" b="0" i="0" kern="1200" dirty="0">
                <a:solidFill>
                  <a:schemeClr val="bg1"/>
                </a:solidFill>
                <a:effectLst/>
                <a:latin typeface="Arial"/>
                <a:cs typeface="Arial"/>
              </a:rPr>
              <a:t>Even if the document type has not been seen before, our AI is smart enough to extract some data automatically as we provide AI-powered extraction instead of location-based template approach.</a:t>
            </a:r>
          </a:p>
          <a:p>
            <a:endParaRPr lang="en-US" sz="1000" b="0" i="0" kern="1200" dirty="0">
              <a:solidFill>
                <a:schemeClr val="bg1"/>
              </a:solidFill>
              <a:effectLst/>
              <a:latin typeface="Arial" panose="020B0604020202020204" pitchFamily="34" charset="0"/>
              <a:ea typeface="+mn-ea"/>
              <a:cs typeface="Arial" panose="020B0604020202020204" pitchFamily="34" charset="0"/>
            </a:endParaRPr>
          </a:p>
          <a:p>
            <a:r>
              <a:rPr lang="en-US" sz="1000" b="0" i="0" kern="1200" dirty="0">
                <a:solidFill>
                  <a:schemeClr val="bg1"/>
                </a:solidFill>
                <a:effectLst/>
                <a:latin typeface="Arial"/>
                <a:cs typeface="Arial"/>
              </a:rPr>
              <a:t>This means your set-up to deployment time is significantly reduced by using our </a:t>
            </a:r>
            <a:r>
              <a:rPr lang="en-US" dirty="0">
                <a:latin typeface="Arial"/>
                <a:cs typeface="Arial"/>
              </a:rPr>
              <a:t>document processing</a:t>
            </a:r>
            <a:r>
              <a:rPr lang="en-US" sz="1000" b="0" i="0" kern="1200" dirty="0">
                <a:solidFill>
                  <a:schemeClr val="bg1"/>
                </a:solidFill>
                <a:effectLst/>
                <a:latin typeface="Arial"/>
                <a:cs typeface="Arial"/>
              </a:rPr>
              <a:t> designer for setting up the design time and application designer templates for easily building and customizing the UI.</a:t>
            </a:r>
            <a:r>
              <a:rPr lang="en-US" dirty="0">
                <a:latin typeface="Arial"/>
                <a:cs typeface="Arial"/>
              </a:rPr>
              <a:t> </a:t>
            </a:r>
            <a:r>
              <a:rPr lang="en-US" sz="1000" b="0" i="0" kern="1200" dirty="0">
                <a:solidFill>
                  <a:schemeClr val="bg1"/>
                </a:solidFill>
                <a:effectLst/>
                <a:latin typeface="Arial"/>
                <a:cs typeface="Arial"/>
              </a:rPr>
              <a:t>With automatic document classification and data extraction in our no code environment, you can significantly reduce the manual human processing as humans will only need to look at data that falls below a certain threshold.</a:t>
            </a:r>
            <a:r>
              <a:rPr lang="en-US" dirty="0">
                <a:latin typeface="Arial"/>
                <a:cs typeface="Arial"/>
              </a:rPr>
              <a:t> </a:t>
            </a:r>
            <a:r>
              <a:rPr lang="en-US" sz="1000" b="0" i="0" kern="1200" dirty="0">
                <a:solidFill>
                  <a:schemeClr val="bg1"/>
                </a:solidFill>
                <a:effectLst/>
                <a:latin typeface="Arial"/>
                <a:cs typeface="Arial"/>
              </a:rPr>
              <a:t>With the ability to train your documents as you go, the efficiency of the solution improves every time it is used. Human in the loop is still there when needed, but skilled workers are increasingly released from these tasks, and become more active on where their skills are actually needed.</a:t>
            </a:r>
            <a:r>
              <a:rPr lang="en-US" dirty="0">
                <a:latin typeface="Arial"/>
                <a:cs typeface="Arial"/>
              </a:rPr>
              <a:t> </a:t>
            </a:r>
          </a:p>
          <a:p>
            <a:endParaRPr lang="en-US" sz="1000" b="0" i="0" kern="1200" dirty="0">
              <a:solidFill>
                <a:schemeClr val="bg1"/>
              </a:solidFill>
              <a:effectLst/>
              <a:latin typeface="Arial"/>
              <a:cs typeface="Arial"/>
            </a:endParaRPr>
          </a:p>
          <a:p>
            <a:endParaRPr lang="en-US" sz="1000" b="0" i="0" kern="1200" dirty="0">
              <a:solidFill>
                <a:schemeClr val="bg1"/>
              </a:solidFill>
              <a:effectLst/>
              <a:latin typeface="Arial" panose="020B0604020202020204" pitchFamily="34" charset="0"/>
              <a:cs typeface="Arial" panose="020B0604020202020204" pitchFamily="34" charset="0"/>
            </a:endParaRPr>
          </a:p>
          <a:p>
            <a:r>
              <a:rPr lang="en-US" sz="1000" b="0" i="0" kern="1200" dirty="0">
                <a:solidFill>
                  <a:schemeClr val="bg1"/>
                </a:solidFill>
                <a:effectLst/>
                <a:latin typeface="Arial" panose="020B0604020202020204" pitchFamily="34" charset="0"/>
                <a:cs typeface="Arial" panose="020B0604020202020204" pitchFamily="34" charset="0"/>
              </a:rPr>
              <a:t>Acronyms:</a:t>
            </a:r>
          </a:p>
          <a:p>
            <a:r>
              <a:rPr lang="en-US" dirty="0">
                <a:latin typeface="Arial"/>
                <a:cs typeface="Arial"/>
              </a:rPr>
              <a:t>ML = Machine Learning</a:t>
            </a:r>
          </a:p>
          <a:p>
            <a:endParaRPr lang="en-US" sz="1000" b="0" i="0" kern="1200" dirty="0">
              <a:solidFill>
                <a:schemeClr val="bg1"/>
              </a:solidFill>
              <a:effectLst/>
              <a:latin typeface="Arial" panose="020B0604020202020204" pitchFamily="34" charset="0"/>
              <a:cs typeface="Arial" panose="020B0604020202020204" pitchFamily="34" charset="0"/>
            </a:endParaRPr>
          </a:p>
          <a:p>
            <a:endParaRPr lang="en-US" dirty="0"/>
          </a:p>
          <a:p>
            <a:pPr marL="0" lvl="1" indent="0">
              <a:buFont typeface="Arial"/>
              <a:buNone/>
            </a:pPr>
            <a:r>
              <a:rPr lang="en-US" b="1" dirty="0">
                <a:latin typeface="Arial"/>
                <a:cs typeface="Arial"/>
              </a:rPr>
              <a:t>--=== COACHING NOTES -- DELETE BELOW THIS LINE ==--</a:t>
            </a:r>
            <a:endParaRPr lang="en-US" dirty="0">
              <a:latin typeface="Arial"/>
              <a:cs typeface="Arial"/>
            </a:endParaRPr>
          </a:p>
          <a:p>
            <a:pPr marL="290830" lvl="1" indent="0">
              <a:buFont typeface="Arial"/>
              <a:buNone/>
            </a:pPr>
            <a:r>
              <a:rPr lang="en-US" b="1" i="0" kern="1200" dirty="0">
                <a:effectLst/>
                <a:latin typeface="Arial" panose="020B0604020202020204" pitchFamily="34" charset="0"/>
                <a:ea typeface="+mn-ea"/>
                <a:cs typeface="Arial" panose="020B0604020202020204" pitchFamily="34" charset="0"/>
              </a:rPr>
              <a:t>PURPOSE</a:t>
            </a:r>
            <a:r>
              <a:rPr lang="en-US" b="1" dirty="0">
                <a:latin typeface="Arial"/>
                <a:cs typeface="Arial"/>
              </a:rPr>
              <a:t>: The purpose of this slide is to introduce how most businesses are traditionally handling “Document Processing”</a:t>
            </a:r>
            <a:endParaRPr lang="en-US" dirty="0">
              <a:latin typeface="Arial"/>
              <a:cs typeface="Arial"/>
            </a:endParaRPr>
          </a:p>
          <a:p>
            <a:pPr marL="174625" lvl="1" indent="0">
              <a:buFont typeface="Arial"/>
              <a:buNone/>
            </a:pPr>
            <a:endParaRPr lang="en-US" dirty="0"/>
          </a:p>
          <a:p>
            <a:pPr marL="5080" lvl="1" indent="0">
              <a:buFont typeface="Arial"/>
              <a:buNone/>
            </a:pPr>
            <a:r>
              <a:rPr lang="en-US" b="1" dirty="0">
                <a:latin typeface="Arial"/>
                <a:cs typeface="Arial"/>
              </a:rPr>
              <a:t>POTENTIAL QUESTIONS/OBJECTION YOU MAY HEAR FROM CLIENT: “But don’t we have to continuously manage the applications to adapt to new types of documents?”</a:t>
            </a:r>
            <a:endParaRPr lang="en-US" dirty="0">
              <a:latin typeface="Arial"/>
              <a:cs typeface="Arial"/>
            </a:endParaRPr>
          </a:p>
          <a:p>
            <a:pPr marL="5080" lvl="1" indent="0">
              <a:buFont typeface="Arial"/>
              <a:buNone/>
            </a:pPr>
            <a:endParaRPr lang="en-US" dirty="0"/>
          </a:p>
          <a:p>
            <a:pPr marL="5080" lvl="1" indent="0">
              <a:buFont typeface="Arial"/>
              <a:buNone/>
            </a:pPr>
            <a:r>
              <a:rPr lang="en-US" b="1" dirty="0">
                <a:latin typeface="Arial"/>
                <a:cs typeface="Arial"/>
              </a:rPr>
              <a:t>SELLER SUGGESTED ANSWER/RESPONSE:</a:t>
            </a:r>
            <a:endParaRPr lang="en-US" dirty="0">
              <a:latin typeface="Arial"/>
              <a:cs typeface="Arial"/>
            </a:endParaRPr>
          </a:p>
          <a:p>
            <a:pPr marL="5080" lvl="1" indent="0">
              <a:buFont typeface="Arial"/>
              <a:buNone/>
            </a:pPr>
            <a:r>
              <a:rPr lang="en-US" b="1" dirty="0">
                <a:latin typeface="Arial"/>
                <a:cs typeface="Arial"/>
              </a:rPr>
              <a:t>This is why AI is so important to address these evolving changes. The more you use this solution, the more it learns, and the better it is to adapt without having to develop new applications. </a:t>
            </a:r>
            <a:endParaRPr lang="en-US" dirty="0">
              <a:latin typeface="Arial"/>
              <a:cs typeface="Arial"/>
            </a:endParaRPr>
          </a:p>
          <a:p>
            <a:pPr marL="5080" lvl="1" indent="0">
              <a:buFont typeface="Arial"/>
              <a:buNone/>
            </a:pPr>
            <a:r>
              <a:rPr lang="en-US" b="1" dirty="0">
                <a:latin typeface="Arial"/>
                <a:cs typeface="Arial"/>
              </a:rPr>
              <a:t>AI doesn’t look for sections in your document, it’s looking for information. It has the ability of understanding the document and extract what is relevant. </a:t>
            </a:r>
            <a:endParaRPr lang="en-US" dirty="0">
              <a:latin typeface="Arial"/>
              <a:cs typeface="Arial"/>
            </a:endParaRPr>
          </a:p>
          <a:p>
            <a:pPr marL="174625" lvl="1" indent="0">
              <a:buFont typeface="Arial"/>
              <a:buNone/>
            </a:pPr>
            <a:endParaRPr lang="en-US" dirty="0">
              <a:latin typeface="Arial"/>
              <a:cs typeface="Arial"/>
            </a:endParaRPr>
          </a:p>
          <a:p>
            <a:pPr marL="174625" lvl="1" indent="0">
              <a:buFont typeface="Arial"/>
              <a:buNone/>
            </a:pPr>
            <a:endParaRPr lang="en-US" dirty="0">
              <a:latin typeface="Arial"/>
              <a:cs typeface="Arial"/>
            </a:endParaRPr>
          </a:p>
          <a:p>
            <a:pPr marL="290830" lvl="1" indent="0">
              <a:buFont typeface="Arial"/>
              <a:buNone/>
            </a:pPr>
            <a:r>
              <a:rPr lang="en-US" b="1" dirty="0">
                <a:latin typeface="Arial"/>
                <a:cs typeface="Arial"/>
              </a:rPr>
              <a:t>POTENTIAL QUESTIONS/OBJECTION YOU MAY HEAR FROM CLIENT: “Is the Machine Learning / Deep Learning done locally or on the cloud?”</a:t>
            </a:r>
            <a:endParaRPr lang="en-US" dirty="0"/>
          </a:p>
          <a:p>
            <a:pPr marL="174625" lvl="1" indent="0">
              <a:buFont typeface="Arial"/>
              <a:buNone/>
            </a:pPr>
            <a:endParaRPr lang="en-US" dirty="0"/>
          </a:p>
          <a:p>
            <a:pPr marL="290830" lvl="1" indent="0">
              <a:buFont typeface="Arial"/>
              <a:buNone/>
            </a:pPr>
            <a:r>
              <a:rPr lang="en-US" b="1" dirty="0">
                <a:latin typeface="Arial"/>
                <a:cs typeface="Arial"/>
              </a:rPr>
              <a:t>SELLER SUGGESTED ANSWER/RESPONSE:</a:t>
            </a:r>
            <a:endParaRPr lang="en-US" dirty="0">
              <a:latin typeface="Arial"/>
              <a:cs typeface="Arial"/>
            </a:endParaRPr>
          </a:p>
          <a:p>
            <a:pPr marL="290830" lvl="1" indent="0">
              <a:buFont typeface="Arial"/>
              <a:buNone/>
            </a:pPr>
            <a:r>
              <a:rPr lang="en-US" b="1" dirty="0">
                <a:latin typeface="Arial"/>
                <a:cs typeface="Arial"/>
              </a:rPr>
              <a:t>This solution can be hosted on your own cloud as a Kubernetes container. So all the processing is done locally, which means resource allocations are dedicated to your own environment.</a:t>
            </a:r>
            <a:endParaRPr lang="en-US" dirty="0"/>
          </a:p>
          <a:p>
            <a:pPr marL="290830" lvl="1" indent="0">
              <a:buFont typeface="Arial"/>
              <a:buNone/>
            </a:pPr>
            <a:endParaRPr lang="en-US" dirty="0"/>
          </a:p>
          <a:p>
            <a:pPr marL="290830" lvl="1" indent="0">
              <a:buFont typeface="Arial"/>
              <a:buNone/>
            </a:pPr>
            <a:r>
              <a:rPr lang="en-US" b="1" dirty="0">
                <a:latin typeface="Arial"/>
                <a:cs typeface="Arial"/>
              </a:rPr>
              <a:t>OPTIONAL POINTS:</a:t>
            </a:r>
            <a:endParaRPr lang="en-US" dirty="0">
              <a:latin typeface="Arial"/>
              <a:cs typeface="Arial"/>
            </a:endParaRPr>
          </a:p>
          <a:p>
            <a:pPr marL="0" indent="0">
              <a:buFont typeface="Arial,Sans-Serif"/>
              <a:buNone/>
            </a:pPr>
            <a:endParaRPr lang="en-US" dirty="0"/>
          </a:p>
          <a:p>
            <a:pPr marL="0" indent="0">
              <a:buFont typeface="Arial" panose="020B0604020202020204" pitchFamily="34" charset="0"/>
              <a:buNone/>
            </a:pPr>
            <a:r>
              <a:rPr lang="en-US" b="1" u="sng" dirty="0">
                <a:latin typeface="Arial"/>
                <a:cs typeface="Arial"/>
              </a:rPr>
              <a:t>Speaker – List some of the examples below to make it feel more real to the audience. </a:t>
            </a:r>
            <a:endParaRPr lang="en-US" dirty="0">
              <a:latin typeface="Arial"/>
              <a:cs typeface="Arial"/>
            </a:endParaRPr>
          </a:p>
          <a:p>
            <a:pPr marL="0" indent="0">
              <a:buFont typeface="Arial,Sans-Serif"/>
              <a:buNone/>
            </a:pPr>
            <a:r>
              <a:rPr lang="en-US" dirty="0">
                <a:latin typeface="Arial"/>
                <a:cs typeface="Arial"/>
              </a:rPr>
              <a:t>Paper and digital images of checks that require verification</a:t>
            </a:r>
          </a:p>
          <a:p>
            <a:pPr marL="0" indent="0">
              <a:buFont typeface="Arial,Sans-Serif"/>
              <a:buNone/>
            </a:pPr>
            <a:r>
              <a:rPr lang="en-US" dirty="0">
                <a:latin typeface="Arial"/>
                <a:cs typeface="Arial"/>
              </a:rPr>
              <a:t>A </a:t>
            </a:r>
            <a:r>
              <a:rPr lang="en-US" b="1" dirty="0">
                <a:latin typeface="Arial"/>
                <a:cs typeface="Arial"/>
              </a:rPr>
              <a:t>PDF vendor invoice </a:t>
            </a:r>
            <a:r>
              <a:rPr lang="en-US" dirty="0">
                <a:latin typeface="Arial"/>
                <a:cs typeface="Arial"/>
              </a:rPr>
              <a:t>that comes into your accounting department’s email; Roughly two-thirds of all businesses issue PDF invoices via email, but less than 20% structured e-invoices. (</a:t>
            </a:r>
            <a:r>
              <a:rPr lang="en-US" dirty="0">
                <a:latin typeface="Arial"/>
                <a:cs typeface="Arial"/>
                <a:hlinkClick r:id="rId3"/>
              </a:rPr>
              <a:t>https://compacer.com/wp-content/uploads/2019/05/Billentis_Report_compacer_single-sponsor.pdf</a:t>
            </a:r>
            <a:r>
              <a:rPr lang="en-US" dirty="0">
                <a:latin typeface="Arial"/>
                <a:cs typeface="Arial"/>
              </a:rPr>
              <a:t> p.28)</a:t>
            </a:r>
          </a:p>
          <a:p>
            <a:pPr marL="0" indent="0">
              <a:buFont typeface="Arial,Sans-Serif"/>
              <a:buNone/>
            </a:pPr>
            <a:r>
              <a:rPr lang="en-US" dirty="0">
                <a:latin typeface="Arial"/>
                <a:cs typeface="Arial"/>
              </a:rPr>
              <a:t>Census data released by the government that has demographic information about customers</a:t>
            </a:r>
          </a:p>
          <a:p>
            <a:pPr marL="0" indent="0">
              <a:buFont typeface="Arial,Sans-Serif"/>
              <a:buNone/>
            </a:pPr>
            <a:r>
              <a:rPr lang="en-US" dirty="0">
                <a:latin typeface="Arial"/>
                <a:cs typeface="Arial"/>
              </a:rPr>
              <a:t>Company social media feed that customers interact with, such as with questions, comments, and sentiments. </a:t>
            </a:r>
          </a:p>
          <a:p>
            <a:pPr marL="0" indent="0">
              <a:buFont typeface="Arial,Sans-Serif"/>
              <a:buNone/>
            </a:pPr>
            <a:r>
              <a:rPr lang="en-US" dirty="0">
                <a:latin typeface="Arial"/>
                <a:cs typeface="Arial"/>
              </a:rPr>
              <a:t>A product photo that gets associated with an order;</a:t>
            </a:r>
          </a:p>
          <a:p>
            <a:pPr marL="0" indent="0">
              <a:buFont typeface="Arial,Sans-Serif"/>
              <a:buNone/>
            </a:pPr>
            <a:r>
              <a:rPr lang="en-US" dirty="0">
                <a:latin typeface="Arial"/>
                <a:cs typeface="Arial"/>
              </a:rPr>
              <a:t>A bar code that is assigned to an item in your warehouse;</a:t>
            </a:r>
          </a:p>
          <a:p>
            <a:pPr marL="0" indent="0">
              <a:buFont typeface="Arial,Sans-Serif"/>
              <a:buNone/>
            </a:pPr>
            <a:r>
              <a:rPr lang="en-US" dirty="0">
                <a:latin typeface="Arial"/>
                <a:cs typeface="Arial"/>
              </a:rPr>
              <a:t>A doctor treating a patient needs more than a patient's written records--she might also require x-rays, MRIs, and other types of imagery;</a:t>
            </a:r>
          </a:p>
          <a:p>
            <a:pPr marL="0" indent="0">
              <a:buFont typeface="Arial,Sans-Serif"/>
              <a:buNone/>
            </a:pPr>
            <a:r>
              <a:rPr lang="en-US" dirty="0">
                <a:latin typeface="Arial"/>
                <a:cs typeface="Arial"/>
              </a:rPr>
              <a:t>A police officer wants to be able to call up a photo of a possible suspect, as well as the suspect's driving record; and</a:t>
            </a:r>
          </a:p>
          <a:p>
            <a:pPr marL="0" indent="0">
              <a:buFont typeface="Arial,Sans-Serif"/>
              <a:buNone/>
            </a:pPr>
            <a:r>
              <a:rPr lang="en-US" dirty="0">
                <a:latin typeface="Arial"/>
                <a:cs typeface="Arial"/>
              </a:rPr>
              <a:t>A surveyor mapping a section of land needs more than his own measurements; he combines this data with satellite and topographical imagery that enhances his work.</a:t>
            </a:r>
          </a:p>
          <a:p>
            <a:pPr marL="0" indent="0">
              <a:buFont typeface="Arial,Sans-Serif"/>
              <a:buNone/>
            </a:pPr>
            <a:endParaRPr lang="en-US" dirty="0"/>
          </a:p>
          <a:p>
            <a:pPr marL="0" indent="0">
              <a:buFont typeface="Arial,Sans-Serif"/>
              <a:buNone/>
            </a:pPr>
            <a:r>
              <a:rPr lang="en-US" b="1" dirty="0">
                <a:latin typeface="Arial"/>
                <a:cs typeface="Arial"/>
              </a:rPr>
              <a:t>--=== DELETE ABOVE THIS LINE ==--</a:t>
            </a:r>
            <a:endParaRPr lang="en-US" dirty="0">
              <a:latin typeface="Arial"/>
              <a:cs typeface="Arial"/>
            </a:endParaRPr>
          </a:p>
          <a:p>
            <a:pPr marL="0" indent="0">
              <a:buFont typeface="Arial" panose="020B0604020202020204" pitchFamily="34" charset="0"/>
              <a:buNone/>
            </a:pPr>
            <a:endParaRPr lang="en-US" dirty="0"/>
          </a:p>
          <a:p>
            <a:pPr marL="4445" lvl="1" indent="-169545"/>
            <a:endParaRPr lang="en-US" b="1" dirty="0">
              <a:latin typeface="Arial"/>
              <a:cs typeface="Arial"/>
            </a:endParaRPr>
          </a:p>
        </p:txBody>
      </p:sp>
      <p:sp>
        <p:nvSpPr>
          <p:cNvPr id="5" name="Slide Number Placeholder 3">
            <a:extLst>
              <a:ext uri="{FF2B5EF4-FFF2-40B4-BE49-F238E27FC236}">
                <a16:creationId xmlns:a16="http://schemas.microsoft.com/office/drawing/2014/main" id="{35F2D22D-ADBA-EB4F-A230-A18A8EB3D271}"/>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3742700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bg1"/>
                </a:solidFill>
                <a:effectLst/>
                <a:latin typeface="Arial"/>
                <a:cs typeface="Arial"/>
              </a:rPr>
              <a:t>With </a:t>
            </a:r>
            <a:r>
              <a:rPr lang="en-CA" dirty="0">
                <a:latin typeface="Arial"/>
                <a:cs typeface="Arial"/>
              </a:rPr>
              <a:t>document processing</a:t>
            </a:r>
            <a:r>
              <a:rPr lang="en-CA" sz="1000" b="0" i="0" kern="1200" dirty="0">
                <a:solidFill>
                  <a:schemeClr val="bg1"/>
                </a:solidFill>
                <a:effectLst/>
                <a:latin typeface="Arial"/>
                <a:cs typeface="Arial"/>
              </a:rPr>
              <a:t>, </a:t>
            </a:r>
            <a:r>
              <a:rPr lang="en-CA" dirty="0">
                <a:latin typeface="Arial"/>
                <a:cs typeface="Arial"/>
              </a:rPr>
              <a:t>you</a:t>
            </a:r>
            <a:r>
              <a:rPr lang="en-CA" sz="1000" b="0" i="0" kern="1200" dirty="0">
                <a:solidFill>
                  <a:schemeClr val="bg1"/>
                </a:solidFill>
                <a:effectLst/>
                <a:latin typeface="Arial"/>
                <a:cs typeface="Arial"/>
              </a:rPr>
              <a:t> have best of breed, traditional capture solutions</a:t>
            </a:r>
            <a:r>
              <a:rPr lang="en-CA" dirty="0">
                <a:latin typeface="Arial"/>
                <a:cs typeface="Arial"/>
              </a:rPr>
              <a:t>.</a:t>
            </a:r>
            <a:endParaRPr lang="en-CA" sz="1000" b="0" i="0" kern="1200" dirty="0">
              <a:solidFill>
                <a:schemeClr val="bg1"/>
              </a:solidFill>
              <a:effectLst/>
            </a:endParaRPr>
          </a:p>
          <a:p>
            <a:endParaRPr lang="en-CA" sz="1000" b="0" i="0" kern="1200" dirty="0">
              <a:solidFill>
                <a:schemeClr val="bg1"/>
              </a:solidFill>
              <a:effectLst/>
              <a:latin typeface="Arial" panose="020B0604020202020204" pitchFamily="34" charset="0"/>
              <a:ea typeface="+mn-ea"/>
              <a:cs typeface="Arial" panose="020B0604020202020204" pitchFamily="34" charset="0"/>
            </a:endParaRPr>
          </a:p>
          <a:p>
            <a:pPr fontAlgn="base"/>
            <a:r>
              <a:rPr lang="en-CA" sz="1000" b="0" i="0" kern="1200" dirty="0">
                <a:solidFill>
                  <a:schemeClr val="bg1"/>
                </a:solidFill>
                <a:effectLst/>
                <a:latin typeface="Arial"/>
                <a:cs typeface="Arial"/>
              </a:rPr>
              <a:t>Highly adaptable rules-based </a:t>
            </a:r>
            <a:r>
              <a:rPr lang="en-CA" dirty="0">
                <a:latin typeface="Arial"/>
                <a:cs typeface="Arial"/>
              </a:rPr>
              <a:t>document processing</a:t>
            </a:r>
            <a:r>
              <a:rPr lang="en-CA" sz="1000" b="0" i="0" kern="1200" dirty="0">
                <a:solidFill>
                  <a:schemeClr val="bg1"/>
                </a:solidFill>
                <a:effectLst/>
                <a:latin typeface="Arial"/>
                <a:cs typeface="Arial"/>
              </a:rPr>
              <a:t>, which </a:t>
            </a:r>
            <a:r>
              <a:rPr lang="en-CA" dirty="0">
                <a:latin typeface="Arial"/>
                <a:cs typeface="Arial"/>
              </a:rPr>
              <a:t>offers</a:t>
            </a:r>
            <a:r>
              <a:rPr lang="en-CA" sz="1000" b="0" i="0" kern="1200" dirty="0">
                <a:solidFill>
                  <a:schemeClr val="bg1"/>
                </a:solidFill>
                <a:effectLst/>
                <a:latin typeface="Arial"/>
                <a:cs typeface="Arial"/>
              </a:rPr>
              <a:t> configuration of capture workflows and applications using a simple point-and-click interface to speed deployment</a:t>
            </a:r>
            <a:r>
              <a:rPr lang="en-CA" dirty="0">
                <a:latin typeface="Arial"/>
                <a:cs typeface="Arial"/>
              </a:rPr>
              <a:t>.</a:t>
            </a:r>
            <a:endParaRPr lang="en-CA" sz="1000" b="0" i="0" kern="1200" dirty="0">
              <a:solidFill>
                <a:schemeClr val="bg1"/>
              </a:solidFill>
              <a:effectLst/>
              <a:latin typeface="Arial"/>
              <a:cs typeface="Arial"/>
            </a:endParaRPr>
          </a:p>
          <a:p>
            <a:endParaRPr lang="en-CA" sz="1000" b="0" i="0" kern="1200" dirty="0">
              <a:solidFill>
                <a:schemeClr val="bg1"/>
              </a:solidFill>
              <a:effectLst/>
              <a:latin typeface="Arial" panose="020B0604020202020204" pitchFamily="34" charset="0"/>
              <a:ea typeface="+mn-ea"/>
              <a:cs typeface="Arial" panose="020B0604020202020204" pitchFamily="34" charset="0"/>
            </a:endParaRPr>
          </a:p>
          <a:p>
            <a:pPr fontAlgn="base"/>
            <a:r>
              <a:rPr lang="en-CA" sz="1000" b="0" i="0" kern="1200" dirty="0">
                <a:solidFill>
                  <a:schemeClr val="bg1"/>
                </a:solidFill>
                <a:effectLst/>
                <a:latin typeface="Arial"/>
                <a:cs typeface="Arial"/>
              </a:rPr>
              <a:t>Supports multichannel input from scanners, faxes, emails, digital files such as PDF, and images from applications and mobile devices. </a:t>
            </a:r>
          </a:p>
          <a:p>
            <a:pPr fontAlgn="base"/>
            <a:endParaRPr lang="en-CA" sz="1000" b="0" i="0" kern="1200" dirty="0">
              <a:solidFill>
                <a:schemeClr val="bg1"/>
              </a:solidFill>
              <a:effectLst/>
              <a:latin typeface="Arial" panose="020B0604020202020204" pitchFamily="34" charset="0"/>
              <a:ea typeface="+mn-ea"/>
              <a:cs typeface="Arial" panose="020B0604020202020204" pitchFamily="34" charset="0"/>
            </a:endParaRPr>
          </a:p>
          <a:p>
            <a:pPr fontAlgn="base"/>
            <a:r>
              <a:rPr lang="en-CA" sz="1000" b="0" i="0" kern="1200" dirty="0">
                <a:solidFill>
                  <a:schemeClr val="bg1"/>
                </a:solidFill>
                <a:effectLst/>
                <a:latin typeface="Arial" panose="020B0604020202020204" pitchFamily="34" charset="0"/>
                <a:ea typeface="+mn-ea"/>
                <a:cs typeface="Arial" panose="020B0604020202020204" pitchFamily="34" charset="0"/>
              </a:rPr>
              <a:t>It even enables documents to be redacted automatically based on the role of the requester to block out information according to a user's specifications</a:t>
            </a:r>
          </a:p>
          <a:p>
            <a:endParaRPr lang="en-US" dirty="0"/>
          </a:p>
          <a:p>
            <a:pPr marL="0" lvl="1" indent="0">
              <a:buFont typeface="Arial"/>
              <a:buNone/>
            </a:pPr>
            <a:r>
              <a:rPr lang="en-US" b="1" dirty="0"/>
              <a:t>--=== COACHING NOTES -- DELETE BELOW THIS LINE ==--</a:t>
            </a:r>
            <a:endParaRPr lang="en-US" dirty="0"/>
          </a:p>
          <a:p>
            <a:pPr marL="290830" lvl="1" indent="0">
              <a:buFont typeface="Arial"/>
              <a:buNone/>
            </a:pPr>
            <a:r>
              <a:rPr lang="en-US" b="1" i="0" kern="1200" dirty="0">
                <a:effectLst/>
                <a:latin typeface="Arial" panose="020B0604020202020204" pitchFamily="34" charset="0"/>
                <a:ea typeface="+mn-ea"/>
                <a:cs typeface="Arial" panose="020B0604020202020204" pitchFamily="34" charset="0"/>
              </a:rPr>
              <a:t>PURPOSE</a:t>
            </a:r>
            <a:r>
              <a:rPr lang="en-US" b="1" dirty="0">
                <a:latin typeface="Arial"/>
                <a:cs typeface="Arial"/>
              </a:rPr>
              <a:t>: The purpose of this slide is to introduce how most businesses are traditionally handling “Document Processing”</a:t>
            </a:r>
            <a:endParaRPr lang="en-US" dirty="0">
              <a:latin typeface="Arial"/>
              <a:cs typeface="Arial"/>
            </a:endParaRPr>
          </a:p>
          <a:p>
            <a:pPr marL="174625" lvl="1" indent="0">
              <a:buFont typeface="Arial"/>
              <a:buNone/>
            </a:pPr>
            <a:endParaRPr lang="en-US" dirty="0"/>
          </a:p>
          <a:p>
            <a:pPr marL="290830" lvl="1" indent="0">
              <a:buFont typeface="Arial"/>
              <a:buNone/>
            </a:pPr>
            <a:r>
              <a:rPr lang="en-US" b="1" dirty="0">
                <a:latin typeface="Arial"/>
                <a:cs typeface="Arial"/>
              </a:rPr>
              <a:t>PROBING QUESTION: "Specific to your business, how are you currently processing unstructured documents, and from what types of sources?”</a:t>
            </a:r>
            <a:endParaRPr lang="en-US" dirty="0">
              <a:latin typeface="Arial"/>
              <a:cs typeface="Arial"/>
            </a:endParaRPr>
          </a:p>
          <a:p>
            <a:pPr marL="174625" lvl="1" indent="0">
              <a:buFont typeface="Arial"/>
              <a:buNone/>
            </a:pPr>
            <a:endParaRPr lang="en-US" dirty="0"/>
          </a:p>
          <a:p>
            <a:pPr marL="290830" lvl="1" indent="0">
              <a:buFont typeface="Arial"/>
              <a:buNone/>
            </a:pPr>
            <a:r>
              <a:rPr lang="en-US" b="1" dirty="0">
                <a:latin typeface="Arial"/>
                <a:cs typeface="Arial"/>
              </a:rPr>
              <a:t>POTENTIAL ANSWER YOU MAY HEAR FROM CLIENT: “Through various channels, such as email attachments, Fax, or sent by courier from various branches”</a:t>
            </a:r>
            <a:endParaRPr lang="en-US" dirty="0">
              <a:latin typeface="Arial"/>
              <a:cs typeface="Arial"/>
            </a:endParaRPr>
          </a:p>
          <a:p>
            <a:pPr marL="174625" lvl="1" indent="0">
              <a:buFont typeface="Arial"/>
              <a:buNone/>
            </a:pPr>
            <a:endParaRPr lang="en-US" dirty="0"/>
          </a:p>
          <a:p>
            <a:pPr marL="290830" lvl="1" indent="0">
              <a:buFont typeface="Arial"/>
              <a:buNone/>
            </a:pPr>
            <a:r>
              <a:rPr lang="en-US" b="1" dirty="0">
                <a:latin typeface="Arial"/>
                <a:cs typeface="Arial"/>
              </a:rPr>
              <a:t>POTENTIAL QUESTIONS/OBJECTION YOU MAY HEAR FROM CLIENT: “Does this solution require a lot of skill to set up?”</a:t>
            </a:r>
            <a:endParaRPr lang="en-US" dirty="0">
              <a:latin typeface="Arial"/>
              <a:cs typeface="Arial"/>
            </a:endParaRPr>
          </a:p>
          <a:p>
            <a:pPr marL="174625" lvl="1" indent="0">
              <a:buFont typeface="Arial"/>
              <a:buNone/>
            </a:pPr>
            <a:endParaRPr lang="en-US" dirty="0"/>
          </a:p>
          <a:p>
            <a:pPr marL="290830" lvl="1" indent="0">
              <a:buFont typeface="Arial"/>
              <a:buNone/>
            </a:pPr>
            <a:r>
              <a:rPr lang="en-US" b="1" dirty="0">
                <a:latin typeface="Arial"/>
                <a:cs typeface="Arial"/>
              </a:rPr>
              <a:t>SELLER SUGGESTED ANSWER/RESPONSE:</a:t>
            </a:r>
            <a:endParaRPr lang="en-US" dirty="0">
              <a:latin typeface="Arial"/>
              <a:cs typeface="Arial"/>
            </a:endParaRPr>
          </a:p>
          <a:p>
            <a:pPr marL="290830" lvl="1" indent="0">
              <a:buFont typeface="Arial"/>
              <a:buNone/>
            </a:pPr>
            <a:r>
              <a:rPr lang="en-US" b="1" dirty="0">
                <a:latin typeface="Arial"/>
                <a:cs typeface="Arial"/>
              </a:rPr>
              <a:t>This solutions has decades of enhancements to accommodate even the most demanding use cases. Though that certainly requires a certain level of skill, most of our clients are able to develop on their own, or access a wide array of partners that have experience with this solution.</a:t>
            </a:r>
            <a:endParaRPr lang="en-US" dirty="0">
              <a:latin typeface="Arial"/>
              <a:cs typeface="Arial"/>
            </a:endParaRPr>
          </a:p>
          <a:p>
            <a:pPr marL="290830" lvl="1" indent="0">
              <a:buFont typeface="Arial"/>
              <a:buNone/>
            </a:pPr>
            <a:endParaRPr lang="en-US" dirty="0"/>
          </a:p>
          <a:p>
            <a:pPr marL="290830" lvl="1" indent="0">
              <a:buFont typeface="Arial"/>
              <a:buNone/>
            </a:pPr>
            <a:r>
              <a:rPr lang="en-US" b="1" dirty="0">
                <a:latin typeface="Arial"/>
                <a:cs typeface="Arial"/>
              </a:rPr>
              <a:t>OPTIONAL POINTS:</a:t>
            </a:r>
            <a:endParaRPr lang="en-US" dirty="0">
              <a:latin typeface="Arial"/>
              <a:cs typeface="Arial"/>
            </a:endParaRPr>
          </a:p>
          <a:p>
            <a:pPr marL="0" indent="0">
              <a:buFont typeface="Arial,Sans-Serif"/>
              <a:buNone/>
            </a:pPr>
            <a:endParaRPr lang="en-US" dirty="0"/>
          </a:p>
          <a:p>
            <a:pPr marL="0" indent="0">
              <a:buFont typeface="Arial" panose="020B0604020202020204" pitchFamily="34" charset="0"/>
              <a:buNone/>
            </a:pPr>
            <a:r>
              <a:rPr lang="en-US" b="1" u="sng" dirty="0">
                <a:latin typeface="Arial"/>
                <a:cs typeface="Arial"/>
              </a:rPr>
              <a:t>Speaker – List some of the examples below to make it feel more real to the audience. </a:t>
            </a:r>
            <a:endParaRPr lang="en-US" dirty="0">
              <a:latin typeface="Arial"/>
              <a:cs typeface="Arial"/>
            </a:endParaRPr>
          </a:p>
          <a:p>
            <a:pPr marL="0" indent="0">
              <a:buFont typeface="Arial,Sans-Serif"/>
              <a:buNone/>
            </a:pPr>
            <a:r>
              <a:rPr lang="en-US" dirty="0">
                <a:latin typeface="Arial"/>
                <a:cs typeface="Arial"/>
              </a:rPr>
              <a:t>Paper and digital images of checks that require verification</a:t>
            </a:r>
          </a:p>
          <a:p>
            <a:pPr marL="0" indent="0">
              <a:buFont typeface="Arial,Sans-Serif"/>
              <a:buNone/>
            </a:pPr>
            <a:r>
              <a:rPr lang="en-US" dirty="0">
                <a:latin typeface="Arial"/>
                <a:cs typeface="Arial"/>
              </a:rPr>
              <a:t>A </a:t>
            </a:r>
            <a:r>
              <a:rPr lang="en-US" b="1" dirty="0">
                <a:latin typeface="Arial"/>
                <a:cs typeface="Arial"/>
              </a:rPr>
              <a:t>PDF vendor invoice </a:t>
            </a:r>
            <a:r>
              <a:rPr lang="en-US" dirty="0">
                <a:latin typeface="Arial"/>
                <a:cs typeface="Arial"/>
              </a:rPr>
              <a:t>that comes into your accounting department’s email; Roughly two-thirds of all businesses issue PDF invoices via email, but less than 20% structured e-invoices. (</a:t>
            </a:r>
            <a:r>
              <a:rPr lang="en-US" dirty="0">
                <a:latin typeface="Arial"/>
                <a:cs typeface="Arial"/>
                <a:hlinkClick r:id="rId3"/>
              </a:rPr>
              <a:t>https://compacer.com/wp-content/uploads/2019/05/Billentis_Report_compacer_single-sponsor.pdf</a:t>
            </a:r>
            <a:r>
              <a:rPr lang="en-US" dirty="0">
                <a:latin typeface="Arial"/>
                <a:cs typeface="Arial"/>
              </a:rPr>
              <a:t> p.28)</a:t>
            </a:r>
          </a:p>
          <a:p>
            <a:pPr marL="0" indent="0">
              <a:buFont typeface="Arial,Sans-Serif"/>
              <a:buNone/>
            </a:pPr>
            <a:r>
              <a:rPr lang="en-US" dirty="0">
                <a:latin typeface="Arial"/>
                <a:cs typeface="Arial"/>
              </a:rPr>
              <a:t>Census data released by the government that has demographic information about customers</a:t>
            </a:r>
          </a:p>
          <a:p>
            <a:pPr marL="0" indent="0">
              <a:buFont typeface="Arial,Sans-Serif"/>
              <a:buNone/>
            </a:pPr>
            <a:r>
              <a:rPr lang="en-US" dirty="0">
                <a:latin typeface="Arial"/>
                <a:cs typeface="Arial"/>
              </a:rPr>
              <a:t>Company social media feed that customers interact with, such as with questions, comments, and sentiments. </a:t>
            </a:r>
          </a:p>
          <a:p>
            <a:pPr marL="0" indent="0">
              <a:buFont typeface="Arial,Sans-Serif"/>
              <a:buNone/>
            </a:pPr>
            <a:r>
              <a:rPr lang="en-US" dirty="0">
                <a:latin typeface="Arial"/>
                <a:cs typeface="Arial"/>
              </a:rPr>
              <a:t>A product photo that gets associated with an order;</a:t>
            </a:r>
          </a:p>
          <a:p>
            <a:pPr marL="0" indent="0">
              <a:buFont typeface="Arial,Sans-Serif"/>
              <a:buNone/>
            </a:pPr>
            <a:r>
              <a:rPr lang="en-US" dirty="0">
                <a:latin typeface="Arial"/>
                <a:cs typeface="Arial"/>
              </a:rPr>
              <a:t>A bar code that is assigned to an item in your warehouse;</a:t>
            </a:r>
          </a:p>
          <a:p>
            <a:pPr marL="0" indent="0">
              <a:buFont typeface="Arial,Sans-Serif"/>
              <a:buNone/>
            </a:pPr>
            <a:r>
              <a:rPr lang="en-US" dirty="0">
                <a:latin typeface="Arial"/>
                <a:cs typeface="Arial"/>
              </a:rPr>
              <a:t>A doctor treating a patient needs more than a patient's written records--she might also require x-rays, MRIs, and other types of imagery;</a:t>
            </a:r>
          </a:p>
          <a:p>
            <a:pPr marL="0" indent="0">
              <a:buFont typeface="Arial,Sans-Serif"/>
              <a:buNone/>
            </a:pPr>
            <a:r>
              <a:rPr lang="en-US" dirty="0"/>
              <a:t>A police officer wants to be able to call up a photo of a possible suspect, as well as the suspect's driving record; and</a:t>
            </a:r>
          </a:p>
          <a:p>
            <a:pPr marL="0" indent="0">
              <a:buFont typeface="Arial,Sans-Serif"/>
              <a:buNone/>
            </a:pPr>
            <a:r>
              <a:rPr lang="en-US" dirty="0"/>
              <a:t>A surveyor mapping a section of land needs more than his own measurements; he combines this data with satellite and topographical imagery that enhances his work.</a:t>
            </a:r>
          </a:p>
          <a:p>
            <a:pPr marL="0" indent="0">
              <a:buFont typeface="Arial,Sans-Serif"/>
              <a:buNone/>
            </a:pPr>
            <a:endParaRPr lang="en-US" dirty="0"/>
          </a:p>
          <a:p>
            <a:pPr marL="0" indent="0">
              <a:buFont typeface="Arial,Sans-Serif"/>
              <a:buNone/>
            </a:pPr>
            <a:r>
              <a:rPr lang="en-US" b="1" dirty="0"/>
              <a:t>--=== DELETE ABOVE THIS LINE ==--</a:t>
            </a:r>
            <a:endParaRPr lang="en-US" dirty="0"/>
          </a:p>
        </p:txBody>
      </p:sp>
      <p:sp>
        <p:nvSpPr>
          <p:cNvPr id="5" name="Slide Number Placeholder 3">
            <a:extLst>
              <a:ext uri="{FF2B5EF4-FFF2-40B4-BE49-F238E27FC236}">
                <a16:creationId xmlns:a16="http://schemas.microsoft.com/office/drawing/2014/main" id="{153441E0-46D5-E740-82DA-34BC51A07413}"/>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17528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b="0" i="0" kern="1200" dirty="0">
                <a:solidFill>
                  <a:schemeClr val="bg1"/>
                </a:solidFill>
                <a:effectLst/>
                <a:latin typeface="Arial" panose="020B0604020202020204" pitchFamily="34" charset="0"/>
                <a:ea typeface="+mn-ea"/>
                <a:cs typeface="Arial" panose="020B0604020202020204" pitchFamily="34" charset="0"/>
              </a:rPr>
              <a:t>Process Automation or Workflow manages the coordination of IT and human resources to complete an end-to-end process. For example, using workflow to automate a Loan application process can significantly reduce cycle-time resulting improved customer satisfaction, lower rate of abandonment, and lower costs. </a:t>
            </a:r>
          </a:p>
          <a:p>
            <a:endParaRPr lang="en-FR" b="0" i="0" kern="1200" dirty="0">
              <a:solidFill>
                <a:schemeClr val="bg1"/>
              </a:solidFill>
              <a:effectLst/>
              <a:latin typeface="Arial" panose="020B0604020202020204" pitchFamily="34" charset="0"/>
              <a:ea typeface="+mn-ea"/>
              <a:cs typeface="Arial" panose="020B0604020202020204" pitchFamily="34" charset="0"/>
            </a:endParaRPr>
          </a:p>
          <a:p>
            <a:r>
              <a:rPr lang="en-US" b="0" i="0" kern="1200" dirty="0">
                <a:solidFill>
                  <a:schemeClr val="bg1"/>
                </a:solidFill>
                <a:effectLst/>
                <a:latin typeface="Arial" panose="020B0604020202020204" pitchFamily="34" charset="0"/>
                <a:ea typeface="+mn-ea"/>
                <a:cs typeface="Arial" panose="020B0604020202020204" pitchFamily="34" charset="0"/>
              </a:rPr>
              <a:t>Why’s automating </a:t>
            </a:r>
            <a:r>
              <a:rPr lang="en-CA" b="0" i="0" kern="1200" dirty="0">
                <a:solidFill>
                  <a:schemeClr val="bg1"/>
                </a:solidFill>
                <a:effectLst/>
                <a:latin typeface="Arial" panose="020B0604020202020204" pitchFamily="34" charset="0"/>
                <a:ea typeface="+mn-ea"/>
                <a:cs typeface="Arial" panose="020B0604020202020204" pitchFamily="34" charset="0"/>
              </a:rPr>
              <a:t>processes important? Quite simply, </a:t>
            </a:r>
            <a:r>
              <a:rPr lang="en-US" u="none" strike="noStrike" kern="1200" dirty="0">
                <a:solidFill>
                  <a:schemeClr val="bg1"/>
                </a:solidFill>
                <a:effectLst/>
                <a:ea typeface="+mn-ea"/>
                <a:cs typeface="+mn-cs"/>
              </a:rPr>
              <a:t>Automation simplifies how businesses operate. </a:t>
            </a:r>
          </a:p>
          <a:p>
            <a:endParaRPr lang="en-US" u="none" strike="noStrike" kern="1200" dirty="0">
              <a:solidFill>
                <a:schemeClr val="bg1"/>
              </a:solidFill>
              <a:effectLst/>
              <a:ea typeface="+mn-ea"/>
              <a:cs typeface="+mn-cs"/>
            </a:endParaRPr>
          </a:p>
          <a:p>
            <a:r>
              <a:rPr lang="en-US" u="none" strike="noStrike" kern="1200" dirty="0">
                <a:solidFill>
                  <a:schemeClr val="bg1"/>
                </a:solidFill>
                <a:effectLst/>
                <a:ea typeface="+mn-ea"/>
                <a:cs typeface="+mn-cs"/>
              </a:rPr>
              <a:t>AI accelerates innovation by making every process more intelligent. Combining the two will make all information-centric jobs more productive and release USD 134 billion in labor value in 2022.</a:t>
            </a:r>
          </a:p>
          <a:p>
            <a:endParaRPr lang="en-US" u="none" strike="noStrike" kern="1200" dirty="0">
              <a:solidFill>
                <a:schemeClr val="bg1"/>
              </a:solidFill>
              <a:effectLst/>
              <a:ea typeface="+mn-ea"/>
              <a:cs typeface="+mn-cs"/>
            </a:endParaRPr>
          </a:p>
          <a:p>
            <a:r>
              <a:rPr lang="en-US" u="none" strike="noStrike" kern="1200" dirty="0">
                <a:solidFill>
                  <a:schemeClr val="bg1"/>
                </a:solidFill>
                <a:effectLst/>
                <a:ea typeface="+mn-ea"/>
                <a:cs typeface="+mn-cs"/>
              </a:rPr>
              <a:t>The IBM Institute for Business value estimates that automation supported by AI will generate billions of dollars in labor value in 2022. And 80% of AI and automation early adopters expect to significantly outperform their competitors, because the ultimate benefit automation delivers, supported by AI, is a smarter way to work that results in scalable revenue growth.</a:t>
            </a:r>
          </a:p>
          <a:p>
            <a:endParaRPr lang="en-US" u="none" strike="noStrike" kern="1200" dirty="0">
              <a:solidFill>
                <a:schemeClr val="bg1"/>
              </a:solidFill>
              <a:effectLst/>
              <a:ea typeface="+mn-ea"/>
              <a:cs typeface="+mn-cs"/>
            </a:endParaRPr>
          </a:p>
          <a:p>
            <a:r>
              <a:rPr lang="en-US" b="1" dirty="0">
                <a:cs typeface="+mn-cs"/>
              </a:rPr>
              <a:t>Acronyms:</a:t>
            </a:r>
          </a:p>
          <a:p>
            <a:r>
              <a:rPr lang="en-US" u="none" strike="noStrike" kern="1200" dirty="0">
                <a:solidFill>
                  <a:schemeClr val="bg1"/>
                </a:solidFill>
                <a:effectLst/>
                <a:ea typeface="+mn-ea"/>
                <a:cs typeface="+mn-cs"/>
              </a:rPr>
              <a:t>AI: Artificial Intelligence</a:t>
            </a:r>
          </a:p>
          <a:p>
            <a:endParaRPr lang="en-US" u="none" strike="noStrike" kern="1200" dirty="0">
              <a:solidFill>
                <a:schemeClr val="bg1"/>
              </a:solidFill>
              <a:effectLst/>
              <a:ea typeface="+mn-ea"/>
              <a:cs typeface="+mn-cs"/>
            </a:endParaRPr>
          </a:p>
          <a:p>
            <a:endParaRPr lang="en-US" dirty="0"/>
          </a:p>
        </p:txBody>
      </p:sp>
      <p:sp>
        <p:nvSpPr>
          <p:cNvPr id="6" name="Slide Number Placeholder 3">
            <a:extLst>
              <a:ext uri="{FF2B5EF4-FFF2-40B4-BE49-F238E27FC236}">
                <a16:creationId xmlns:a16="http://schemas.microsoft.com/office/drawing/2014/main" id="{B7EE856D-A07F-8F42-8496-E9BBB77A03F9}"/>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838403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lgn="l" defTabSz="914400" rtl="0" eaLnBrk="1" latinLnBrk="0" hangingPunct="1">
              <a:spcBef>
                <a:spcPts val="0"/>
              </a:spcBef>
            </a:pPr>
            <a:r>
              <a:rPr lang="en-US" sz="1000" b="0" i="0" kern="1200" dirty="0">
                <a:solidFill>
                  <a:schemeClr val="bg1"/>
                </a:solidFill>
                <a:effectLst/>
                <a:latin typeface="Arial" panose="020B0604020202020204" pitchFamily="34" charset="0"/>
                <a:ea typeface="+mn-ea"/>
                <a:cs typeface="Arial" panose="020B0604020202020204" pitchFamily="34" charset="0"/>
              </a:rPr>
              <a:t>With IBM decision </a:t>
            </a:r>
            <a:r>
              <a:rPr lang="en-US" dirty="0"/>
              <a:t>management</a:t>
            </a:r>
            <a:r>
              <a:rPr lang="en-US" sz="1000" b="0" i="0" kern="1200" dirty="0">
                <a:solidFill>
                  <a:schemeClr val="bg1"/>
                </a:solidFill>
                <a:effectLst/>
                <a:latin typeface="Arial" panose="020B0604020202020204" pitchFamily="34" charset="0"/>
                <a:ea typeface="+mn-ea"/>
                <a:cs typeface="Arial" panose="020B0604020202020204" pitchFamily="34" charset="0"/>
              </a:rPr>
              <a:t>, the business logic and policies are no longer buried into applications. Logic is externalized and the business experts are in control. Experts can define or update business logic directly, without any help from IT.</a:t>
            </a:r>
          </a:p>
          <a:p>
            <a:pPr algn="l" defTabSz="914400" rtl="0" eaLnBrk="1" latinLnBrk="0" hangingPunct="1">
              <a:spcBef>
                <a:spcPts val="0"/>
              </a:spcBef>
            </a:pPr>
            <a:endParaRPr lang="en-FR" sz="1000" b="0" i="0" kern="1200" dirty="0">
              <a:solidFill>
                <a:schemeClr val="bg1"/>
              </a:solidFill>
              <a:effectLst/>
              <a:latin typeface="Arial" panose="020B0604020202020204" pitchFamily="34" charset="0"/>
              <a:ea typeface="+mn-ea"/>
              <a:cs typeface="Arial" panose="020B0604020202020204" pitchFamily="34" charset="0"/>
            </a:endParaRPr>
          </a:p>
          <a:p>
            <a:pPr algn="l" defTabSz="914400" rtl="0" eaLnBrk="1" latinLnBrk="0" hangingPunct="1">
              <a:spcBef>
                <a:spcPts val="0"/>
              </a:spcBef>
            </a:pPr>
            <a:r>
              <a:rPr lang="en-US" sz="1000" b="0" i="0" kern="1200" dirty="0">
                <a:solidFill>
                  <a:schemeClr val="bg1"/>
                </a:solidFill>
                <a:effectLst/>
                <a:latin typeface="Arial" panose="020B0604020202020204" pitchFamily="34" charset="0"/>
                <a:ea typeface="+mn-ea"/>
                <a:cs typeface="Arial" panose="020B0604020202020204" pitchFamily="34" charset="0"/>
              </a:rPr>
              <a:t>If we take the previous example, business experts will define the logic to approve or reject a loan application. In turn, software developers will not implement how and why a loan is approved. Rather, they will invoke an external decision that will tell them if and why the loan request is approved. If the business criteria to approve a loan needs to change, the application will remain the same.</a:t>
            </a:r>
          </a:p>
          <a:p>
            <a:pPr algn="l" defTabSz="914400" rtl="0" eaLnBrk="1" latinLnBrk="0" hangingPunct="1">
              <a:spcBef>
                <a:spcPts val="0"/>
              </a:spcBef>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algn="l" defTabSz="914400" rtl="0" eaLnBrk="1" latinLnBrk="0" hangingPunct="1">
              <a:spcBef>
                <a:spcPts val="0"/>
              </a:spcBef>
            </a:pPr>
            <a:r>
              <a:rPr lang="en-US" sz="1000" b="0" i="0" kern="1200" dirty="0">
                <a:solidFill>
                  <a:schemeClr val="bg1"/>
                </a:solidFill>
                <a:effectLst/>
                <a:latin typeface="Arial" panose="020B0604020202020204" pitchFamily="34" charset="0"/>
                <a:ea typeface="+mn-ea"/>
                <a:cs typeface="Arial" panose="020B0604020202020204" pitchFamily="34" charset="0"/>
              </a:rPr>
              <a:t>There are a lot of benefits with this approach:</a:t>
            </a:r>
          </a:p>
          <a:p>
            <a:pPr marL="171450" indent="-171450" algn="l" defTabSz="914400" rtl="0" eaLnBrk="1" latinLnBrk="0" hangingPunct="1">
              <a:spcBef>
                <a:spcPts val="0"/>
              </a:spcBef>
              <a:buClr>
                <a:schemeClr val="bg1"/>
              </a:buClr>
              <a:buSzPct val="100000"/>
              <a:buFont typeface="Arial" panose="020B0604020202020204" pitchFamily="34" charset="0"/>
              <a:buChar char="•"/>
            </a:pPr>
            <a:r>
              <a:rPr lang="en-US" sz="1000" b="0" i="0" kern="1200" dirty="0">
                <a:solidFill>
                  <a:schemeClr val="bg1"/>
                </a:solidFill>
                <a:effectLst/>
                <a:latin typeface="Arial" panose="020B0604020202020204" pitchFamily="34" charset="0"/>
                <a:ea typeface="+mn-ea"/>
                <a:cs typeface="Arial" panose="020B0604020202020204" pitchFamily="34" charset="0"/>
              </a:rPr>
              <a:t>Business logic is accessible, easy to understand, consistent, auditable.</a:t>
            </a:r>
          </a:p>
          <a:p>
            <a:pPr marL="171450" indent="-171450" algn="l" defTabSz="914400" rtl="0" eaLnBrk="1" latinLnBrk="0" hangingPunct="1">
              <a:spcBef>
                <a:spcPts val="0"/>
              </a:spcBef>
              <a:buClr>
                <a:schemeClr val="bg1"/>
              </a:buClr>
              <a:buSzPct val="100000"/>
              <a:buFont typeface="Arial" panose="020B0604020202020204" pitchFamily="34" charset="0"/>
              <a:buChar char="•"/>
            </a:pPr>
            <a:r>
              <a:rPr lang="en-US" sz="1000" b="0" i="0" kern="1200" dirty="0">
                <a:solidFill>
                  <a:schemeClr val="bg1"/>
                </a:solidFill>
                <a:effectLst/>
                <a:latin typeface="Arial" panose="020B0604020202020204" pitchFamily="34" charset="0"/>
                <a:ea typeface="+mn-ea"/>
                <a:cs typeface="Arial" panose="020B0604020202020204" pitchFamily="34" charset="0"/>
              </a:rPr>
              <a:t>Updating decision services takes minutes, not months.</a:t>
            </a:r>
          </a:p>
          <a:p>
            <a:pPr marL="171450" indent="-171450" algn="l" defTabSz="914400" rtl="0" eaLnBrk="1" latinLnBrk="0" hangingPunct="1">
              <a:spcBef>
                <a:spcPts val="0"/>
              </a:spcBef>
              <a:buClr>
                <a:schemeClr val="bg1"/>
              </a:buClr>
              <a:buSzPct val="100000"/>
              <a:buFont typeface="Arial" panose="020B0604020202020204" pitchFamily="34" charset="0"/>
              <a:buChar char="•"/>
            </a:pPr>
            <a:r>
              <a:rPr lang="en-US" sz="1000" b="0" i="0" kern="1200" dirty="0">
                <a:solidFill>
                  <a:schemeClr val="bg1"/>
                </a:solidFill>
                <a:effectLst/>
                <a:latin typeface="Arial" panose="020B0604020202020204" pitchFamily="34" charset="0"/>
                <a:ea typeface="+mn-ea"/>
                <a:cs typeface="Arial" panose="020B0604020202020204" pitchFamily="34" charset="0"/>
              </a:rPr>
              <a:t>Application code, without business logic, is much simpler for IT, and requires less frequent updates</a:t>
            </a:r>
          </a:p>
          <a:p>
            <a:pPr marL="171450" indent="-171450" algn="l" defTabSz="914400" rtl="0" eaLnBrk="1" latinLnBrk="0" hangingPunct="1">
              <a:spcBef>
                <a:spcPts val="0"/>
              </a:spcBef>
              <a:buClr>
                <a:srgbClr val="FFFFFF"/>
              </a:buClr>
              <a:buSzPct val="100000"/>
              <a:buFont typeface="Arial" panose="020B0604020202020204" pitchFamily="34" charset="0"/>
              <a:buChar char="•"/>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marL="0" indent="0" algn="l" defTabSz="914400" rtl="0" eaLnBrk="1" latinLnBrk="0" hangingPunct="1">
              <a:spcBef>
                <a:spcPts val="0"/>
              </a:spcBef>
              <a:buClr>
                <a:srgbClr val="FFFFFF"/>
              </a:buClr>
              <a:buSzPct val="100000"/>
              <a:buFont typeface="Arial" panose="020B0604020202020204" pitchFamily="34" charset="0"/>
              <a:buNone/>
            </a:pPr>
            <a:r>
              <a:rPr lang="en-US" sz="1000" b="0" i="0" kern="1200" dirty="0">
                <a:solidFill>
                  <a:schemeClr val="bg1"/>
                </a:solidFill>
                <a:effectLst/>
                <a:latin typeface="Arial" panose="020B0604020202020204" pitchFamily="34" charset="0"/>
                <a:ea typeface="+mn-ea"/>
                <a:cs typeface="Arial" panose="020B0604020202020204" pitchFamily="34" charset="0"/>
              </a:rPr>
              <a:t>Several examples of rule artifacts are depicted here:</a:t>
            </a:r>
          </a:p>
          <a:p>
            <a:pPr marL="171450" indent="-171450">
              <a:buClr>
                <a:schemeClr val="bg1"/>
              </a:buClr>
              <a:buSzPct val="100000"/>
              <a:buFont typeface="Arial" panose="020B0604020202020204" pitchFamily="34" charset="0"/>
              <a:buChar char="•"/>
            </a:pPr>
            <a:r>
              <a:rPr lang="en-US" dirty="0"/>
              <a:t>Decision diagrams are an intuitive way to model business logic in a to- down fashion. In this screenshot the blue boxes represent decisions and can be broken down into sub-decision. The green ovals represent input data that help drive that decision. In more sophisticated diagrams, users can leverage predictive models such as scores seen here as a purple node to help augment the decision.</a:t>
            </a:r>
          </a:p>
          <a:p>
            <a:pPr marL="171450" indent="-171450">
              <a:buClr>
                <a:schemeClr val="bg1"/>
              </a:buClr>
              <a:buSzPct val="100000"/>
              <a:buFont typeface="Arial" panose="020B0604020202020204" pitchFamily="34" charset="0"/>
              <a:buChar char="•"/>
            </a:pPr>
            <a:r>
              <a:rPr lang="en-US" dirty="0"/>
              <a:t>One of the most common forms of authoring rules is a decision table which is a familiar way to capture many rules with similar conditions and actions in a single artifact. In a decision table, some columns represent conditions, and some columns represent actions. In a decision table, every row is a rule.</a:t>
            </a:r>
          </a:p>
          <a:p>
            <a:pPr marL="171450" indent="-171450">
              <a:buClr>
                <a:schemeClr val="bg1"/>
              </a:buClr>
              <a:buSzPct val="100000"/>
              <a:buFont typeface="Arial" panose="020B0604020202020204" pitchFamily="34" charset="0"/>
              <a:buChar char="•"/>
            </a:pPr>
            <a:r>
              <a:rPr lang="en-US" dirty="0"/>
              <a:t>When a business logic is unique, representing that business rule with natural language “IF…THEN” logic is a great way to ensure it is clear and concise.</a:t>
            </a:r>
          </a:p>
          <a:p>
            <a:pPr marL="171450" indent="-171450" algn="l" defTabSz="914400" rtl="0" eaLnBrk="1" latinLnBrk="0" hangingPunct="1">
              <a:spcBef>
                <a:spcPts val="0"/>
              </a:spcBef>
              <a:buClr>
                <a:srgbClr val="FFFFFF"/>
              </a:buClr>
              <a:buSzPct val="100000"/>
              <a:buFont typeface="Arial" panose="020B0604020202020204" pitchFamily="34" charset="0"/>
              <a:buChar char="•"/>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marL="171450" indent="-171450" algn="l" defTabSz="914400" rtl="0" eaLnBrk="1" latinLnBrk="0" hangingPunct="1">
              <a:spcBef>
                <a:spcPts val="0"/>
              </a:spcBef>
              <a:buClr>
                <a:srgbClr val="FFFFFF"/>
              </a:buClr>
              <a:buSzPct val="100000"/>
              <a:buFont typeface="Arial" panose="020B0604020202020204" pitchFamily="34" charset="0"/>
              <a:buChar char="•"/>
            </a:pP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marL="4762" lvl="1" indent="0" algn="l" defTabSz="914400" rtl="0" eaLnBrk="1" latinLnBrk="0" hangingPunct="1">
              <a:spcBef>
                <a:spcPts val="0"/>
              </a:spcBef>
              <a:buNone/>
            </a:pPr>
            <a:r>
              <a:rPr lang="en-US" sz="1000" b="1" i="0" kern="1200" dirty="0">
                <a:solidFill>
                  <a:schemeClr val="bg1"/>
                </a:solidFill>
                <a:effectLst/>
                <a:latin typeface="Arial" panose="020B0604020202020204" pitchFamily="34" charset="0"/>
                <a:ea typeface="+mn-ea"/>
                <a:cs typeface="Arial" panose="020B0604020202020204" pitchFamily="34" charset="0"/>
              </a:rPr>
              <a:t>--=== COACHING NOTES -- DELETE BELOW THIS LINE ==--</a:t>
            </a:r>
          </a:p>
          <a:p>
            <a:pPr marL="174625" lvl="1" indent="0" algn="l" defTabSz="914400" rtl="0" eaLnBrk="1" latinLnBrk="0" hangingPunct="1">
              <a:spcBef>
                <a:spcPts val="0"/>
              </a:spcBef>
              <a:buFont typeface="Arial"/>
              <a:buNone/>
            </a:pPr>
            <a:r>
              <a:rPr lang="en-US" sz="1000" b="1" i="0" kern="1200" dirty="0">
                <a:solidFill>
                  <a:schemeClr val="bg1"/>
                </a:solidFill>
                <a:effectLst/>
                <a:latin typeface="Arial" panose="020B0604020202020204" pitchFamily="34" charset="0"/>
                <a:ea typeface="+mn-ea"/>
                <a:cs typeface="Arial" panose="020B0604020202020204" pitchFamily="34" charset="0"/>
              </a:rPr>
              <a:t>COACHING POINTS: The purpose of this slide is to introduce how a business expert could take ownership of business logic and business decisions.</a:t>
            </a:r>
          </a:p>
          <a:p>
            <a:pPr marL="174625" lvl="1" indent="0" algn="l" defTabSz="914400" rtl="0" eaLnBrk="1" latinLnBrk="0" hangingPunct="1">
              <a:spcBef>
                <a:spcPts val="0"/>
              </a:spcBef>
              <a:buFont typeface="Arial"/>
              <a:buNone/>
            </a:pPr>
            <a:endParaRPr lang="en-US" sz="1000" b="1" i="0" kern="1200" dirty="0">
              <a:solidFill>
                <a:schemeClr val="bg1"/>
              </a:solidFill>
              <a:effectLst/>
              <a:latin typeface="Arial" panose="020B0604020202020204" pitchFamily="34" charset="0"/>
              <a:ea typeface="+mn-ea"/>
              <a:cs typeface="Arial" panose="020B0604020202020204" pitchFamily="34" charset="0"/>
            </a:endParaRPr>
          </a:p>
          <a:p>
            <a:pPr marL="174625" lvl="1" indent="0" algn="l" defTabSz="914400" rtl="0" eaLnBrk="1" latinLnBrk="0" hangingPunct="1">
              <a:spcBef>
                <a:spcPts val="0"/>
              </a:spcBef>
              <a:buFont typeface="Arial"/>
              <a:buNone/>
            </a:pPr>
            <a:r>
              <a:rPr lang="en-US" sz="1000" b="1" i="0" kern="1200" dirty="0">
                <a:solidFill>
                  <a:schemeClr val="bg1"/>
                </a:solidFill>
                <a:effectLst/>
                <a:latin typeface="Arial" panose="020B0604020202020204" pitchFamily="34" charset="0"/>
                <a:ea typeface="+mn-ea"/>
                <a:cs typeface="Arial" panose="020B0604020202020204" pitchFamily="34" charset="0"/>
              </a:rPr>
              <a:t>PROBING QUESTION: "Specific to your business, how often do you implement new business logic?  How often do you need to update existing business decisions?”</a:t>
            </a:r>
          </a:p>
          <a:p>
            <a:pPr marL="174625" lvl="1" indent="0" algn="l" defTabSz="914400" rtl="0" eaLnBrk="1" latinLnBrk="0" hangingPunct="1">
              <a:spcBef>
                <a:spcPts val="0"/>
              </a:spcBef>
              <a:buFont typeface="Arial"/>
              <a:buNone/>
            </a:pPr>
            <a:endParaRPr lang="en-US" sz="1000" b="1" i="0" kern="1200" dirty="0">
              <a:solidFill>
                <a:schemeClr val="bg1"/>
              </a:solidFill>
              <a:effectLst/>
              <a:latin typeface="Arial" panose="020B0604020202020204" pitchFamily="34" charset="0"/>
              <a:ea typeface="+mn-ea"/>
              <a:cs typeface="Arial" panose="020B0604020202020204" pitchFamily="34" charset="0"/>
            </a:endParaRPr>
          </a:p>
          <a:p>
            <a:pPr marL="174625" lvl="1" indent="0" algn="l" defTabSz="914400" rtl="0" eaLnBrk="1" latinLnBrk="0" hangingPunct="1">
              <a:spcBef>
                <a:spcPts val="0"/>
              </a:spcBef>
              <a:buFont typeface="Arial"/>
              <a:buNone/>
            </a:pPr>
            <a:r>
              <a:rPr lang="en-US" sz="1000" b="1" i="0" kern="1200" dirty="0">
                <a:solidFill>
                  <a:schemeClr val="bg1"/>
                </a:solidFill>
                <a:effectLst/>
                <a:latin typeface="Arial" panose="020B0604020202020204" pitchFamily="34" charset="0"/>
                <a:ea typeface="+mn-ea"/>
                <a:cs typeface="Arial" panose="020B0604020202020204" pitchFamily="34" charset="0"/>
              </a:rPr>
              <a:t>POTENTIAL ANSWER YOU MAY HEAR FROM CLIENT:</a:t>
            </a:r>
          </a:p>
          <a:p>
            <a:pPr marL="346075" lvl="1" indent="-171450" algn="l" defTabSz="914400" rtl="0" eaLnBrk="1" latinLnBrk="0" hangingPunct="1">
              <a:spcBef>
                <a:spcPts val="0"/>
              </a:spcBef>
            </a:pPr>
            <a:r>
              <a:rPr lang="en-US" sz="1000" b="1" i="0" kern="1200" dirty="0">
                <a:solidFill>
                  <a:schemeClr val="bg1"/>
                </a:solidFill>
                <a:effectLst/>
                <a:latin typeface="Arial" panose="020B0604020202020204" pitchFamily="34" charset="0"/>
                <a:ea typeface="+mn-ea"/>
                <a:cs typeface="Arial" panose="020B0604020202020204" pitchFamily="34" charset="0"/>
              </a:rPr>
              <a:t>“Every x months”</a:t>
            </a:r>
          </a:p>
          <a:p>
            <a:pPr marL="346075" lvl="1" indent="-171450" algn="l" defTabSz="914400" rtl="0" eaLnBrk="1" latinLnBrk="0" hangingPunct="1">
              <a:spcBef>
                <a:spcPts val="0"/>
              </a:spcBef>
            </a:pPr>
            <a:r>
              <a:rPr lang="en-US" sz="1000" b="1" i="0" kern="1200" dirty="0">
                <a:solidFill>
                  <a:schemeClr val="bg1"/>
                </a:solidFill>
                <a:effectLst/>
                <a:latin typeface="Arial" panose="020B0604020202020204" pitchFamily="34" charset="0"/>
                <a:ea typeface="+mn-ea"/>
                <a:cs typeface="Arial" panose="020B0604020202020204" pitchFamily="34" charset="0"/>
              </a:rPr>
              <a:t>“Every time regulation is changed”</a:t>
            </a:r>
          </a:p>
          <a:p>
            <a:pPr marL="346075" lvl="1" indent="-171450" algn="l" defTabSz="914400" rtl="0" eaLnBrk="1" latinLnBrk="0" hangingPunct="1">
              <a:spcBef>
                <a:spcPts val="0"/>
              </a:spcBef>
            </a:pPr>
            <a:r>
              <a:rPr lang="en-US" sz="1000" b="1" i="0" kern="1200" dirty="0">
                <a:solidFill>
                  <a:schemeClr val="bg1"/>
                </a:solidFill>
                <a:effectLst/>
                <a:latin typeface="Arial" panose="020B0604020202020204" pitchFamily="34" charset="0"/>
                <a:ea typeface="+mn-ea"/>
                <a:cs typeface="Arial" panose="020B0604020202020204" pitchFamily="34" charset="0"/>
              </a:rPr>
              <a:t>“Every time we update our offerings”,</a:t>
            </a:r>
          </a:p>
          <a:p>
            <a:pPr marL="346075" lvl="1" indent="-171450" algn="l" defTabSz="914400" rtl="0" eaLnBrk="1" latinLnBrk="0" hangingPunct="1">
              <a:spcBef>
                <a:spcPts val="0"/>
              </a:spcBef>
            </a:pPr>
            <a:r>
              <a:rPr lang="en-US" sz="1000" b="1" i="0" kern="1200" dirty="0">
                <a:solidFill>
                  <a:schemeClr val="bg1"/>
                </a:solidFill>
                <a:effectLst/>
                <a:latin typeface="Arial" panose="020B0604020202020204" pitchFamily="34" charset="0"/>
                <a:ea typeface="+mn-ea"/>
                <a:cs typeface="Arial" panose="020B0604020202020204" pitchFamily="34" charset="0"/>
              </a:rPr>
              <a:t>“Every time we see new fraud patterns that needs to be detected and addressed”, etc.</a:t>
            </a:r>
          </a:p>
          <a:p>
            <a:pPr marL="174625" lvl="1" indent="0" algn="l" defTabSz="914400" rtl="0" eaLnBrk="1" latinLnBrk="0" hangingPunct="1">
              <a:spcBef>
                <a:spcPts val="0"/>
              </a:spcBef>
              <a:buFont typeface="Arial"/>
              <a:buNone/>
            </a:pPr>
            <a:endParaRPr lang="en-US" sz="1000" b="1" i="0" kern="1200" dirty="0">
              <a:solidFill>
                <a:schemeClr val="bg1"/>
              </a:solidFill>
              <a:effectLst/>
              <a:latin typeface="Arial" panose="020B0604020202020204" pitchFamily="34" charset="0"/>
              <a:ea typeface="+mn-ea"/>
              <a:cs typeface="Arial" panose="020B0604020202020204" pitchFamily="34" charset="0"/>
            </a:endParaRPr>
          </a:p>
          <a:p>
            <a:pPr marL="174625" marR="0" lvl="1" indent="0" algn="l" defTabSz="914400" rtl="0" eaLnBrk="1" fontAlgn="auto" latinLnBrk="0" hangingPunct="1">
              <a:lnSpc>
                <a:spcPct val="100000"/>
              </a:lnSpc>
              <a:spcBef>
                <a:spcPts val="0"/>
              </a:spcBef>
              <a:spcAft>
                <a:spcPts val="0"/>
              </a:spcAft>
              <a:buClrTx/>
              <a:buSzTx/>
              <a:buFont typeface="Arial"/>
              <a:buNone/>
              <a:tabLst/>
              <a:defRPr/>
            </a:pPr>
            <a:r>
              <a:rPr lang="en-US" sz="1000" b="1" i="0" kern="1200" dirty="0">
                <a:solidFill>
                  <a:schemeClr val="bg1"/>
                </a:solidFill>
                <a:effectLst/>
                <a:latin typeface="Arial" panose="020B0604020202020204" pitchFamily="34" charset="0"/>
                <a:ea typeface="+mn-ea"/>
                <a:cs typeface="Arial" panose="020B0604020202020204" pitchFamily="34" charset="0"/>
              </a:rPr>
              <a:t>COACH: If your Client answers the above question with an unusual large timeframe, you may want to shift the focus to other areas like: compliance/auditability </a:t>
            </a:r>
            <a:r>
              <a:rPr lang="en-US" sz="1000" b="1" i="0" kern="1200" dirty="0" err="1">
                <a:solidFill>
                  <a:schemeClr val="bg1"/>
                </a:solidFill>
                <a:effectLst/>
                <a:latin typeface="Arial" panose="020B0604020202020204" pitchFamily="34" charset="0"/>
                <a:ea typeface="+mn-ea"/>
                <a:cs typeface="Arial" panose="020B0604020202020204" pitchFamily="34" charset="0"/>
              </a:rPr>
              <a:t>etc</a:t>
            </a:r>
            <a:endParaRPr lang="en-US" sz="1000" b="1" i="0" kern="1200" dirty="0">
              <a:solidFill>
                <a:schemeClr val="bg1"/>
              </a:solidFill>
              <a:effectLst/>
              <a:latin typeface="Arial" panose="020B0604020202020204" pitchFamily="34" charset="0"/>
              <a:ea typeface="+mn-ea"/>
              <a:cs typeface="Arial" panose="020B0604020202020204" pitchFamily="34" charset="0"/>
            </a:endParaRPr>
          </a:p>
          <a:p>
            <a:pPr marL="174625" lvl="1" indent="0" algn="l" defTabSz="914400" rtl="0" eaLnBrk="1" latinLnBrk="0" hangingPunct="1">
              <a:spcBef>
                <a:spcPts val="0"/>
              </a:spcBef>
              <a:buFont typeface="Arial"/>
              <a:buNone/>
            </a:pPr>
            <a:endParaRPr lang="en-US" sz="1000" b="1" i="0" kern="1200" dirty="0">
              <a:solidFill>
                <a:schemeClr val="bg1"/>
              </a:solidFill>
              <a:effectLst/>
              <a:latin typeface="Arial" panose="020B0604020202020204" pitchFamily="34" charset="0"/>
              <a:ea typeface="+mn-ea"/>
              <a:cs typeface="Arial" panose="020B0604020202020204" pitchFamily="34" charset="0"/>
            </a:endParaRPr>
          </a:p>
          <a:p>
            <a:pPr marL="174625" lvl="1" indent="0" algn="l" defTabSz="914400" rtl="0" eaLnBrk="1" latinLnBrk="0" hangingPunct="1">
              <a:spcBef>
                <a:spcPts val="0"/>
              </a:spcBef>
              <a:buFont typeface="Arial"/>
              <a:buNone/>
            </a:pPr>
            <a:r>
              <a:rPr lang="en-US" sz="1000" b="1" i="0" kern="1200" dirty="0">
                <a:solidFill>
                  <a:schemeClr val="bg1"/>
                </a:solidFill>
                <a:effectLst/>
                <a:latin typeface="Arial" panose="020B0604020202020204" pitchFamily="34" charset="0"/>
                <a:ea typeface="+mn-ea"/>
                <a:cs typeface="Arial" panose="020B0604020202020204" pitchFamily="34" charset="0"/>
              </a:rPr>
              <a:t>POTENTIAL QUESTIONS/OBJECTION YOU MAY HEAR FROM CLIENT: “Do you really think business users can own/control such decisions?”</a:t>
            </a:r>
          </a:p>
          <a:p>
            <a:pPr marL="174625" lvl="1" indent="0" algn="l" defTabSz="914400" rtl="0" eaLnBrk="1" latinLnBrk="0" hangingPunct="1">
              <a:spcBef>
                <a:spcPts val="0"/>
              </a:spcBef>
              <a:buFont typeface="Arial"/>
              <a:buNone/>
            </a:pPr>
            <a:endParaRPr lang="en-US" sz="1000" b="1" i="0" kern="1200" dirty="0">
              <a:solidFill>
                <a:schemeClr val="bg1"/>
              </a:solidFill>
              <a:effectLst/>
              <a:latin typeface="Arial" panose="020B0604020202020204" pitchFamily="34" charset="0"/>
              <a:ea typeface="+mn-ea"/>
              <a:cs typeface="Arial" panose="020B0604020202020204" pitchFamily="34" charset="0"/>
            </a:endParaRPr>
          </a:p>
          <a:p>
            <a:pPr marL="174625" lvl="1" indent="0" algn="l" defTabSz="914400" rtl="0" eaLnBrk="1" latinLnBrk="0" hangingPunct="1">
              <a:spcBef>
                <a:spcPts val="0"/>
              </a:spcBef>
              <a:buFont typeface="Arial"/>
              <a:buNone/>
            </a:pPr>
            <a:r>
              <a:rPr lang="en-US" sz="1000" b="1" i="0" kern="1200" dirty="0">
                <a:solidFill>
                  <a:schemeClr val="bg1"/>
                </a:solidFill>
                <a:effectLst/>
                <a:latin typeface="Arial" panose="020B0604020202020204" pitchFamily="34" charset="0"/>
                <a:ea typeface="+mn-ea"/>
                <a:cs typeface="Arial" panose="020B0604020202020204" pitchFamily="34" charset="0"/>
              </a:rPr>
              <a:t>SELLER SUGGESTED ANSWER/RESPONSE: “Business experts are those who know and define such logic. They are the ones specialized in compliance, pricing, fraud, etc. Also, our tooling is specifically dedicated to this kind of users, where they can focus on defining and exercising the logic. For example, decision tables are very simple to use for business users. Business rules look like natural language. Etc.”. </a:t>
            </a:r>
          </a:p>
          <a:p>
            <a:pPr marL="174625" lvl="1" indent="0" algn="l" defTabSz="914400" rtl="0" eaLnBrk="1" latinLnBrk="0" hangingPunct="1">
              <a:spcBef>
                <a:spcPts val="0"/>
              </a:spcBef>
              <a:buFont typeface="Arial"/>
              <a:buNone/>
            </a:pPr>
            <a:endParaRPr lang="en-US" sz="1000" b="1" i="0" kern="1200" dirty="0">
              <a:solidFill>
                <a:schemeClr val="bg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000" b="1" i="0" kern="1200" dirty="0">
                <a:solidFill>
                  <a:schemeClr val="bg1"/>
                </a:solidFill>
                <a:effectLst/>
                <a:latin typeface="Arial" panose="020B0604020202020204" pitchFamily="34" charset="0"/>
                <a:ea typeface="+mn-ea"/>
                <a:cs typeface="Arial" panose="020B0604020202020204" pitchFamily="34" charset="0"/>
              </a:rPr>
              <a:t>--=== DELETE ABOVE THIS LINE ==--</a:t>
            </a:r>
          </a:p>
          <a:p>
            <a:pPr marL="0" indent="0" defTabSz="456743">
              <a:spcBef>
                <a:spcPts val="549"/>
              </a:spcBef>
              <a:buClr>
                <a:srgbClr val="FFFFFF"/>
              </a:buClr>
              <a:buSzPct val="100000"/>
              <a:buFont typeface="Arial" panose="020B0604020202020204" pitchFamily="34" charset="0"/>
              <a:buNone/>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3742700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The following are critical benefits of low-code.</a:t>
            </a:r>
            <a:endParaRPr lang="en-US" b="1" dirty="0"/>
          </a:p>
          <a:p>
            <a:endParaRPr lang="en-US" dirty="0"/>
          </a:p>
          <a:p>
            <a:r>
              <a:rPr lang="en-US" dirty="0"/>
              <a:t>Speed:</a:t>
            </a:r>
            <a:r>
              <a:rPr lang="en-US" b="1" dirty="0"/>
              <a:t> </a:t>
            </a:r>
            <a:r>
              <a:rPr lang="en-US" dirty="0"/>
              <a:t>In today’s digital world, a transformation is needed. Low-code development removes complexity from building great, modern business apps. And reduced complexity means smoother sailing. With these low-code benefits, organizations are better equipped to quickly adapt and respond to fast-changing business conditions.</a:t>
            </a:r>
          </a:p>
          <a:p>
            <a:endParaRPr lang="en-US" b="1" dirty="0"/>
          </a:p>
          <a:p>
            <a:r>
              <a:rPr lang="en-US" dirty="0"/>
              <a:t>Agility: Operating at digital speed means creating the app capabilities users require to function smoothly across multiple devices. For example, accessing data, collaboration tools, and apps should be equally viable on smartphones and desktop PCs.</a:t>
            </a:r>
          </a:p>
          <a:p>
            <a:endParaRPr lang="en-US" dirty="0"/>
          </a:p>
          <a:p>
            <a:r>
              <a:rPr lang="en-US" dirty="0"/>
              <a:t>Innovation: The speed and development simplicity of low-code enables junior developers and tech enthusiasts without a strong background to build apps as if they were full-stack developers. Just as importantly, it empowers skilled developers to work more efficiently, so they can focus on more complex, less mundane aspects of programming. This way, companies of any size can maximize their existing resources and deliver the solutions their business requires to stay competitive.</a:t>
            </a:r>
          </a:p>
          <a:p>
            <a:endParaRPr lang="en-US" dirty="0"/>
          </a:p>
          <a:p>
            <a:r>
              <a:rPr lang="en-US" dirty="0"/>
              <a:t>Cloud Pak for Business Automation provides a no code editor allowing you to rapidly create, test and deploy business applications.</a:t>
            </a:r>
          </a:p>
          <a:p>
            <a:endParaRPr lang="en-US" dirty="0"/>
          </a:p>
          <a:p>
            <a:r>
              <a:rPr lang="en-US" dirty="0"/>
              <a:t>Business Automation Studio comes with a set of predefined skills to also create content or decisions services as well.</a:t>
            </a:r>
          </a:p>
          <a:p>
            <a:r>
              <a:rPr lang="en-US" dirty="0"/>
              <a:t>You can rapidly use these services within the business applications you are creating in Application designer and then rapidly deliver new automation solutions.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16867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4762" lvl="1" indent="0">
              <a:buNone/>
            </a:pPr>
            <a:r>
              <a:rPr lang="en-US" b="0" i="0" kern="1200" dirty="0">
                <a:effectLst/>
                <a:latin typeface="Arial" panose="020B0604020202020204" pitchFamily="34" charset="0"/>
                <a:ea typeface="+mn-ea"/>
                <a:cs typeface="Arial" panose="020B0604020202020204" pitchFamily="34" charset="0"/>
              </a:rPr>
              <a:t>Businesses across the globe are grappling with automating their business processes. Embracing AI in decision-making results in significant time savings as decisions are made in real time, especially in those areas where the volume of transactions is distinctly high. Businesses should start thinking ahead too. They need a plan to introduce digital customer onboarding. Developing a digital identity framework with an identity accreditation process built around digital customer onboarding planning will make them more competitive. </a:t>
            </a:r>
          </a:p>
          <a:p>
            <a:pPr marL="4762" lvl="1" indent="0">
              <a:buNone/>
            </a:pPr>
            <a:endParaRPr lang="en-US" b="0" i="0" kern="1200" dirty="0">
              <a:effectLst/>
              <a:latin typeface="Arial" panose="020B0604020202020204" pitchFamily="34" charset="0"/>
              <a:ea typeface="+mn-ea"/>
              <a:cs typeface="Arial" panose="020B0604020202020204" pitchFamily="34" charset="0"/>
            </a:endParaRPr>
          </a:p>
          <a:p>
            <a:pPr marL="4762" lvl="1" indent="0">
              <a:buNone/>
            </a:pPr>
            <a:r>
              <a:rPr lang="en-US" b="0" i="0" kern="1200" dirty="0">
                <a:effectLst/>
                <a:latin typeface="Arial" panose="020B0604020202020204" pitchFamily="34" charset="0"/>
                <a:ea typeface="+mn-ea"/>
                <a:cs typeface="Arial" panose="020B0604020202020204" pitchFamily="34" charset="0"/>
              </a:rPr>
              <a:t>Paper-based processes must be digitized and automated. This requires automating and streamlining processes. Implementing accelerators such as </a:t>
            </a:r>
            <a:r>
              <a:rPr lang="en-US" b="0" i="0" u="sng" kern="1200" dirty="0">
                <a:effectLst/>
                <a:latin typeface="Arial" panose="020B0604020202020204" pitchFamily="34" charset="0"/>
                <a:ea typeface="+mn-ea"/>
                <a:cs typeface="Arial" panose="020B0604020202020204" pitchFamily="34" charset="0"/>
              </a:rPr>
              <a:t>R</a:t>
            </a:r>
            <a:r>
              <a:rPr lang="en-US" b="0" i="0" kern="1200" dirty="0">
                <a:effectLst/>
                <a:latin typeface="Arial" panose="020B0604020202020204" pitchFamily="34" charset="0"/>
                <a:ea typeface="+mn-ea"/>
                <a:cs typeface="Arial" panose="020B0604020202020204" pitchFamily="34" charset="0"/>
              </a:rPr>
              <a:t>obotic </a:t>
            </a:r>
            <a:r>
              <a:rPr lang="en-US" b="0" i="0" u="sng" kern="1200" dirty="0">
                <a:effectLst/>
                <a:latin typeface="Arial" panose="020B0604020202020204" pitchFamily="34" charset="0"/>
                <a:ea typeface="+mn-ea"/>
                <a:cs typeface="Arial" panose="020B0604020202020204" pitchFamily="34" charset="0"/>
              </a:rPr>
              <a:t>P</a:t>
            </a:r>
            <a:r>
              <a:rPr lang="en-US" b="0" i="0" kern="1200" dirty="0">
                <a:effectLst/>
                <a:latin typeface="Arial" panose="020B0604020202020204" pitchFamily="34" charset="0"/>
                <a:ea typeface="+mn-ea"/>
                <a:cs typeface="Arial" panose="020B0604020202020204" pitchFamily="34" charset="0"/>
              </a:rPr>
              <a:t>rocess </a:t>
            </a:r>
            <a:r>
              <a:rPr lang="en-US" b="0" i="0" u="sng" kern="1200" dirty="0">
                <a:effectLst/>
                <a:latin typeface="Arial" panose="020B0604020202020204" pitchFamily="34" charset="0"/>
                <a:ea typeface="+mn-ea"/>
                <a:cs typeface="Arial" panose="020B0604020202020204" pitchFamily="34" charset="0"/>
              </a:rPr>
              <a:t>A</a:t>
            </a:r>
            <a:r>
              <a:rPr lang="en-US" b="0" i="0" kern="1200" dirty="0">
                <a:effectLst/>
                <a:latin typeface="Arial" panose="020B0604020202020204" pitchFamily="34" charset="0"/>
                <a:ea typeface="+mn-ea"/>
                <a:cs typeface="Arial" panose="020B0604020202020204" pitchFamily="34" charset="0"/>
              </a:rPr>
              <a:t>utomation (RPA), digital signatures, and analytics will help. As businesses move toward digitization and automated decision-making, it’s important to ascertain the thresholds for risk tolerance and the maximum risk appetite a business would like to take.</a:t>
            </a:r>
          </a:p>
          <a:p>
            <a:pPr marL="4762" lvl="1" indent="0">
              <a:buNone/>
            </a:pPr>
            <a:endParaRPr lang="en-US" b="0" i="0" kern="1200" dirty="0">
              <a:effectLst/>
              <a:latin typeface="Arial" panose="020B0604020202020204" pitchFamily="34" charset="0"/>
              <a:ea typeface="+mn-ea"/>
              <a:cs typeface="Arial" panose="020B0604020202020204" pitchFamily="34" charset="0"/>
            </a:endParaRPr>
          </a:p>
          <a:p>
            <a:pPr marL="4762" lvl="1" indent="0">
              <a:buNone/>
            </a:pPr>
            <a:r>
              <a:rPr lang="en-US" b="0" i="0" kern="1200" dirty="0">
                <a:effectLst/>
                <a:latin typeface="Arial" panose="020B0604020202020204" pitchFamily="34" charset="0"/>
                <a:ea typeface="+mn-ea"/>
                <a:cs typeface="Arial" panose="020B0604020202020204" pitchFamily="34" charset="0"/>
              </a:rPr>
              <a:t>It’s quite simple; companies that apply intelligent automation across all parts of their business are expected to outshine those that don’t. There are opportunities across all functions of business.</a:t>
            </a:r>
            <a:endParaRPr lang="en-US" dirty="0"/>
          </a:p>
          <a:p>
            <a:endParaRPr lang="en-US" dirty="0"/>
          </a:p>
          <a:p>
            <a:pPr marL="4762" lvl="1" indent="0">
              <a:buNone/>
            </a:pPr>
            <a:r>
              <a:rPr lang="en-US" sz="1000" b="1" i="0" kern="1200" dirty="0">
                <a:solidFill>
                  <a:schemeClr val="bg1"/>
                </a:solidFill>
                <a:effectLst/>
                <a:latin typeface="Arial" panose="020B0604020202020204" pitchFamily="34" charset="0"/>
                <a:ea typeface="+mn-ea"/>
                <a:cs typeface="Arial" panose="020B0604020202020204" pitchFamily="34" charset="0"/>
              </a:rPr>
              <a:t>--=== COACHING NOTES -- DELETE BELOW THIS LINE ==--</a:t>
            </a:r>
          </a:p>
          <a:p>
            <a:pPr marL="177609" lvl="2" indent="0">
              <a:buNone/>
            </a:pPr>
            <a:r>
              <a:rPr lang="en-US" b="1" i="0" u="none" strike="noStrike" kern="1200" dirty="0">
                <a:effectLst/>
                <a:latin typeface="Arial" panose="020B0604020202020204" pitchFamily="34" charset="0"/>
                <a:ea typeface="+mn-ea"/>
                <a:cs typeface="Arial" panose="020B0604020202020204" pitchFamily="34" charset="0"/>
              </a:rPr>
              <a:t>PURPOSE: </a:t>
            </a:r>
            <a:r>
              <a:rPr lang="en-US" b="1" i="0" kern="1200" dirty="0">
                <a:effectLst/>
                <a:latin typeface="Arial" panose="020B0604020202020204" pitchFamily="34" charset="0"/>
                <a:ea typeface="+mn-ea"/>
                <a:cs typeface="Arial" panose="020B0604020202020204" pitchFamily="34" charset="0"/>
              </a:rPr>
              <a:t>Get the client to think about opportunities for automation they may not have thought about before</a:t>
            </a:r>
          </a:p>
          <a:p>
            <a:pPr marL="177609" lvl="2" indent="0">
              <a:buNone/>
            </a:pPr>
            <a:endParaRPr lang="en-US" b="1" i="0" kern="1200" dirty="0">
              <a:effectLst/>
              <a:latin typeface="Arial" panose="020B0604020202020204" pitchFamily="34" charset="0"/>
              <a:ea typeface="+mn-ea"/>
              <a:cs typeface="Arial" panose="020B0604020202020204" pitchFamily="34" charset="0"/>
            </a:endParaRPr>
          </a:p>
          <a:p>
            <a:pPr marL="177609"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kern="1200" dirty="0">
                <a:effectLst/>
                <a:latin typeface="Arial" panose="020B0604020202020204" pitchFamily="34" charset="0"/>
                <a:ea typeface="+mn-ea"/>
                <a:cs typeface="Arial" panose="020B0604020202020204" pitchFamily="34" charset="0"/>
              </a:rPr>
              <a:t>COACH: Seller should do some research on the client’s competition. Who are they? What makes then "leaders"? What makes them "laggers”?</a:t>
            </a:r>
          </a:p>
          <a:p>
            <a:pPr marL="177609"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kern="1200" dirty="0">
              <a:effectLst/>
              <a:latin typeface="Arial" panose="020B0604020202020204" pitchFamily="34" charset="0"/>
              <a:ea typeface="+mn-ea"/>
              <a:cs typeface="Arial" panose="020B0604020202020204" pitchFamily="34" charset="0"/>
            </a:endParaRPr>
          </a:p>
          <a:p>
            <a:pPr marL="177609"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kern="1200" dirty="0">
                <a:effectLst/>
                <a:latin typeface="Arial" panose="020B0604020202020204" pitchFamily="34" charset="0"/>
                <a:ea typeface="+mn-ea"/>
                <a:cs typeface="Arial" panose="020B0604020202020204" pitchFamily="34" charset="0"/>
              </a:rPr>
              <a:t>PROBING QUESTION: Where do you see the biggest opportunities for you right now? How do they align with those of your competitors?</a:t>
            </a:r>
          </a:p>
          <a:p>
            <a:pPr marL="177609" lvl="2" indent="0">
              <a:buNone/>
            </a:pPr>
            <a:endParaRPr lang="en-US" b="1" i="0" kern="1200" dirty="0">
              <a:effectLst/>
              <a:latin typeface="Arial" panose="020B0604020202020204" pitchFamily="34" charset="0"/>
              <a:ea typeface="+mn-ea"/>
              <a:cs typeface="Arial" panose="020B0604020202020204" pitchFamily="34" charset="0"/>
            </a:endParaRPr>
          </a:p>
          <a:p>
            <a:pPr marL="177609" lvl="2" indent="0">
              <a:buNone/>
            </a:pPr>
            <a:r>
              <a:rPr lang="en-US" b="1" i="0" kern="1200" dirty="0">
                <a:effectLst/>
                <a:latin typeface="Arial" panose="020B0604020202020204" pitchFamily="34" charset="0"/>
                <a:ea typeface="+mn-ea"/>
                <a:cs typeface="Arial" panose="020B0604020202020204" pitchFamily="34" charset="0"/>
              </a:rPr>
              <a:t>COACH: If these claims do not resonate with your Client, probe deeper to find out how their business model differs from their competitors</a:t>
            </a:r>
          </a:p>
          <a:p>
            <a:pPr marL="177609" lvl="2" indent="0">
              <a:buNone/>
            </a:pPr>
            <a:endParaRPr lang="en-US" b="1" dirty="0"/>
          </a:p>
          <a:p>
            <a:pPr marL="177609" lvl="2" indent="0">
              <a:buNone/>
            </a:pPr>
            <a:r>
              <a:rPr lang="en-US" b="1" i="0" kern="1200" dirty="0">
                <a:effectLst/>
                <a:latin typeface="Arial" panose="020B0604020202020204" pitchFamily="34" charset="0"/>
                <a:ea typeface="+mn-ea"/>
                <a:cs typeface="Arial" panose="020B0604020202020204" pitchFamily="34" charset="0"/>
              </a:rPr>
              <a:t>COACH: Ask you your client for THEIR definition of AI.</a:t>
            </a:r>
          </a:p>
          <a:p>
            <a:pPr marL="177609" lvl="2" indent="0">
              <a:buNone/>
            </a:pPr>
            <a:endParaRPr lang="en-US" b="1" dirty="0"/>
          </a:p>
          <a:p>
            <a:pPr marL="177609" lvl="2" indent="0">
              <a:buNone/>
            </a:pPr>
            <a:r>
              <a:rPr lang="en-US" b="1" i="0" kern="1200" dirty="0">
                <a:effectLst/>
                <a:latin typeface="Arial" panose="020B0604020202020204" pitchFamily="34" charset="0"/>
                <a:ea typeface="+mn-ea"/>
                <a:cs typeface="Arial" panose="020B0604020202020204" pitchFamily="34" charset="0"/>
              </a:rPr>
              <a:t>SELLER: “Artificial Intelligence is one of those overused terms. What does AI mean to you?”</a:t>
            </a:r>
          </a:p>
          <a:p>
            <a:pPr marL="4762"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kern="1200" dirty="0">
                <a:effectLst/>
                <a:latin typeface="Arial" panose="020B0604020202020204" pitchFamily="34" charset="0"/>
                <a:ea typeface="+mn-ea"/>
                <a:cs typeface="Arial" panose="020B0604020202020204" pitchFamily="34" charset="0"/>
              </a:rPr>
              <a:t>--=== DELETE ABOVE THIS LINE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IBM Institute for Business Value—Automation and the future of work, Published 2020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effectLst/>
                <a:latin typeface="Arial" panose="020B0604020202020204" pitchFamily="34" charset="0"/>
                <a:ea typeface="+mn-ea"/>
                <a:cs typeface="Arial" panose="020B0604020202020204" pitchFamily="34" charset="0"/>
              </a:rPr>
              <a:t>Acronyms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LOB: Line of 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KYC: Know Your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RPA: Robotic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Artificial Intelligence</a:t>
            </a:r>
          </a:p>
        </p:txBody>
      </p:sp>
      <p:sp>
        <p:nvSpPr>
          <p:cNvPr id="6" name="Slide Number Placeholder 5">
            <a:extLst>
              <a:ext uri="{FF2B5EF4-FFF2-40B4-BE49-F238E27FC236}">
                <a16:creationId xmlns:a16="http://schemas.microsoft.com/office/drawing/2014/main" id="{9E3A2E9D-1095-2644-8E76-2EC82AE62D77}"/>
              </a:ext>
            </a:extLst>
          </p:cNvPr>
          <p:cNvSpPr>
            <a:spLocks noGrp="1"/>
          </p:cNvSpPr>
          <p:nvPr>
            <p:ph type="sldNum" sz="quarter" idx="5"/>
          </p:nvPr>
        </p:nvSpPr>
        <p:spPr/>
        <p:txBody>
          <a:bodyPr/>
          <a:lstStyle/>
          <a:p>
            <a:fld id="{6E2E38B8-B0B4-AD41-AC6E-B781F46A9FD3}" type="slidenum">
              <a:rPr lang="en-US" smtClean="0"/>
              <a:pPr/>
              <a:t>2</a:t>
            </a:fld>
            <a:endParaRPr lang="en-US"/>
          </a:p>
        </p:txBody>
      </p:sp>
    </p:spTree>
    <p:extLst>
      <p:ext uri="{BB962C8B-B14F-4D97-AF65-F5344CB8AC3E}">
        <p14:creationId xmlns:p14="http://schemas.microsoft.com/office/powerpoint/2010/main" val="3656240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dirty="0"/>
              <a:t>Now, we’ll examine some specific areas where we have infused AI and machine learning into our automations.</a:t>
            </a:r>
          </a:p>
          <a:p>
            <a:endParaRPr lang="en-US" dirty="0"/>
          </a:p>
        </p:txBody>
      </p:sp>
      <p:sp>
        <p:nvSpPr>
          <p:cNvPr id="6" name="Slide Number Placeholder 3">
            <a:extLst>
              <a:ext uri="{FF2B5EF4-FFF2-40B4-BE49-F238E27FC236}">
                <a16:creationId xmlns:a16="http://schemas.microsoft.com/office/drawing/2014/main" id="{663071D0-1723-EE48-A13C-058F4B672915}"/>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4184754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Let’s talk about how to use operational intelligence to apply AI to operational data.</a:t>
            </a:r>
          </a:p>
          <a:p>
            <a:endParaRPr lang="en-US" kern="1200" dirty="0">
              <a:solidFill>
                <a:schemeClr val="bg1"/>
              </a:solidFill>
              <a:effectLst/>
              <a:ea typeface="+mn-ea"/>
              <a:cs typeface="+mn-cs"/>
            </a:endParaRPr>
          </a:p>
          <a:p>
            <a:r>
              <a:rPr lang="en-US" kern="1200" dirty="0">
                <a:solidFill>
                  <a:schemeClr val="bg1"/>
                </a:solidFill>
                <a:effectLst/>
                <a:ea typeface="+mn-ea"/>
                <a:cs typeface="+mn-cs"/>
              </a:rPr>
              <a:t>We pre-curate your operational data and use it to populate a data lake. That data lake can then be used by data scientists to apply AI and machine learning into your business operations.</a:t>
            </a:r>
          </a:p>
          <a:p>
            <a:endParaRPr lang="en-US" kern="1200" dirty="0">
              <a:solidFill>
                <a:schemeClr val="bg1"/>
              </a:solidFill>
              <a:effectLst/>
              <a:ea typeface="+mn-ea"/>
              <a:cs typeface="+mn-cs"/>
            </a:endParaRPr>
          </a:p>
          <a:p>
            <a:r>
              <a:rPr lang="en-US" kern="1200" dirty="0">
                <a:solidFill>
                  <a:schemeClr val="bg1"/>
                </a:solidFill>
                <a:effectLst/>
                <a:ea typeface="+mn-ea"/>
                <a:cs typeface="+mn-cs"/>
              </a:rPr>
              <a:t>Here we are using machine learning to predict the evolutions of a specific key performance indicator that can give you ideas about what is likely to happen to your business in the future.</a:t>
            </a:r>
          </a:p>
          <a:p>
            <a:endParaRPr lang="en-US" kern="1200" dirty="0">
              <a:solidFill>
                <a:schemeClr val="bg1"/>
              </a:solidFill>
              <a:effectLst/>
              <a:ea typeface="+mn-ea"/>
              <a:cs typeface="+mn-cs"/>
            </a:endParaRPr>
          </a:p>
          <a:p>
            <a:r>
              <a:rPr lang="en-US" kern="1200" dirty="0">
                <a:solidFill>
                  <a:schemeClr val="bg1"/>
                </a:solidFill>
                <a:effectLst/>
                <a:ea typeface="+mn-ea"/>
                <a:cs typeface="+mn-cs"/>
              </a:rPr>
              <a:t>Stay tuned here, because this will be a major topic in the next frontier of automation. By learning from this operational data, you’ll gain insights that can greatly increase the productivity of your employees and make your business operations significantly more effective. This is a growing area that will differentiate the quality of your business operations in the future.</a:t>
            </a:r>
            <a:endParaRPr lang="en-US" dirty="0"/>
          </a:p>
        </p:txBody>
      </p:sp>
      <p:sp>
        <p:nvSpPr>
          <p:cNvPr id="6" name="Slide Number Placeholder 3">
            <a:extLst>
              <a:ext uri="{FF2B5EF4-FFF2-40B4-BE49-F238E27FC236}">
                <a16:creationId xmlns:a16="http://schemas.microsoft.com/office/drawing/2014/main" id="{7591CA84-93B7-C547-A634-CB3498C4F036}"/>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674436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kern="1200" dirty="0">
                <a:effectLst/>
                <a:ea typeface="+mn-ea"/>
                <a:cs typeface="+mn-cs"/>
              </a:rPr>
              <a:t>Intelligent classification and extraction provides a way to automatically understand unstructured documents.</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US" kern="1200" dirty="0">
                <a:effectLst/>
                <a:ea typeface="+mn-ea"/>
                <a:cs typeface="+mn-cs"/>
              </a:rPr>
              <a:t>When you receive a large number of documents, it is very time consuming for your people to go through each document…classify and categorize them…and convert all the unstructured data into structured data. This not only takes a lot of employee time…it also slows down your customer service and other business operations.</a:t>
            </a:r>
          </a:p>
          <a:p>
            <a:pPr marL="0" marR="0" lvl="0" indent="0" algn="l" defTabSz="1829349" rtl="0" eaLnBrk="1" fontAlgn="auto" latinLnBrk="0" hangingPunct="1">
              <a:lnSpc>
                <a:spcPct val="100000"/>
              </a:lnSpc>
              <a:spcBef>
                <a:spcPts val="1200"/>
              </a:spcBef>
              <a:spcAft>
                <a:spcPts val="0"/>
              </a:spcAft>
              <a:buClrTx/>
              <a:buSzTx/>
              <a:buFontTx/>
              <a:buNone/>
              <a:tabLst/>
              <a:defRPr/>
            </a:pPr>
            <a:r>
              <a:rPr lang="en-US" kern="1200" dirty="0">
                <a:effectLst/>
                <a:ea typeface="+mn-ea"/>
                <a:cs typeface="+mn-cs"/>
              </a:rPr>
              <a:t>Our solutions include built-in integration with Watson Natural Language Understanding to extract meaning from unstructured text… and provide machine learning to understand relationships between the labels and values on a document. Our solution also provides intelligent mobile document capture in real-time by enabling AI right on the mobile device.</a:t>
            </a:r>
          </a:p>
        </p:txBody>
      </p:sp>
      <p:sp>
        <p:nvSpPr>
          <p:cNvPr id="6" name="Slide Number Placeholder 3">
            <a:extLst>
              <a:ext uri="{FF2B5EF4-FFF2-40B4-BE49-F238E27FC236}">
                <a16:creationId xmlns:a16="http://schemas.microsoft.com/office/drawing/2014/main" id="{3192B07A-538A-5841-8A5F-22D20B3026EB}"/>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2849708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Aft>
                <a:spcPts val="0"/>
              </a:spcAft>
              <a:buClrTx/>
              <a:buSzTx/>
              <a:buFontTx/>
              <a:buNone/>
              <a:tabLst/>
              <a:defRPr/>
            </a:pPr>
            <a:r>
              <a:rPr lang="en-US" dirty="0"/>
              <a:t>Intelligent Task Prioritization drives AI-Powered workflow automation from IBM with pre-build </a:t>
            </a:r>
            <a:r>
              <a:rPr lang="en-US" dirty="0">
                <a:solidFill>
                  <a:srgbClr val="000000"/>
                </a:solidFill>
              </a:rPr>
              <a:t>learn machine learning models that assess past performance in time and accuracy to automatically prioritize tasks and optimize overall performance for your team.</a:t>
            </a:r>
          </a:p>
          <a:p>
            <a:pPr marL="0" marR="0" lvl="0" indent="0" algn="l" defTabSz="1829349" rtl="0" eaLnBrk="1" fontAlgn="auto" latinLnBrk="0" hangingPunct="1">
              <a:lnSpc>
                <a:spcPct val="100000"/>
              </a:lnSpc>
              <a:spcAft>
                <a:spcPts val="0"/>
              </a:spcAft>
              <a:buClrTx/>
              <a:buSzTx/>
              <a:buFontTx/>
              <a:buNone/>
              <a:tabLst/>
              <a:defRPr/>
            </a:pPr>
            <a:endParaRPr lang="en-US" dirty="0">
              <a:solidFill>
                <a:srgbClr val="000000"/>
              </a:solidFill>
            </a:endParaRPr>
          </a:p>
          <a:p>
            <a:pPr marL="0" marR="0" lvl="0" indent="0" algn="l" defTabSz="1829349" rtl="0" eaLnBrk="1" fontAlgn="auto" latinLnBrk="0" hangingPunct="1">
              <a:lnSpc>
                <a:spcPct val="100000"/>
              </a:lnSpc>
              <a:spcAft>
                <a:spcPts val="0"/>
              </a:spcAft>
              <a:buClrTx/>
              <a:buSzTx/>
              <a:buFontTx/>
              <a:buNone/>
              <a:tabLst/>
              <a:defRPr/>
            </a:pPr>
            <a:r>
              <a:rPr lang="en-US" dirty="0">
                <a:solidFill>
                  <a:srgbClr val="000000"/>
                </a:solidFill>
              </a:rPr>
              <a:t>The example on this slide includes two tables that IBM’s </a:t>
            </a:r>
            <a:r>
              <a:rPr lang="en-US" dirty="0"/>
              <a:t>Intelligent Task Prioritization</a:t>
            </a:r>
            <a:r>
              <a:rPr lang="en-US" dirty="0">
                <a:solidFill>
                  <a:srgbClr val="000000"/>
                </a:solidFill>
              </a:rPr>
              <a:t> model optimizes for two different users, 1 and 2. Note that User 1 is best suited for negotiating settlements since they complete this task is less time than user 2. User 2 has a significantly higher skill for reviewing claims which means these tasks are prioritized to the top of their list. If either users has an equal skill for multiple tasks, then workplace averages are used to assess which of these tasks are above average and then selected for their impact to overall performance.</a:t>
            </a:r>
            <a:endParaRPr lang="en-US" dirty="0"/>
          </a:p>
        </p:txBody>
      </p:sp>
      <p:sp>
        <p:nvSpPr>
          <p:cNvPr id="6" name="Slide Number Placeholder 3">
            <a:extLst>
              <a:ext uri="{FF2B5EF4-FFF2-40B4-BE49-F238E27FC236}">
                <a16:creationId xmlns:a16="http://schemas.microsoft.com/office/drawing/2014/main" id="{6DE878A6-CF5A-A244-A09D-F31FE81FEE8A}"/>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2817863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Now let’s look at how we combine predictive analytics with business rules to automate predictive decisions that can greatly improve outcomes. We’ll look at how this works in a few minutes when we walk through a scenario.</a:t>
            </a:r>
          </a:p>
          <a:p>
            <a:endParaRPr lang="en-US" kern="1200" dirty="0">
              <a:solidFill>
                <a:schemeClr val="bg1"/>
              </a:solidFill>
              <a:effectLst/>
              <a:ea typeface="+mn-ea"/>
              <a:cs typeface="+mn-cs"/>
            </a:endParaRPr>
          </a:p>
          <a:p>
            <a:r>
              <a:rPr lang="en-US" kern="1200" dirty="0">
                <a:solidFill>
                  <a:schemeClr val="bg1"/>
                </a:solidFill>
                <a:effectLst/>
                <a:ea typeface="+mn-ea"/>
                <a:cs typeface="+mn-cs"/>
              </a:rPr>
              <a:t>We have a native integration in our decision management solution with Watson Machine Learning. And for those who need it we have a framework for integrating with third-party machine learning providers.</a:t>
            </a:r>
            <a:endParaRPr lang="en-US" dirty="0"/>
          </a:p>
        </p:txBody>
      </p:sp>
      <p:sp>
        <p:nvSpPr>
          <p:cNvPr id="6" name="Slide Number Placeholder 3">
            <a:extLst>
              <a:ext uri="{FF2B5EF4-FFF2-40B4-BE49-F238E27FC236}">
                <a16:creationId xmlns:a16="http://schemas.microsoft.com/office/drawing/2014/main" id="{13C2C1DF-DA2D-E248-8341-63599BF9189B}"/>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3253695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Now let’s talk about intelligent chatbots.</a:t>
            </a:r>
          </a:p>
          <a:p>
            <a:endParaRPr lang="en-US" kern="1200" dirty="0">
              <a:solidFill>
                <a:schemeClr val="bg1"/>
              </a:solidFill>
              <a:effectLst/>
              <a:ea typeface="+mn-ea"/>
              <a:cs typeface="+mn-cs"/>
            </a:endParaRPr>
          </a:p>
          <a:p>
            <a:r>
              <a:rPr lang="en-US" kern="1200" dirty="0">
                <a:solidFill>
                  <a:schemeClr val="bg1"/>
                </a:solidFill>
                <a:effectLst/>
                <a:ea typeface="+mn-ea"/>
                <a:cs typeface="+mn-cs"/>
              </a:rPr>
              <a:t>We provide support for chatbots and interactive voice response that is directly and tightly connected with your automation. This isn’t the type of chatbot that asks, “What can I help you with today?” It’s a very targeted chatbot and/or interactive voice response that uses a conversational style to get the specific data needed by your business operations and to perform specific automated interactions.</a:t>
            </a:r>
            <a:endParaRPr lang="en-US" dirty="0"/>
          </a:p>
        </p:txBody>
      </p:sp>
      <p:sp>
        <p:nvSpPr>
          <p:cNvPr id="6" name="Slide Number Placeholder 3">
            <a:extLst>
              <a:ext uri="{FF2B5EF4-FFF2-40B4-BE49-F238E27FC236}">
                <a16:creationId xmlns:a16="http://schemas.microsoft.com/office/drawing/2014/main" id="{8C7961E5-04ED-0E42-BCF0-4C23092B6296}"/>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3484877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47650"/>
            <a:ext cx="3251200" cy="1828800"/>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Arial" panose="020B0604020202020204" pitchFamily="34" charset="0"/>
              </a:rPr>
              <a:t>Now let’s look at how our Business Automation works in action.</a:t>
            </a:r>
            <a:endParaRPr lang="en-US" dirty="0"/>
          </a:p>
        </p:txBody>
      </p:sp>
      <p:sp>
        <p:nvSpPr>
          <p:cNvPr id="4" name="Slide Number Placeholder 3">
            <a:extLst>
              <a:ext uri="{FF2B5EF4-FFF2-40B4-BE49-F238E27FC236}">
                <a16:creationId xmlns:a16="http://schemas.microsoft.com/office/drawing/2014/main" id="{E534C1F7-3A65-D04B-9710-A85F9FB79F0A}"/>
              </a:ext>
            </a:extLst>
          </p:cNvPr>
          <p:cNvSpPr>
            <a:spLocks noGrp="1"/>
          </p:cNvSpPr>
          <p:nvPr>
            <p:ph type="sldNum" sz="quarter" idx="5"/>
          </p:nvPr>
        </p:nvSpPr>
        <p:spPr/>
        <p:txBody>
          <a:bodyPr/>
          <a:lstStyle/>
          <a:p>
            <a:fld id="{6E2E38B8-B0B4-AD41-AC6E-B781F46A9FD3}" type="slidenum">
              <a:rPr lang="en-US" smtClean="0"/>
              <a:pPr/>
              <a:t>26</a:t>
            </a:fld>
            <a:endParaRPr lang="en-US"/>
          </a:p>
        </p:txBody>
      </p:sp>
    </p:spTree>
    <p:extLst>
      <p:ext uri="{BB962C8B-B14F-4D97-AF65-F5344CB8AC3E}">
        <p14:creationId xmlns:p14="http://schemas.microsoft.com/office/powerpoint/2010/main" val="2890440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We’ll look at a refund approval scenario:</a:t>
            </a:r>
          </a:p>
          <a:p>
            <a:endParaRPr lang="en-US" kern="1200" dirty="0">
              <a:solidFill>
                <a:schemeClr val="bg1"/>
              </a:solidFill>
              <a:effectLst/>
              <a:ea typeface="+mn-ea"/>
              <a:cs typeface="+mn-cs"/>
            </a:endParaRPr>
          </a:p>
          <a:p>
            <a:r>
              <a:rPr lang="en-US" kern="1200" dirty="0">
                <a:solidFill>
                  <a:schemeClr val="bg1"/>
                </a:solidFill>
                <a:effectLst/>
                <a:ea typeface="+mn-ea"/>
                <a:cs typeface="+mn-cs"/>
              </a:rPr>
              <a:t>A customer orders a product online that never showed up. Several days after the order was supposed to have been delivered, they fill out an online form to request a refund. In certain cases, they must attach a copy of the invoice. The vendor makes a refund approval decision and, assuming it’s approved, notifies the customer and issues the refund.</a:t>
            </a:r>
          </a:p>
          <a:p>
            <a:endParaRPr lang="en-US" kern="1200" dirty="0">
              <a:solidFill>
                <a:schemeClr val="bg1"/>
              </a:solidFill>
              <a:effectLst/>
              <a:ea typeface="+mn-ea"/>
              <a:cs typeface="+mn-cs"/>
            </a:endParaRPr>
          </a:p>
          <a:p>
            <a:r>
              <a:rPr lang="en-US" kern="1200" dirty="0">
                <a:solidFill>
                  <a:schemeClr val="bg1"/>
                </a:solidFill>
                <a:effectLst/>
                <a:ea typeface="+mn-ea"/>
                <a:cs typeface="+mn-cs"/>
              </a:rPr>
              <a:t>In the current process, all refund requests are handled by humans at some point in the process. Therefore, there is no straight-through processing.</a:t>
            </a:r>
          </a:p>
          <a:p>
            <a:endParaRPr lang="en-US" kern="1200" dirty="0">
              <a:solidFill>
                <a:schemeClr val="bg1"/>
              </a:solidFill>
              <a:effectLst/>
              <a:ea typeface="+mn-ea"/>
              <a:cs typeface="+mn-cs"/>
            </a:endParaRPr>
          </a:p>
          <a:p>
            <a:r>
              <a:rPr lang="en-US" kern="1200" dirty="0">
                <a:solidFill>
                  <a:schemeClr val="bg1"/>
                </a:solidFill>
                <a:effectLst/>
                <a:ea typeface="+mn-ea"/>
                <a:cs typeface="+mn-cs"/>
              </a:rPr>
              <a:t>The goal: To handle 80% of valid refund requests with no human interaction – which means we would have 80% straight-through-processing.</a:t>
            </a:r>
            <a:endParaRPr lang="en-US" b="1" dirty="0"/>
          </a:p>
        </p:txBody>
      </p:sp>
      <p:sp>
        <p:nvSpPr>
          <p:cNvPr id="6" name="Slide Number Placeholder 3">
            <a:extLst>
              <a:ext uri="{FF2B5EF4-FFF2-40B4-BE49-F238E27FC236}">
                <a16:creationId xmlns:a16="http://schemas.microsoft.com/office/drawing/2014/main" id="{AA784C36-D0A6-2744-92C5-B2B334D251AE}"/>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1029684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First, let’s look at the current process. First, a customer submits a refund request which arrives in a general ‘customer support’ inbox, opened by a human who determines the priority, enters data into systems and routes the request accordingly. Next, a decision service evaluates the request on timeframe, loyalty status, amount and other data to determine the approval </a:t>
            </a:r>
            <a:r>
              <a:rPr lang="en-US" dirty="0">
                <a:cs typeface="+mn-cs"/>
              </a:rPr>
              <a:t>flow through people and systems which can be inconsistent depending on the people involved. Last, all </a:t>
            </a:r>
            <a:r>
              <a:rPr lang="en-US" kern="1200" dirty="0">
                <a:solidFill>
                  <a:schemeClr val="bg1"/>
                </a:solidFill>
                <a:effectLst/>
                <a:ea typeface="+mn-ea"/>
                <a:cs typeface="+mn-cs"/>
              </a:rPr>
              <a:t>refund information is entered into the billing system before an email is sent. </a:t>
            </a:r>
          </a:p>
          <a:p>
            <a:endParaRPr lang="en-US" kern="1200" dirty="0">
              <a:solidFill>
                <a:schemeClr val="bg1"/>
              </a:solidFill>
              <a:effectLst/>
              <a:ea typeface="+mn-ea"/>
              <a:cs typeface="+mn-cs"/>
            </a:endParaRPr>
          </a:p>
          <a:p>
            <a:r>
              <a:rPr lang="en-US" dirty="0">
                <a:cs typeface="+mn-cs"/>
              </a:rPr>
              <a:t>[CLICK]</a:t>
            </a:r>
          </a:p>
          <a:p>
            <a:endParaRPr lang="en-US" kern="1200" dirty="0">
              <a:solidFill>
                <a:schemeClr val="bg1"/>
              </a:solidFill>
              <a:effectLst/>
              <a:ea typeface="+mn-ea"/>
              <a:cs typeface="+mn-cs"/>
            </a:endParaRPr>
          </a:p>
          <a:p>
            <a:r>
              <a:rPr lang="en-US" b="0" i="0" kern="1200" dirty="0">
                <a:solidFill>
                  <a:schemeClr val="bg1"/>
                </a:solidFill>
                <a:effectLst/>
                <a:latin typeface="Arial" panose="020B0604020202020204" pitchFamily="34" charset="0"/>
                <a:ea typeface="+mn-ea"/>
                <a:cs typeface="Arial" panose="020B0604020202020204" pitchFamily="34" charset="0"/>
              </a:rPr>
              <a:t>Now let’s see what happens if Robotic Process Automation (RPA) bots are added for accounting (entering data into the billing system) and customer support (selecting and filling out emails by template) to automatically issue the refund.</a:t>
            </a:r>
            <a:r>
              <a:rPr lang="en-US" dirty="0"/>
              <a:t> </a:t>
            </a:r>
            <a:r>
              <a:rPr lang="en-US" b="0" i="0" kern="1200" dirty="0">
                <a:solidFill>
                  <a:schemeClr val="bg1"/>
                </a:solidFill>
                <a:effectLst/>
                <a:latin typeface="Arial" panose="020B0604020202020204" pitchFamily="34" charset="0"/>
                <a:ea typeface="+mn-ea"/>
                <a:cs typeface="Arial" panose="020B0604020202020204" pitchFamily="34" charset="0"/>
              </a:rPr>
              <a:t>Because bots can complete these previously manual tasks in seconds, updating the use case with these bots:</a:t>
            </a:r>
          </a:p>
          <a:p>
            <a:pPr marL="346075" lvl="1" indent="-171450"/>
            <a:r>
              <a:rPr lang="en-US" b="0" i="0" kern="1200" dirty="0">
                <a:solidFill>
                  <a:schemeClr val="bg1"/>
                </a:solidFill>
                <a:effectLst/>
                <a:latin typeface="Arial" panose="020B0604020202020204" pitchFamily="34" charset="0"/>
                <a:ea typeface="+mn-ea"/>
                <a:cs typeface="Arial" panose="020B0604020202020204" pitchFamily="34" charset="0"/>
              </a:rPr>
              <a:t>Improves straight-through processing from 0% to 30%</a:t>
            </a:r>
          </a:p>
          <a:p>
            <a:pPr marL="346075" lvl="1" indent="-171450"/>
            <a:r>
              <a:rPr lang="en-US" b="0" i="0" kern="1200" dirty="0">
                <a:solidFill>
                  <a:schemeClr val="bg1"/>
                </a:solidFill>
                <a:effectLst/>
                <a:latin typeface="Arial" panose="020B0604020202020204" pitchFamily="34" charset="0"/>
                <a:ea typeface="+mn-ea"/>
                <a:cs typeface="Arial" panose="020B0604020202020204" pitchFamily="34" charset="0"/>
              </a:rPr>
              <a:t>Reduces the average time from request to refund from 7 days down to 4</a:t>
            </a:r>
            <a:endParaRPr lang="en-US" b="1" dirty="0"/>
          </a:p>
          <a:p>
            <a:endParaRPr lang="en-US" dirty="0"/>
          </a:p>
          <a:p>
            <a:r>
              <a:rPr lang="en-US" dirty="0"/>
              <a:t>[CLICK]</a:t>
            </a:r>
          </a:p>
          <a:p>
            <a:endParaRPr lang="en-US" dirty="0"/>
          </a:p>
          <a:p>
            <a:r>
              <a:rPr lang="en-US" b="0" i="0" kern="1200" dirty="0">
                <a:solidFill>
                  <a:schemeClr val="bg1"/>
                </a:solidFill>
                <a:effectLst/>
                <a:latin typeface="Arial" panose="020B0604020202020204" pitchFamily="34" charset="0"/>
                <a:ea typeface="+mn-ea"/>
                <a:cs typeface="Arial" panose="020B0604020202020204" pitchFamily="34" charset="0"/>
              </a:rPr>
              <a:t>Next</a:t>
            </a:r>
            <a:r>
              <a:rPr lang="en-US" dirty="0"/>
              <a:t>, </a:t>
            </a:r>
            <a:r>
              <a:rPr lang="en-US" b="0" i="0" kern="1200" dirty="0">
                <a:solidFill>
                  <a:schemeClr val="bg1"/>
                </a:solidFill>
                <a:effectLst/>
                <a:latin typeface="Arial" panose="020B0604020202020204" pitchFamily="34" charset="0"/>
                <a:ea typeface="+mn-ea"/>
                <a:cs typeface="Arial" panose="020B0604020202020204" pitchFamily="34" charset="0"/>
              </a:rPr>
              <a:t>content analysis is added to automatically process incoming documents such as invoices attached with the customer submission. Because the company grew through acquisition, disparate invoice formats exist and automating this step was never possible, but now a new document processing system is able to </a:t>
            </a:r>
            <a:r>
              <a:rPr lang="en-US" dirty="0"/>
              <a:t>classify incoming documents of various layouts</a:t>
            </a:r>
            <a:r>
              <a:rPr lang="en-US" b="0" i="0" kern="1200" dirty="0">
                <a:solidFill>
                  <a:schemeClr val="bg1"/>
                </a:solidFill>
                <a:effectLst/>
                <a:latin typeface="Arial" panose="020B0604020202020204" pitchFamily="34" charset="0"/>
                <a:ea typeface="+mn-ea"/>
                <a:cs typeface="Arial" panose="020B0604020202020204" pitchFamily="34" charset="0"/>
              </a:rPr>
              <a:t> and extracts the required data using machine learning to understand and learn about new labels and fields over time. By automatically capturing invoice data for refund requests that have an attached invoice, we can:</a:t>
            </a:r>
          </a:p>
          <a:p>
            <a:pPr marL="346075" lvl="1" indent="-171450"/>
            <a:r>
              <a:rPr lang="en-US" b="0" i="0" kern="1200" dirty="0">
                <a:solidFill>
                  <a:schemeClr val="bg1"/>
                </a:solidFill>
                <a:effectLst/>
                <a:latin typeface="Arial" panose="020B0604020202020204" pitchFamily="34" charset="0"/>
                <a:ea typeface="+mn-ea"/>
                <a:cs typeface="Arial" panose="020B0604020202020204" pitchFamily="34" charset="0"/>
              </a:rPr>
              <a:t>Increase straight-through processing from 30% to 50%</a:t>
            </a:r>
          </a:p>
          <a:p>
            <a:pPr marL="346075" lvl="1" indent="-171450"/>
            <a:r>
              <a:rPr lang="en-US" b="0" i="0" kern="1200" dirty="0">
                <a:solidFill>
                  <a:schemeClr val="bg1"/>
                </a:solidFill>
                <a:effectLst/>
                <a:latin typeface="Arial" panose="020B0604020202020204" pitchFamily="34" charset="0"/>
                <a:ea typeface="+mn-ea"/>
                <a:cs typeface="Arial" panose="020B0604020202020204" pitchFamily="34" charset="0"/>
              </a:rPr>
              <a:t>Reduce average processing time from 4 days to 3</a:t>
            </a:r>
            <a:endParaRPr lang="en-US" b="1" dirty="0"/>
          </a:p>
          <a:p>
            <a:endParaRPr lang="en-US" dirty="0"/>
          </a:p>
          <a:p>
            <a:r>
              <a:rPr lang="en-US" dirty="0"/>
              <a:t>[CLICK]</a:t>
            </a:r>
          </a:p>
          <a:p>
            <a:endParaRPr lang="en-US" dirty="0"/>
          </a:p>
          <a:p>
            <a:r>
              <a:rPr lang="en-US" b="0" i="0" kern="1200" dirty="0">
                <a:solidFill>
                  <a:schemeClr val="bg1"/>
                </a:solidFill>
                <a:effectLst/>
                <a:latin typeface="Arial" panose="020B0604020202020204" pitchFamily="34" charset="0"/>
                <a:ea typeface="+mn-ea"/>
                <a:cs typeface="Arial" panose="020B0604020202020204" pitchFamily="34" charset="0"/>
              </a:rPr>
              <a:t>The company further improves customer service by implementing an intelligent refund chatbot with built-in natural language processing and AI to understand customer input, score confidence levels for each intent and learn over time.</a:t>
            </a:r>
            <a:r>
              <a:rPr lang="en-US" dirty="0"/>
              <a:t> </a:t>
            </a:r>
            <a:r>
              <a:rPr lang="en-US" b="0" i="0" kern="1200" dirty="0">
                <a:solidFill>
                  <a:schemeClr val="bg1"/>
                </a:solidFill>
                <a:effectLst/>
                <a:latin typeface="Arial" panose="020B0604020202020204" pitchFamily="34" charset="0"/>
                <a:ea typeface="+mn-ea"/>
                <a:cs typeface="Arial" panose="020B0604020202020204" pitchFamily="34" charset="0"/>
              </a:rPr>
              <a:t>The chatbot also uses native RPA commands to query the company’s systems during conversation to validate and </a:t>
            </a:r>
            <a:r>
              <a:rPr lang="en-US" dirty="0"/>
              <a:t>gather the required data</a:t>
            </a:r>
            <a:r>
              <a:rPr lang="en-US" b="0" i="0" kern="1200" dirty="0">
                <a:solidFill>
                  <a:schemeClr val="bg1"/>
                </a:solidFill>
                <a:effectLst/>
                <a:latin typeface="Arial" panose="020B0604020202020204" pitchFamily="34" charset="0"/>
                <a:ea typeface="+mn-ea"/>
                <a:cs typeface="Arial" panose="020B0604020202020204" pitchFamily="34" charset="0"/>
              </a:rPr>
              <a:t> and create the refund request in the workflow system, eliminating manual data entry.</a:t>
            </a:r>
            <a:r>
              <a:rPr lang="en-US" dirty="0"/>
              <a:t> </a:t>
            </a:r>
            <a:r>
              <a:rPr lang="en-US" b="0" i="0" kern="1200" dirty="0">
                <a:solidFill>
                  <a:schemeClr val="bg1"/>
                </a:solidFill>
                <a:effectLst/>
                <a:latin typeface="Arial" panose="020B0604020202020204" pitchFamily="34" charset="0"/>
                <a:ea typeface="+mn-ea"/>
                <a:cs typeface="Arial" panose="020B0604020202020204" pitchFamily="34" charset="0"/>
              </a:rPr>
              <a:t>By providing automated real-time assistance to customers who have questions or need help, we can:</a:t>
            </a:r>
          </a:p>
          <a:p>
            <a:pPr marL="346075" lvl="1" indent="-171450"/>
            <a:r>
              <a:rPr lang="en-US" b="0" i="0" kern="1200" dirty="0">
                <a:solidFill>
                  <a:schemeClr val="bg1"/>
                </a:solidFill>
                <a:effectLst/>
                <a:latin typeface="Arial" panose="020B0604020202020204" pitchFamily="34" charset="0"/>
                <a:ea typeface="+mn-ea"/>
                <a:cs typeface="Arial" panose="020B0604020202020204" pitchFamily="34" charset="0"/>
              </a:rPr>
              <a:t>Increase straight-through processing from 50% to 60%</a:t>
            </a:r>
          </a:p>
          <a:p>
            <a:pPr marL="346075" lvl="1" indent="-171450"/>
            <a:r>
              <a:rPr lang="en-US" b="0" i="0" kern="1200" dirty="0">
                <a:solidFill>
                  <a:schemeClr val="bg1"/>
                </a:solidFill>
                <a:effectLst/>
                <a:latin typeface="Arial" panose="020B0604020202020204" pitchFamily="34" charset="0"/>
                <a:ea typeface="+mn-ea"/>
                <a:cs typeface="Arial" panose="020B0604020202020204" pitchFamily="34" charset="0"/>
              </a:rPr>
              <a:t>Reduce average processing time from 3 days to 2</a:t>
            </a:r>
            <a:endParaRPr lang="en-US" b="1" dirty="0"/>
          </a:p>
          <a:p>
            <a:endParaRPr lang="en-US" dirty="0"/>
          </a:p>
          <a:p>
            <a:r>
              <a:rPr lang="en-US" dirty="0"/>
              <a:t>[CLICK]</a:t>
            </a:r>
          </a:p>
          <a:p>
            <a:endParaRPr lang="en-US" dirty="0"/>
          </a:p>
          <a:p>
            <a:r>
              <a:rPr lang="en-US" b="0" i="0" kern="1200" dirty="0">
                <a:solidFill>
                  <a:schemeClr val="bg1"/>
                </a:solidFill>
                <a:effectLst/>
                <a:latin typeface="Arial" panose="020B0604020202020204" pitchFamily="34" charset="0"/>
                <a:ea typeface="+mn-ea"/>
                <a:cs typeface="Arial" panose="020B0604020202020204" pitchFamily="34" charset="0"/>
              </a:rPr>
              <a:t>Finally, additional decision types can be more fully automated to maximize profitability by keeping its profitable customers happy through understanding risk and predicting each customer’s propensity to churn. By combining decision services with machine learning based predictive analytics (for </a:t>
            </a:r>
            <a:r>
              <a:rPr lang="en-US" dirty="0"/>
              <a:t>the </a:t>
            </a:r>
            <a:r>
              <a:rPr lang="en-US" b="0" i="0" kern="1200" dirty="0">
                <a:solidFill>
                  <a:schemeClr val="bg1"/>
                </a:solidFill>
                <a:effectLst/>
                <a:latin typeface="Arial" panose="020B0604020202020204" pitchFamily="34" charset="0"/>
                <a:ea typeface="+mn-ea"/>
                <a:cs typeface="Arial" panose="020B0604020202020204" pitchFamily="34" charset="0"/>
              </a:rPr>
              <a:t>customer’s propensity to churn </a:t>
            </a:r>
            <a:r>
              <a:rPr lang="en-US" dirty="0"/>
              <a:t>and future lifetime revenue), </a:t>
            </a:r>
            <a:r>
              <a:rPr lang="en-US" b="0" i="0" kern="1200" dirty="0">
                <a:solidFill>
                  <a:schemeClr val="bg1"/>
                </a:solidFill>
                <a:effectLst/>
                <a:latin typeface="Arial" panose="020B0604020202020204" pitchFamily="34" charset="0"/>
                <a:ea typeface="+mn-ea"/>
                <a:cs typeface="Arial" panose="020B0604020202020204" pitchFamily="34" charset="0"/>
              </a:rPr>
              <a:t>the company adjusts their refund </a:t>
            </a:r>
            <a:r>
              <a:rPr lang="en-US" dirty="0"/>
              <a:t>decisions to be </a:t>
            </a:r>
            <a:r>
              <a:rPr lang="en-US" b="0" i="0" kern="1200" dirty="0">
                <a:solidFill>
                  <a:schemeClr val="bg1"/>
                </a:solidFill>
                <a:effectLst/>
                <a:latin typeface="Arial" panose="020B0604020202020204" pitchFamily="34" charset="0"/>
                <a:ea typeface="+mn-ea"/>
                <a:cs typeface="Arial" panose="020B0604020202020204" pitchFamily="34" charset="0"/>
              </a:rPr>
              <a:t>more while at the same time providing significantly better and faster customer service, including:</a:t>
            </a:r>
          </a:p>
          <a:p>
            <a:pPr marL="346075" lvl="1" indent="-171450"/>
            <a:r>
              <a:rPr lang="en-US" b="0" i="0" kern="1200" dirty="0">
                <a:solidFill>
                  <a:schemeClr val="bg1"/>
                </a:solidFill>
                <a:effectLst/>
                <a:latin typeface="Arial" panose="020B0604020202020204" pitchFamily="34" charset="0"/>
                <a:ea typeface="+mn-ea"/>
                <a:cs typeface="Arial" panose="020B0604020202020204" pitchFamily="34" charset="0"/>
              </a:rPr>
              <a:t>Reduce average time from request to refund to less than a day</a:t>
            </a:r>
            <a:endParaRPr lang="en-US" b="1" i="0" kern="1200" dirty="0">
              <a:solidFill>
                <a:schemeClr val="bg1"/>
              </a:solidFill>
              <a:latin typeface="Arial" panose="020B0604020202020204" pitchFamily="34" charset="0"/>
              <a:ea typeface="+mn-ea"/>
              <a:cs typeface="Arial" panose="020B0604020202020204" pitchFamily="34" charset="0"/>
            </a:endParaRPr>
          </a:p>
          <a:p>
            <a:pPr marL="346075" lvl="1" indent="-171450"/>
            <a:r>
              <a:rPr lang="en-US" b="0" i="0" kern="1200" dirty="0">
                <a:solidFill>
                  <a:schemeClr val="bg1"/>
                </a:solidFill>
                <a:effectLst/>
                <a:latin typeface="Arial" panose="020B0604020202020204" pitchFamily="34" charset="0"/>
                <a:ea typeface="+mn-ea"/>
                <a:cs typeface="Arial" panose="020B0604020202020204" pitchFamily="34" charset="0"/>
              </a:rPr>
              <a:t>Increase straight-through-processing from 60% to 80%, achieving our goal of 80% straight-through processing.</a:t>
            </a:r>
            <a:endParaRPr lang="en-US" dirty="0"/>
          </a:p>
          <a:p>
            <a:endParaRPr lang="en-US" dirty="0"/>
          </a:p>
        </p:txBody>
      </p:sp>
      <p:sp>
        <p:nvSpPr>
          <p:cNvPr id="6" name="Slide Number Placeholder 3">
            <a:extLst>
              <a:ext uri="{FF2B5EF4-FFF2-40B4-BE49-F238E27FC236}">
                <a16:creationId xmlns:a16="http://schemas.microsoft.com/office/drawing/2014/main" id="{E060945D-5049-234E-8C36-3690B48EC76F}"/>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2675819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The Cloud Pak for Business Automation is a modular, integrated platform that enables clients to start small and scale.</a:t>
            </a:r>
          </a:p>
          <a:p>
            <a:endParaRPr lang="en-US" kern="1200" dirty="0">
              <a:solidFill>
                <a:schemeClr val="bg1"/>
              </a:solidFill>
              <a:effectLst/>
              <a:ea typeface="+mn-ea"/>
              <a:cs typeface="+mn-cs"/>
            </a:endParaRPr>
          </a:p>
          <a:p>
            <a:r>
              <a:rPr lang="en-US" kern="1200" dirty="0">
                <a:solidFill>
                  <a:schemeClr val="bg1"/>
                </a:solidFill>
                <a:effectLst/>
                <a:ea typeface="+mn-ea"/>
                <a:cs typeface="+mn-cs"/>
              </a:rPr>
              <a:t>At the center of the Cloud Pak for Business Automation are core automation capabilities</a:t>
            </a:r>
            <a:endParaRPr lang="en-US" kern="1200" dirty="0">
              <a:solidFill>
                <a:schemeClr val="bg1"/>
              </a:solidFill>
              <a:effectLst/>
              <a:ea typeface="+mn-ea"/>
              <a:cs typeface="+mn-cs"/>
              <a:sym typeface="Wingdings" pitchFamily="2" charset="2"/>
            </a:endParaRPr>
          </a:p>
          <a:p>
            <a:endParaRPr lang="en-US" kern="1200" dirty="0">
              <a:solidFill>
                <a:schemeClr val="bg1"/>
              </a:solidFill>
              <a:effectLst/>
              <a:ea typeface="+mn-ea"/>
              <a:cs typeface="+mn-cs"/>
            </a:endParaRPr>
          </a:p>
          <a:p>
            <a:pPr marL="342900" indent="-342900">
              <a:buFont typeface="Arial" panose="020B0604020202020204" pitchFamily="34" charset="0"/>
              <a:buChar char="•"/>
            </a:pPr>
            <a:r>
              <a:rPr lang="en-US" b="1" kern="1200" dirty="0">
                <a:solidFill>
                  <a:schemeClr val="bg1"/>
                </a:solidFill>
                <a:effectLst/>
                <a:ea typeface="+mn-ea"/>
                <a:cs typeface="+mn-cs"/>
              </a:rPr>
              <a:t>Document processing: </a:t>
            </a:r>
            <a:r>
              <a:rPr lang="en-US" kern="1200" dirty="0">
                <a:solidFill>
                  <a:schemeClr val="bg1"/>
                </a:solidFill>
                <a:effectLst/>
                <a:ea typeface="+mn-ea"/>
                <a:cs typeface="+mn-cs"/>
              </a:rPr>
              <a:t>Extraction of data from unstructured paper or electronic documents</a:t>
            </a:r>
          </a:p>
          <a:p>
            <a:pPr marL="342900" indent="-342900">
              <a:buFont typeface="Arial" panose="020B0604020202020204" pitchFamily="34" charset="0"/>
              <a:buChar char="•"/>
            </a:pPr>
            <a:r>
              <a:rPr lang="en-US" b="1" kern="1200" dirty="0">
                <a:solidFill>
                  <a:schemeClr val="bg1"/>
                </a:solidFill>
                <a:effectLst/>
                <a:ea typeface="+mn-ea"/>
                <a:cs typeface="+mn-cs"/>
              </a:rPr>
              <a:t>Workflow: </a:t>
            </a:r>
            <a:r>
              <a:rPr lang="en-US" kern="1200" dirty="0">
                <a:solidFill>
                  <a:schemeClr val="bg1"/>
                </a:solidFill>
                <a:effectLst/>
                <a:ea typeface="+mn-ea"/>
                <a:cs typeface="+mn-cs"/>
              </a:rPr>
              <a:t>Getting work done through a sequence of steps that are performed by humans and systems</a:t>
            </a:r>
          </a:p>
          <a:p>
            <a:pPr marL="342900" indent="-342900">
              <a:buFont typeface="Arial" panose="020B0604020202020204" pitchFamily="34" charset="0"/>
              <a:buChar char="•"/>
            </a:pPr>
            <a:r>
              <a:rPr lang="en-US" b="1" kern="1200" dirty="0">
                <a:solidFill>
                  <a:schemeClr val="bg1"/>
                </a:solidFill>
                <a:effectLst/>
                <a:ea typeface="+mn-ea"/>
                <a:cs typeface="+mn-cs"/>
              </a:rPr>
              <a:t>Decision management: </a:t>
            </a:r>
            <a:r>
              <a:rPr lang="en-US" kern="1200" dirty="0">
                <a:solidFill>
                  <a:schemeClr val="bg1"/>
                </a:solidFill>
                <a:effectLst/>
                <a:ea typeface="+mn-ea"/>
                <a:cs typeface="+mn-cs"/>
              </a:rPr>
              <a:t>Using rules and policies to automate repeatable decisions that would otherwise need to be made manually</a:t>
            </a:r>
          </a:p>
          <a:p>
            <a:pPr marL="342900" indent="-342900">
              <a:buFont typeface="Arial" panose="020B0604020202020204" pitchFamily="34" charset="0"/>
              <a:buChar char="•"/>
            </a:pPr>
            <a:r>
              <a:rPr lang="en-US" b="1" kern="1200" dirty="0">
                <a:solidFill>
                  <a:schemeClr val="bg1"/>
                </a:solidFill>
                <a:effectLst/>
                <a:ea typeface="+mn-ea"/>
                <a:cs typeface="+mn-cs"/>
              </a:rPr>
              <a:t>Content services: </a:t>
            </a:r>
            <a:r>
              <a:rPr lang="en-US" kern="1200" dirty="0">
                <a:solidFill>
                  <a:schemeClr val="bg1"/>
                </a:solidFill>
                <a:effectLst/>
                <a:ea typeface="+mn-ea"/>
                <a:cs typeface="+mn-cs"/>
              </a:rPr>
              <a:t>Management of unstructured or semi-structured documents, text, images, audio or video</a:t>
            </a:r>
          </a:p>
          <a:p>
            <a:endParaRPr lang="en-US" kern="1200" dirty="0">
              <a:solidFill>
                <a:schemeClr val="bg1"/>
              </a:solidFill>
              <a:effectLst/>
              <a:ea typeface="+mn-ea"/>
              <a:cs typeface="+mn-cs"/>
            </a:endParaRPr>
          </a:p>
          <a:p>
            <a:r>
              <a:rPr lang="en-US" kern="1200" dirty="0">
                <a:solidFill>
                  <a:schemeClr val="bg1"/>
                </a:solidFill>
                <a:effectLst/>
                <a:ea typeface="+mn-ea"/>
                <a:cs typeface="+mn-cs"/>
              </a:rPr>
              <a:t>Above in the diagram, automation accelerators are added that let clients take advantage of emerging areas and enhance IBM’s core business automation capabilities.</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b="1" kern="1200" dirty="0">
                <a:solidFill>
                  <a:schemeClr val="bg1"/>
                </a:solidFill>
                <a:effectLst/>
                <a:ea typeface="+mn-ea"/>
                <a:cs typeface="+mn-cs"/>
              </a:rPr>
              <a:t>Process mining and modeling: </a:t>
            </a:r>
            <a:r>
              <a:rPr lang="en-US" kern="1200" dirty="0">
                <a:solidFill>
                  <a:schemeClr val="bg1"/>
                </a:solidFill>
                <a:effectLst/>
                <a:ea typeface="+mn-ea"/>
                <a:cs typeface="+mn-cs"/>
              </a:rPr>
              <a:t>Automatically discovering and graphically representing a company’s business automation to document, analyze and improve how the company operates</a:t>
            </a:r>
            <a:r>
              <a:rPr lang="en-US" dirty="0">
                <a:effectLst/>
              </a:rPr>
              <a:t> </a:t>
            </a:r>
            <a:endParaRPr lang="en-US" kern="1200" dirty="0">
              <a:solidFill>
                <a:schemeClr val="bg1"/>
              </a:solidFill>
              <a:effectLst/>
              <a:ea typeface="+mn-ea"/>
              <a:cs typeface="+mn-cs"/>
            </a:endParaRPr>
          </a:p>
          <a:p>
            <a:pPr marL="342900" indent="-342900">
              <a:buFont typeface="Arial" panose="020B0604020202020204" pitchFamily="34" charset="0"/>
              <a:buChar char="•"/>
            </a:pPr>
            <a:r>
              <a:rPr lang="en-US" b="1" kern="1200" dirty="0">
                <a:solidFill>
                  <a:schemeClr val="bg1"/>
                </a:solidFill>
                <a:effectLst/>
                <a:ea typeface="+mn-ea"/>
                <a:cs typeface="+mn-cs"/>
              </a:rPr>
              <a:t>Robotic Process Automation (RPA): </a:t>
            </a:r>
            <a:r>
              <a:rPr lang="en-US" kern="1200" dirty="0">
                <a:solidFill>
                  <a:schemeClr val="bg1"/>
                </a:solidFill>
                <a:effectLst/>
                <a:ea typeface="+mn-ea"/>
                <a:cs typeface="+mn-cs"/>
              </a:rPr>
              <a:t>bots are used to automate repetitive activities</a:t>
            </a:r>
          </a:p>
          <a:p>
            <a:pPr marL="342900" indent="-342900">
              <a:buFont typeface="Arial" panose="020B0604020202020204" pitchFamily="34" charset="0"/>
              <a:buChar char="•"/>
            </a:pPr>
            <a:r>
              <a:rPr lang="en-US" b="1" kern="1200" dirty="0">
                <a:solidFill>
                  <a:schemeClr val="bg1"/>
                </a:solidFill>
                <a:effectLst/>
                <a:ea typeface="+mn-ea"/>
                <a:cs typeface="+mn-cs"/>
              </a:rPr>
              <a:t>Operational intelligence: </a:t>
            </a:r>
            <a:r>
              <a:rPr lang="en-US" kern="1200" dirty="0">
                <a:solidFill>
                  <a:schemeClr val="bg1"/>
                </a:solidFill>
                <a:effectLst/>
                <a:ea typeface="+mn-ea"/>
                <a:cs typeface="+mn-cs"/>
              </a:rPr>
              <a:t>Provides insights into business operations by capturing events generated by operational systems. The data is presented in dashboards and made available to data scientists for analysis using AI and machine learning.</a:t>
            </a:r>
          </a:p>
          <a:p>
            <a:endParaRPr lang="en-US" kern="1200" dirty="0">
              <a:solidFill>
                <a:schemeClr val="bg1"/>
              </a:solidFill>
              <a:effectLst/>
              <a:ea typeface="+mn-ea"/>
              <a:cs typeface="+mn-cs"/>
            </a:endParaRPr>
          </a:p>
          <a:p>
            <a:r>
              <a:rPr lang="en-US" kern="1200" dirty="0">
                <a:solidFill>
                  <a:schemeClr val="bg1"/>
                </a:solidFill>
                <a:effectLst/>
                <a:ea typeface="+mn-ea"/>
                <a:cs typeface="+mn-cs"/>
              </a:rPr>
              <a:t>Clients use all of these intelligent automation capabilities to build low-code and no-code applications and other client and partner solutions, for example:</a:t>
            </a:r>
            <a:endParaRPr lang="en-US" kern="1200" dirty="0">
              <a:solidFill>
                <a:schemeClr val="bg1"/>
              </a:solidFill>
              <a:effectLst/>
              <a:ea typeface="+mn-ea"/>
              <a:cs typeface="+mn-cs"/>
              <a:sym typeface="Wingdings" pitchFamily="2" charset="2"/>
            </a:endParaRPr>
          </a:p>
          <a:p>
            <a:endParaRPr lang="en-US" kern="1200" dirty="0">
              <a:solidFill>
                <a:schemeClr val="bg1"/>
              </a:solidFill>
              <a:effectLst/>
              <a:ea typeface="+mn-ea"/>
              <a:cs typeface="+mn-cs"/>
            </a:endParaRPr>
          </a:p>
          <a:p>
            <a:pPr marL="342900" indent="-342900">
              <a:buFont typeface="Arial" panose="020B0604020202020204" pitchFamily="34" charset="0"/>
              <a:buChar char="•"/>
            </a:pPr>
            <a:r>
              <a:rPr lang="en-US" b="1" kern="1200" dirty="0">
                <a:solidFill>
                  <a:schemeClr val="bg1"/>
                </a:solidFill>
                <a:effectLst/>
                <a:ea typeface="+mn-ea"/>
                <a:cs typeface="+mn-cs"/>
              </a:rPr>
              <a:t>Low-code application development: </a:t>
            </a:r>
            <a:r>
              <a:rPr lang="en-US" kern="1200" dirty="0">
                <a:solidFill>
                  <a:schemeClr val="bg1"/>
                </a:solidFill>
                <a:effectLst/>
                <a:ea typeface="+mn-ea"/>
                <a:cs typeface="+mn-cs"/>
              </a:rPr>
              <a:t>A visual approach to building applications using drag-and-drop components, enabling business users and developers to create applications with minimal code</a:t>
            </a:r>
          </a:p>
          <a:p>
            <a:pPr marL="342900" indent="-342900">
              <a:buFont typeface="Arial" panose="020B0604020202020204" pitchFamily="34" charset="0"/>
              <a:buChar char="•"/>
            </a:pPr>
            <a:r>
              <a:rPr lang="en-US" b="1" kern="1200" dirty="0">
                <a:solidFill>
                  <a:schemeClr val="bg1"/>
                </a:solidFill>
                <a:effectLst/>
                <a:ea typeface="+mn-ea"/>
                <a:cs typeface="+mn-cs"/>
              </a:rPr>
              <a:t>No-code productivity applications: </a:t>
            </a:r>
            <a:r>
              <a:rPr lang="en-US" kern="1200" dirty="0">
                <a:solidFill>
                  <a:schemeClr val="bg1"/>
                </a:solidFill>
                <a:effectLst/>
                <a:ea typeface="+mn-ea"/>
                <a:cs typeface="+mn-cs"/>
              </a:rPr>
              <a:t>Automate internal processes, such as approvals, with no technical skills or ramp-up required</a:t>
            </a:r>
          </a:p>
          <a:p>
            <a:endParaRPr lang="en-US" kern="1200" dirty="0">
              <a:solidFill>
                <a:schemeClr val="bg1"/>
              </a:solidFill>
              <a:effectLst/>
              <a:ea typeface="+mn-ea"/>
              <a:cs typeface="+mn-cs"/>
            </a:endParaRPr>
          </a:p>
          <a:p>
            <a:r>
              <a:rPr lang="en-US" kern="1200" dirty="0">
                <a:solidFill>
                  <a:schemeClr val="bg1"/>
                </a:solidFill>
                <a:effectLst/>
                <a:ea typeface="+mn-ea"/>
                <a:cs typeface="+mn-cs"/>
              </a:rPr>
              <a:t>The automation foundation provides a core set of platform services that support multiple Cloud </a:t>
            </a:r>
            <a:r>
              <a:rPr lang="en-US" kern="1200" dirty="0" err="1">
                <a:solidFill>
                  <a:schemeClr val="bg1"/>
                </a:solidFill>
                <a:effectLst/>
                <a:ea typeface="+mn-ea"/>
                <a:cs typeface="+mn-cs"/>
              </a:rPr>
              <a:t>Paks</a:t>
            </a:r>
            <a:r>
              <a:rPr lang="en-US" dirty="0">
                <a:cs typeface="+mn-cs"/>
              </a:rPr>
              <a:t>. </a:t>
            </a:r>
            <a:r>
              <a:rPr lang="en-US" kern="1200" dirty="0">
                <a:solidFill>
                  <a:schemeClr val="bg1"/>
                </a:solidFill>
                <a:effectLst/>
                <a:ea typeface="+mn-ea"/>
                <a:cs typeface="+mn-cs"/>
              </a:rPr>
              <a:t>This platform can be flexibly deployed on any cloud, on premises or in a hybrid cloud environment.</a:t>
            </a:r>
          </a:p>
        </p:txBody>
      </p:sp>
      <p:sp>
        <p:nvSpPr>
          <p:cNvPr id="6" name="Slide Number Placeholder 3">
            <a:extLst>
              <a:ext uri="{FF2B5EF4-FFF2-40B4-BE49-F238E27FC236}">
                <a16:creationId xmlns:a16="http://schemas.microsoft.com/office/drawing/2014/main" id="{663071D0-1723-EE48-A13C-058F4B672915}"/>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1871366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tech-savvy digital leaders are seeing increased business performance, the majority are challenged with starting and scaling digital initiatives. Why is this happening? </a:t>
            </a:r>
            <a:br>
              <a:rPr lang="en-US" dirty="0"/>
            </a:br>
            <a:endParaRPr lang="en-US" dirty="0"/>
          </a:p>
          <a:p>
            <a:pPr marL="228600" lvl="0" indent="-228600">
              <a:buFont typeface="+mj-lt"/>
              <a:buAutoNum type="arabicPeriod"/>
              <a:defRPr/>
            </a:pPr>
            <a:r>
              <a:rPr lang="en-US" dirty="0"/>
              <a:t>Business data is either hidden in manual documents, multiple systems, or not in the correct formats for easy actionability. For example, product usage data for clients that sits in multiple systems can’t be easily pulled into one view – making it difficult to effectively cross-sell opportunities at the right point in time. Or, a new regulation comes that requires a different approach to managing </a:t>
            </a:r>
            <a:r>
              <a:rPr lang="en-US" u="sng" dirty="0"/>
              <a:t>p</a:t>
            </a:r>
            <a:r>
              <a:rPr lang="en-US" dirty="0"/>
              <a:t>ersonal </a:t>
            </a:r>
            <a:r>
              <a:rPr lang="en-US" u="sng" dirty="0"/>
              <a:t>i</a:t>
            </a:r>
            <a:r>
              <a:rPr lang="en-US" dirty="0"/>
              <a:t>dentification </a:t>
            </a:r>
            <a:r>
              <a:rPr lang="en-US" u="sng" dirty="0"/>
              <a:t>i</a:t>
            </a:r>
            <a:r>
              <a:rPr lang="en-US" dirty="0"/>
              <a:t>nformation (PII), Clients are not able to track down all the places that PII lives in their systems – putting their business at risk for hefty fines, or worse.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Performance gaps in certain business processes cause compounding issues. For example, customer service reps that must manually enter data into multiple systems in order to approve applications and this causes delays to customers while being error prone. And without the ability to track key metrics across the company, it’s difficult to pinpoint where those companies should focus their attention first to have the greatest impact on operations as a whole.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Execution on key initiatives, particularly the ability for </a:t>
            </a:r>
            <a:r>
              <a:rPr lang="en-US" u="sng" dirty="0"/>
              <a:t>l</a:t>
            </a:r>
            <a:r>
              <a:rPr lang="en-US" dirty="0"/>
              <a:t>ine </a:t>
            </a:r>
            <a:r>
              <a:rPr lang="en-US" u="sng" dirty="0"/>
              <a:t>o</a:t>
            </a:r>
            <a:r>
              <a:rPr lang="en-US" dirty="0"/>
              <a:t>f </a:t>
            </a:r>
            <a:r>
              <a:rPr lang="en-US" u="sng" dirty="0"/>
              <a:t>b</a:t>
            </a:r>
            <a:r>
              <a:rPr lang="en-US" dirty="0"/>
              <a:t>usiness (LOBs) to quickly respond to changing demands, is slowed because they don’t have the right tools available that they can use to quickly make changes themselves. The LOB must rely on shared IT resources or outsourced resources with projects that take several cycles because of unclear requirements due to lack of </a:t>
            </a:r>
            <a:r>
              <a:rPr lang="en-US" u="sng" dirty="0"/>
              <a:t>s</a:t>
            </a:r>
            <a:r>
              <a:rPr lang="en-US" dirty="0"/>
              <a:t>ubject </a:t>
            </a:r>
            <a:r>
              <a:rPr lang="en-US" u="sng" dirty="0"/>
              <a:t>m</a:t>
            </a:r>
            <a:r>
              <a:rPr lang="en-US" dirty="0"/>
              <a:t>atter </a:t>
            </a:r>
            <a:r>
              <a:rPr lang="en-US" u="sng" dirty="0"/>
              <a:t>e</a:t>
            </a:r>
            <a:r>
              <a:rPr lang="en-US" dirty="0"/>
              <a:t>xpertise (SME) involvement in the process. </a:t>
            </a:r>
          </a:p>
          <a:p>
            <a:pPr marR="0" lvl="0" algn="l" defTabSz="914400" rtl="0" eaLnBrk="1" fontAlgn="auto" latinLnBrk="0" hangingPunct="1">
              <a:lnSpc>
                <a:spcPct val="100000"/>
              </a:lnSpc>
              <a:spcBef>
                <a:spcPts val="0"/>
              </a:spcBef>
              <a:spcAft>
                <a:spcPts val="0"/>
              </a:spcAft>
              <a:buClrTx/>
              <a:buSzTx/>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4762" lvl="1" indent="0">
              <a:buNone/>
            </a:pPr>
            <a:r>
              <a:rPr lang="en-US" sz="1000" b="1" i="0" kern="1200" dirty="0">
                <a:solidFill>
                  <a:schemeClr val="bg1"/>
                </a:solidFill>
                <a:effectLst/>
                <a:latin typeface="Arial" panose="020B0604020202020204" pitchFamily="34" charset="0"/>
                <a:ea typeface="+mn-ea"/>
                <a:cs typeface="Arial" panose="020B0604020202020204" pitchFamily="34" charset="0"/>
              </a:rPr>
              <a:t>--=== COACHING NOTES -- DELETE BELOW THIS LINE ==--</a:t>
            </a:r>
          </a:p>
          <a:p>
            <a:pPr marL="174625" lvl="1" indent="0">
              <a:buFont typeface="Arial"/>
              <a:buNone/>
            </a:pPr>
            <a:r>
              <a:rPr lang="en-US" b="1" i="0" u="none" strike="noStrike" kern="1200" dirty="0">
                <a:effectLst/>
                <a:latin typeface="Arial"/>
                <a:cs typeface="Arial"/>
              </a:rPr>
              <a:t>COACHING POINTS: The purpose of this slide is to introduce the 3 pillars associated with Digital Transformation</a:t>
            </a:r>
          </a:p>
          <a:p>
            <a:pPr marL="403225" lvl="1" indent="-228600">
              <a:buFont typeface="+mj-lt"/>
              <a:buAutoNum type="arabicPeriod"/>
            </a:pPr>
            <a:r>
              <a:rPr lang="en-US" b="1" i="0" u="none" strike="noStrike" kern="1200" dirty="0">
                <a:effectLst/>
                <a:latin typeface="Arial"/>
                <a:cs typeface="Arial"/>
              </a:rPr>
              <a:t>Business Data</a:t>
            </a:r>
          </a:p>
          <a:p>
            <a:pPr marL="403225" lvl="1" indent="-228600">
              <a:buFont typeface="+mj-lt"/>
              <a:buAutoNum type="arabicPeriod"/>
            </a:pPr>
            <a:r>
              <a:rPr lang="en-US" b="1" i="0" u="none" strike="noStrike" kern="1200" dirty="0">
                <a:effectLst/>
                <a:latin typeface="Arial"/>
                <a:cs typeface="Arial"/>
              </a:rPr>
              <a:t>Performance gaps and Insights</a:t>
            </a:r>
          </a:p>
          <a:p>
            <a:pPr marL="403225" lvl="1" indent="-228600">
              <a:buFont typeface="+mj-lt"/>
              <a:buAutoNum type="arabicPeriod"/>
            </a:pPr>
            <a:r>
              <a:rPr lang="en-US" b="1" i="0" u="none" strike="noStrike" kern="1200" dirty="0">
                <a:effectLst/>
                <a:latin typeface="Arial"/>
                <a:cs typeface="Arial"/>
              </a:rPr>
              <a:t>Execute</a:t>
            </a:r>
            <a:endParaRPr lang="en-US" b="1"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000" b="1" i="0" kern="1200" dirty="0">
                <a:effectLst/>
                <a:latin typeface="Arial" panose="020B0604020202020204" pitchFamily="34" charset="0"/>
                <a:ea typeface="+mn-ea"/>
                <a:cs typeface="Arial" panose="020B0604020202020204" pitchFamily="34" charset="0"/>
              </a:rPr>
              <a:t>--=== DELETE ABOVE THIS LINE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000" b="0" i="0" kern="1200" dirty="0">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000" b="0" i="0" kern="1200" dirty="0">
                <a:effectLst/>
                <a:latin typeface="Arial" panose="020B0604020202020204" pitchFamily="34" charset="0"/>
                <a:ea typeface="+mn-ea"/>
                <a:cs typeface="Arial" panose="020B0604020202020204" pitchFamily="34" charset="0"/>
              </a:rPr>
              <a:t>Acronyms</a:t>
            </a:r>
            <a:r>
              <a:rPr lang="en-US" dirty="0"/>
              <a:t>:</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000" b="0" i="0" kern="1200" dirty="0">
                <a:effectLst/>
                <a:latin typeface="Arial" panose="020B0604020202020204" pitchFamily="34" charset="0"/>
                <a:ea typeface="+mn-ea"/>
                <a:cs typeface="Arial" panose="020B0604020202020204" pitchFamily="34" charset="0"/>
              </a:rPr>
              <a:t>PII: Personal Identification Information</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dirty="0"/>
              <a:t>LOB: Line Of Business</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000" b="0" i="0" kern="1200" dirty="0">
                <a:effectLst/>
                <a:latin typeface="Arial" panose="020B0604020202020204" pitchFamily="34" charset="0"/>
                <a:ea typeface="+mn-ea"/>
                <a:cs typeface="Arial" panose="020B0604020202020204" pitchFamily="34" charset="0"/>
              </a:rPr>
              <a:t>SME: Subject Matter Expert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p:txBody>
      </p:sp>
      <p:sp>
        <p:nvSpPr>
          <p:cNvPr id="6" name="Slide Number Placeholder 5">
            <a:extLst>
              <a:ext uri="{FF2B5EF4-FFF2-40B4-BE49-F238E27FC236}">
                <a16:creationId xmlns:a16="http://schemas.microsoft.com/office/drawing/2014/main" id="{DFA08D1B-160B-B646-B9B3-01BA6FE931CA}"/>
              </a:ext>
            </a:extLst>
          </p:cNvPr>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986619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latin typeface="Arial"/>
                <a:cs typeface="Arial"/>
              </a:rPr>
              <a:t>Are you ready to adopt IBM Business Automation worry about how long it will take to get started and scale across your business? Capital expenses a concern for your organization?</a:t>
            </a:r>
            <a:endParaRPr lang="en-US" dirty="0"/>
          </a:p>
          <a:p>
            <a:endParaRPr lang="en-US" dirty="0">
              <a:latin typeface="Arial"/>
              <a:cs typeface="Arial"/>
            </a:endParaRPr>
          </a:p>
          <a:p>
            <a:r>
              <a:rPr lang="en-US" dirty="0">
                <a:latin typeface="Arial"/>
                <a:cs typeface="Arial"/>
              </a:rPr>
              <a:t>IBM has Cloud Pak for Business Automation as a Service: a SaaS offering to provide velocity and reduce costs. IBM will get you up and running in hours without the need for you to build infrastructure and host software.  Get ready to rapidly prototype new automation applications without delay.</a:t>
            </a:r>
            <a:endParaRPr lang="en-US" dirty="0"/>
          </a:p>
          <a:p>
            <a:endParaRPr lang="en-US" dirty="0">
              <a:latin typeface="Arial"/>
              <a:cs typeface="Arial"/>
            </a:endParaRPr>
          </a:p>
          <a:p>
            <a:r>
              <a:rPr lang="en-US" dirty="0">
                <a:latin typeface="Arial"/>
                <a:cs typeface="Arial"/>
              </a:rPr>
              <a:t>Not only does SaaS increase velocity but the total cost of ownership over time will be lower while IBM maintains data center costs and resources. Infrastructure and software maintenance included. Backup and recovery included. High security standards included.</a:t>
            </a:r>
            <a:endParaRPr lang="en-US" dirty="0"/>
          </a:p>
          <a:p>
            <a:endParaRPr lang="en-US" dirty="0">
              <a:latin typeface="Arial"/>
              <a:cs typeface="Arial"/>
            </a:endParaRPr>
          </a:p>
          <a:p>
            <a:r>
              <a:rPr lang="en-US" dirty="0">
                <a:latin typeface="Arial"/>
                <a:cs typeface="Arial"/>
              </a:rPr>
              <a:t>If you have the need to scale up or down quickly based on workload demands or spikes from periodic and market changes, IBM can easily shift capacity and use flexible pricing models so you only pay for what you need and use. Your team can even reallocate licenses from one business automation capability to another with no new contracts.</a:t>
            </a:r>
            <a:endParaRPr lang="en-US" dirty="0"/>
          </a:p>
          <a:p>
            <a:endParaRPr lang="en-US" dirty="0">
              <a:latin typeface="Arial"/>
              <a:cs typeface="Arial"/>
            </a:endParaRPr>
          </a:p>
          <a:p>
            <a:r>
              <a:rPr lang="en-US" dirty="0">
                <a:latin typeface="Arial"/>
                <a:cs typeface="Arial"/>
              </a:rPr>
              <a:t>IBM has data centers all over the world where we can host your automation platform in 11 countries and on four continents.</a:t>
            </a:r>
            <a:endParaRPr lang="en-US" dirty="0"/>
          </a:p>
        </p:txBody>
      </p:sp>
      <p:sp>
        <p:nvSpPr>
          <p:cNvPr id="6" name="Slide Number Placeholder 3">
            <a:extLst>
              <a:ext uri="{FF2B5EF4-FFF2-40B4-BE49-F238E27FC236}">
                <a16:creationId xmlns:a16="http://schemas.microsoft.com/office/drawing/2014/main" id="{BAC4E3A6-BD79-594F-8780-32C2B943B5FD}"/>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1092922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ea typeface="IBM Plex Sans" charset="0"/>
              </a:rPr>
              <a:t>This information on this slide comes from the most recent Forrester workflow specific analyst report which you can read at </a:t>
            </a:r>
            <a:r>
              <a:rPr lang="en-US" dirty="0">
                <a:ea typeface="IBM Plex Sans" charset="0"/>
                <a:hlinkClick r:id="rId3"/>
              </a:rPr>
              <a:t>https://reprints2.forrester.com/#/assets/2/73/RES176608/report</a:t>
            </a:r>
            <a:r>
              <a:rPr lang="en-US" dirty="0">
                <a:ea typeface="IBM Plex Sans" charset="0"/>
              </a:rPr>
              <a:t>.</a:t>
            </a:r>
            <a:endParaRPr lang="en-US" dirty="0"/>
          </a:p>
        </p:txBody>
      </p:sp>
      <p:sp>
        <p:nvSpPr>
          <p:cNvPr id="6" name="Slide Number Placeholder 3">
            <a:extLst>
              <a:ext uri="{FF2B5EF4-FFF2-40B4-BE49-F238E27FC236}">
                <a16:creationId xmlns:a16="http://schemas.microsoft.com/office/drawing/2014/main" id="{BBD05719-A050-6C41-80E9-E894EEFB4665}"/>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948815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latin typeface="Arial"/>
                <a:cs typeface="Arial"/>
              </a:rPr>
              <a:t>So hopefully by now you are sold on the advantages and power that business automation can bring to you and your enterprise. The question becomes who should you trust to help you on this amazing journey. There are many reasons why IBM should be your partner of choice for business automation.</a:t>
            </a:r>
          </a:p>
          <a:p>
            <a:endParaRPr lang="en-US" dirty="0"/>
          </a:p>
          <a:p>
            <a:r>
              <a:rPr lang="en-US" dirty="0">
                <a:latin typeface="Arial"/>
                <a:cs typeface="Arial"/>
              </a:rPr>
              <a:t>First, don't take our word for it. The major industry analysts have acknowledged IBM as a leader in virtually every category of the business automation space. The two key reasons that they cite IBM's leadership are 1) our decades of experience helping thousands of clients improve their business performance and 2) the comprehensive capabilities that we have built into our platform as a result of this experience. We also make it as easy as possible for you to buy, consume and reallocate capacity across the various capabilities of our platform, helping to ensure that you don't buy more capacity than you currently need.</a:t>
            </a:r>
          </a:p>
          <a:p>
            <a:endParaRPr lang="en-US" dirty="0"/>
          </a:p>
          <a:p>
            <a:r>
              <a:rPr lang="en-US" dirty="0">
                <a:latin typeface="Arial"/>
                <a:cs typeface="Arial"/>
              </a:rPr>
              <a:t>The final two reasons that you should partner with IBM for business automation relate to advantages that only IBM can provide. We are the leader in open platform, hybrid cloud capabilities and have leveraged this important characteristic in our business automation platform, allowing you to more easily deploy our capabilities as compared with traditional software implementations. Lastly, and most importantly, IBM is a recognized leader in artificial intelligence, and we continually add more AI capability to our business automation platform to help you build more powerful Business automation solutions and exceed your business performance objectives.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4217198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Thank you. </a:t>
            </a:r>
          </a:p>
        </p:txBody>
      </p:sp>
      <p:sp>
        <p:nvSpPr>
          <p:cNvPr id="6" name="Slide Number Placeholder 3">
            <a:extLst>
              <a:ext uri="{FF2B5EF4-FFF2-40B4-BE49-F238E27FC236}">
                <a16:creationId xmlns:a16="http://schemas.microsoft.com/office/drawing/2014/main" id="{FD0EFAAC-C9F2-1E4B-906D-BCC12A75B436}"/>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1533572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US"/>
          </a:p>
        </p:txBody>
      </p:sp>
      <p:sp>
        <p:nvSpPr>
          <p:cNvPr id="6" name="Slide Number Placeholder 3">
            <a:extLst>
              <a:ext uri="{FF2B5EF4-FFF2-40B4-BE49-F238E27FC236}">
                <a16:creationId xmlns:a16="http://schemas.microsoft.com/office/drawing/2014/main" id="{186730B1-2378-B645-AC6E-7AF1A230FA57}"/>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1340621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47650"/>
            <a:ext cx="3251200" cy="1828800"/>
          </a:xfrm>
        </p:spPr>
      </p:sp>
      <p:sp>
        <p:nvSpPr>
          <p:cNvPr id="3" name="Notes Placeholder 2"/>
          <p:cNvSpPr>
            <a:spLocks noGrp="1"/>
          </p:cNvSpPr>
          <p:nvPr>
            <p:ph type="body" idx="1"/>
          </p:nvPr>
        </p:nvSpPr>
        <p:spPr/>
        <p:txBody>
          <a:bodyPr/>
          <a:lstStyle/>
          <a:p>
            <a:r>
              <a:rPr lang="en-US" sz="1000" b="0" i="0" kern="1200" dirty="0">
                <a:solidFill>
                  <a:schemeClr val="bg1"/>
                </a:solidFill>
                <a:effectLst/>
                <a:latin typeface="Arial" panose="020B0604020202020204" pitchFamily="34" charset="0"/>
                <a:ea typeface="+mn-ea"/>
                <a:cs typeface="Arial" panose="020B0604020202020204" pitchFamily="34" charset="0"/>
              </a:rPr>
              <a:t>This presentation will help you understand the value of IBM’s Cloud Pak for Business Automation. The presentation focuses on how businesses have adjusted their digital strategies over the past year and how IBM can help clients better compete during these “unusual” times with a focus on automation. </a:t>
            </a:r>
          </a:p>
        </p:txBody>
      </p:sp>
      <p:sp>
        <p:nvSpPr>
          <p:cNvPr id="4" name="Slide Number Placeholder 3">
            <a:extLst>
              <a:ext uri="{FF2B5EF4-FFF2-40B4-BE49-F238E27FC236}">
                <a16:creationId xmlns:a16="http://schemas.microsoft.com/office/drawing/2014/main" id="{E534C1F7-3A65-D04B-9710-A85F9FB79F0A}"/>
              </a:ext>
            </a:extLst>
          </p:cNvPr>
          <p:cNvSpPr>
            <a:spLocks noGrp="1"/>
          </p:cNvSpPr>
          <p:nvPr>
            <p:ph type="sldNum" sz="quarter" idx="5"/>
          </p:nvPr>
        </p:nvSpPr>
        <p:spPr/>
        <p:txBody>
          <a:bodyPr/>
          <a:lstStyle/>
          <a:p>
            <a:fld id="{6E2E38B8-B0B4-AD41-AC6E-B781F46A9FD3}" type="slidenum">
              <a:rPr lang="en-US" smtClean="0"/>
              <a:pPr/>
              <a:t>35</a:t>
            </a:fld>
            <a:endParaRPr lang="en-US"/>
          </a:p>
        </p:txBody>
      </p:sp>
    </p:spTree>
    <p:extLst>
      <p:ext uri="{BB962C8B-B14F-4D97-AF65-F5344CB8AC3E}">
        <p14:creationId xmlns:p14="http://schemas.microsoft.com/office/powerpoint/2010/main" val="4093481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47650"/>
            <a:ext cx="3251200" cy="1828800"/>
          </a:xfrm>
        </p:spPr>
      </p:sp>
      <p:sp>
        <p:nvSpPr>
          <p:cNvPr id="3" name="Notes Placeholder 2"/>
          <p:cNvSpPr>
            <a:spLocks noGrp="1"/>
          </p:cNvSpPr>
          <p:nvPr>
            <p:ph type="body" idx="1"/>
          </p:nvPr>
        </p:nvSpPr>
        <p:spPr/>
        <p:txBody>
          <a:bodyPr/>
          <a:lstStyle/>
          <a:p>
            <a:r>
              <a:rPr lang="en-US" sz="1050" kern="1200" dirty="0">
                <a:solidFill>
                  <a:schemeClr val="bg1"/>
                </a:solidFill>
                <a:effectLst/>
                <a:ea typeface="+mn-ea"/>
                <a:cs typeface="Arial" panose="020B0604020202020204" pitchFamily="34" charset="0"/>
              </a:rPr>
              <a:t>Now let’s look at how our Business Automation works in action.</a:t>
            </a:r>
            <a:endParaRPr lang="en-US" dirty="0"/>
          </a:p>
        </p:txBody>
      </p:sp>
      <p:sp>
        <p:nvSpPr>
          <p:cNvPr id="4" name="Slide Number Placeholder 3">
            <a:extLst>
              <a:ext uri="{FF2B5EF4-FFF2-40B4-BE49-F238E27FC236}">
                <a16:creationId xmlns:a16="http://schemas.microsoft.com/office/drawing/2014/main" id="{E534C1F7-3A65-D04B-9710-A85F9FB79F0A}"/>
              </a:ext>
            </a:extLst>
          </p:cNvPr>
          <p:cNvSpPr>
            <a:spLocks noGrp="1"/>
          </p:cNvSpPr>
          <p:nvPr>
            <p:ph type="sldNum" sz="quarter" idx="5"/>
          </p:nvPr>
        </p:nvSpPr>
        <p:spPr/>
        <p:txBody>
          <a:bodyPr/>
          <a:lstStyle/>
          <a:p>
            <a:fld id="{6E2E38B8-B0B4-AD41-AC6E-B781F46A9FD3}" type="slidenum">
              <a:rPr lang="en-US" smtClean="0"/>
              <a:pPr/>
              <a:t>36</a:t>
            </a:fld>
            <a:endParaRPr lang="en-US"/>
          </a:p>
        </p:txBody>
      </p:sp>
    </p:spTree>
    <p:extLst>
      <p:ext uri="{BB962C8B-B14F-4D97-AF65-F5344CB8AC3E}">
        <p14:creationId xmlns:p14="http://schemas.microsoft.com/office/powerpoint/2010/main" val="3020026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We’ll look at a refund approval scenario:</a:t>
            </a:r>
          </a:p>
          <a:p>
            <a:endParaRPr lang="en-US" kern="1200" dirty="0">
              <a:solidFill>
                <a:schemeClr val="bg1"/>
              </a:solidFill>
              <a:effectLst/>
              <a:ea typeface="+mn-ea"/>
              <a:cs typeface="+mn-cs"/>
            </a:endParaRPr>
          </a:p>
          <a:p>
            <a:r>
              <a:rPr lang="en-US" kern="1200" dirty="0">
                <a:solidFill>
                  <a:schemeClr val="bg1"/>
                </a:solidFill>
                <a:effectLst/>
                <a:ea typeface="+mn-ea"/>
                <a:cs typeface="+mn-cs"/>
              </a:rPr>
              <a:t>A customer orders a product online that never showed up. Several days after the order was supposed to have been delivered she fills out an online form to request a refund. In certain cases she has to attach a copy of her invoice. The vendor makes a refund approval decision and, assuming it’s approved, notifies the customer and issues the refund. </a:t>
            </a:r>
          </a:p>
          <a:p>
            <a:endParaRPr lang="en-US" kern="1200" dirty="0">
              <a:solidFill>
                <a:schemeClr val="bg1"/>
              </a:solidFill>
              <a:effectLst/>
              <a:ea typeface="+mn-ea"/>
              <a:cs typeface="+mn-cs"/>
            </a:endParaRPr>
          </a:p>
          <a:p>
            <a:r>
              <a:rPr lang="en-US" kern="1200" dirty="0">
                <a:solidFill>
                  <a:schemeClr val="bg1"/>
                </a:solidFill>
                <a:effectLst/>
                <a:ea typeface="+mn-ea"/>
                <a:cs typeface="+mn-cs"/>
              </a:rPr>
              <a:t>In the current process, all refund requests are handled by humans at some point in the process. Therefore there is no straight-through processing. </a:t>
            </a:r>
          </a:p>
          <a:p>
            <a:endParaRPr lang="en-US" kern="1200" dirty="0">
              <a:solidFill>
                <a:schemeClr val="bg1"/>
              </a:solidFill>
              <a:effectLst/>
              <a:ea typeface="+mn-ea"/>
              <a:cs typeface="+mn-cs"/>
            </a:endParaRPr>
          </a:p>
          <a:p>
            <a:r>
              <a:rPr lang="en-US" kern="1200" dirty="0">
                <a:solidFill>
                  <a:schemeClr val="bg1"/>
                </a:solidFill>
                <a:effectLst/>
                <a:ea typeface="+mn-ea"/>
                <a:cs typeface="+mn-cs"/>
              </a:rPr>
              <a:t>The goal: To handle 80% of valid refund requests with no human interaction – which means we would have 80% straight-through-processing. </a:t>
            </a:r>
            <a:endParaRPr lang="en-US" b="1" dirty="0"/>
          </a:p>
        </p:txBody>
      </p:sp>
      <p:sp>
        <p:nvSpPr>
          <p:cNvPr id="6" name="Slide Number Placeholder 3">
            <a:extLst>
              <a:ext uri="{FF2B5EF4-FFF2-40B4-BE49-F238E27FC236}">
                <a16:creationId xmlns:a16="http://schemas.microsoft.com/office/drawing/2014/main" id="{2A26DE06-5AF0-0641-9243-ACEC421741DB}"/>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37</a:t>
            </a:fld>
            <a:endParaRPr lang="en-US" dirty="0"/>
          </a:p>
        </p:txBody>
      </p:sp>
    </p:spTree>
    <p:extLst>
      <p:ext uri="{BB962C8B-B14F-4D97-AF65-F5344CB8AC3E}">
        <p14:creationId xmlns:p14="http://schemas.microsoft.com/office/powerpoint/2010/main" val="863418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Let’s look at the current process.  We’ve color coded the slide with manual activities in red and core automation in blue. </a:t>
            </a:r>
          </a:p>
          <a:p>
            <a:endParaRPr lang="en-US" kern="1200" dirty="0">
              <a:solidFill>
                <a:schemeClr val="bg1"/>
              </a:solidFill>
              <a:effectLst/>
              <a:ea typeface="+mn-ea"/>
              <a:cs typeface="+mn-cs"/>
            </a:endParaRPr>
          </a:p>
          <a:p>
            <a:r>
              <a:rPr lang="en-US" kern="1200" dirty="0">
                <a:solidFill>
                  <a:schemeClr val="bg1"/>
                </a:solidFill>
                <a:effectLst/>
                <a:ea typeface="+mn-ea"/>
                <a:cs typeface="+mn-cs"/>
              </a:rPr>
              <a:t>Step one: A customer submits a refund request on the company’s website and in some cases is instructed to include a copy of their receipt. All refund requests, along with many other types of customer support emails, arrive in a general ‘customer support’ inbox. A team of clerks monitors the inbox, opening each email, determining its priority and routing it to the right place for action. For refund requests that requires a copy of the invoice, the clerks manually enters invoice information into the company’s workflow application it uses to process refund requests.</a:t>
            </a:r>
          </a:p>
          <a:p>
            <a:r>
              <a:rPr lang="en-US" kern="1200" dirty="0">
                <a:solidFill>
                  <a:schemeClr val="bg1"/>
                </a:solidFill>
                <a:effectLst/>
                <a:ea typeface="+mn-ea"/>
                <a:cs typeface="+mn-cs"/>
              </a:rPr>
              <a:t> </a:t>
            </a:r>
          </a:p>
          <a:p>
            <a:r>
              <a:rPr lang="en-US" kern="1200" dirty="0">
                <a:solidFill>
                  <a:schemeClr val="bg1"/>
                </a:solidFill>
                <a:effectLst/>
                <a:ea typeface="+mn-ea"/>
                <a:cs typeface="+mn-cs"/>
              </a:rPr>
              <a:t>Step two: A decision service evaluates the request. The decision service uses two sets of business rules: One to validate the timeframe; the other to determine if a refund is simple enough to be automatically approved. The rules are as follows:</a:t>
            </a:r>
          </a:p>
          <a:p>
            <a:pPr marL="342900" indent="-342900">
              <a:buFont typeface="Arial" panose="020B0604020202020204" pitchFamily="34" charset="0"/>
              <a:buChar char="•"/>
            </a:pPr>
            <a:r>
              <a:rPr lang="en-US" kern="1200" dirty="0">
                <a:solidFill>
                  <a:schemeClr val="bg1"/>
                </a:solidFill>
                <a:effectLst/>
                <a:ea typeface="+mn-ea"/>
                <a:cs typeface="+mn-cs"/>
              </a:rPr>
              <a:t>The ‘timeframe rules’ validate that the refund request is being made AFTER the item should have been delivered and BEFORE the end of the refund window. </a:t>
            </a:r>
          </a:p>
          <a:p>
            <a:pPr marL="342900" indent="-342900">
              <a:buFont typeface="Arial" panose="020B0604020202020204" pitchFamily="34" charset="0"/>
              <a:buChar char="•"/>
            </a:pPr>
            <a:r>
              <a:rPr lang="en-US" kern="1200" dirty="0">
                <a:solidFill>
                  <a:schemeClr val="bg1"/>
                </a:solidFill>
                <a:effectLst/>
                <a:ea typeface="+mn-ea"/>
                <a:cs typeface="+mn-cs"/>
              </a:rPr>
              <a:t>The ‘eligibility rules’ determines whether the refund can be automatically approved. All customers with loyalty status are automatically approved for refunds under $100. Customers who are gold or above are approved for refunds under $500; customers platinum and above are approved for refunds under $750. All refunds over $750 must be reviewed by an adjuster.</a:t>
            </a:r>
          </a:p>
          <a:p>
            <a:endParaRPr lang="en-US" dirty="0">
              <a:cs typeface="+mn-cs"/>
            </a:endParaRPr>
          </a:p>
          <a:p>
            <a:r>
              <a:rPr lang="en-US" kern="1200" dirty="0">
                <a:solidFill>
                  <a:schemeClr val="bg1"/>
                </a:solidFill>
                <a:effectLst/>
                <a:ea typeface="+mn-ea"/>
                <a:cs typeface="+mn-cs"/>
              </a:rPr>
              <a:t>Clerks manually evaluate any refund requests that fall outside these conditions. Manual decisions are inconsistent, which causes headaches for both the company and its customers. </a:t>
            </a:r>
          </a:p>
          <a:p>
            <a:r>
              <a:rPr lang="en-US" kern="1200" dirty="0">
                <a:solidFill>
                  <a:schemeClr val="bg1"/>
                </a:solidFill>
                <a:effectLst/>
                <a:ea typeface="+mn-ea"/>
                <a:cs typeface="+mn-cs"/>
              </a:rPr>
              <a:t> </a:t>
            </a:r>
          </a:p>
          <a:p>
            <a:r>
              <a:rPr lang="en-US" kern="1200" dirty="0">
                <a:solidFill>
                  <a:schemeClr val="bg1"/>
                </a:solidFill>
                <a:effectLst/>
                <a:ea typeface="+mn-ea"/>
                <a:cs typeface="+mn-cs"/>
              </a:rPr>
              <a:t>Step three: For all approved refunds, clerks manually enter refund information into the billing system. They also send the customer an approval email and update the customer record that tracks the refund status. These are time-consuming and error-prone tasks that can lead to significant delays when the volume of refund requests is high. </a:t>
            </a:r>
            <a:endParaRPr lang="en-US" dirty="0"/>
          </a:p>
        </p:txBody>
      </p:sp>
      <p:sp>
        <p:nvSpPr>
          <p:cNvPr id="6" name="Slide Number Placeholder 3">
            <a:extLst>
              <a:ext uri="{FF2B5EF4-FFF2-40B4-BE49-F238E27FC236}">
                <a16:creationId xmlns:a16="http://schemas.microsoft.com/office/drawing/2014/main" id="{A0667058-3FBB-B242-B913-CCB3FBE921B4}"/>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38</a:t>
            </a:fld>
            <a:endParaRPr lang="en-US" dirty="0"/>
          </a:p>
        </p:txBody>
      </p:sp>
    </p:spTree>
    <p:extLst>
      <p:ext uri="{BB962C8B-B14F-4D97-AF65-F5344CB8AC3E}">
        <p14:creationId xmlns:p14="http://schemas.microsoft.com/office/powerpoint/2010/main" val="687141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Now let’s look at how we can improve the process by adding RPA to automatically issue the refund. The company has built two ‘bots’ that reproduce the work done by clerks in the accounting and customer support departments:</a:t>
            </a:r>
          </a:p>
          <a:p>
            <a:r>
              <a:rPr lang="en-US" kern="1200" dirty="0">
                <a:solidFill>
                  <a:schemeClr val="bg1"/>
                </a:solidFill>
                <a:effectLst/>
                <a:ea typeface="+mn-ea"/>
                <a:cs typeface="+mn-cs"/>
              </a:rPr>
              <a:t> </a:t>
            </a:r>
          </a:p>
          <a:p>
            <a:pPr marL="342900" indent="-342900">
              <a:buFont typeface="Arial" panose="020B0604020202020204" pitchFamily="34" charset="0"/>
              <a:buChar char="•"/>
            </a:pPr>
            <a:r>
              <a:rPr lang="en-US" kern="1200" dirty="0">
                <a:solidFill>
                  <a:schemeClr val="bg1"/>
                </a:solidFill>
                <a:effectLst/>
                <a:ea typeface="+mn-ea"/>
                <a:cs typeface="+mn-cs"/>
              </a:rPr>
              <a:t>The refund processing bot mimics the actions of an accounting clerk by interacting with the billing system to input the information required to initiate the refund and submit it to the payment processing tool.</a:t>
            </a:r>
          </a:p>
          <a:p>
            <a:pPr marL="342900" indent="-342900">
              <a:buFont typeface="Arial" panose="020B0604020202020204" pitchFamily="34" charset="0"/>
              <a:buChar char="•"/>
            </a:pPr>
            <a:r>
              <a:rPr lang="en-US" kern="1200" dirty="0">
                <a:solidFill>
                  <a:schemeClr val="bg1"/>
                </a:solidFill>
                <a:effectLst/>
                <a:ea typeface="+mn-ea"/>
                <a:cs typeface="+mn-cs"/>
              </a:rPr>
              <a:t>The customer update bot mimics the actions of a customer support clerk by selecting the correct email template, copying and pasting customer and account information into the email, and pressing send. The bot then automatically updates the customer record to finish documenting the case.</a:t>
            </a:r>
          </a:p>
          <a:p>
            <a:endParaRPr lang="en-US" kern="1200" dirty="0">
              <a:solidFill>
                <a:schemeClr val="bg1"/>
              </a:solidFill>
              <a:effectLst/>
              <a:ea typeface="+mn-ea"/>
              <a:cs typeface="+mn-cs"/>
            </a:endParaRPr>
          </a:p>
          <a:p>
            <a:r>
              <a:rPr lang="en-US" kern="1200" dirty="0">
                <a:solidFill>
                  <a:schemeClr val="bg1"/>
                </a:solidFill>
                <a:effectLst/>
                <a:ea typeface="+mn-ea"/>
                <a:cs typeface="+mn-cs"/>
              </a:rPr>
              <a:t>Because bots can complete these tasks in seconds and use workload management to avoid backlogs, updating the use case with these bots:</a:t>
            </a:r>
          </a:p>
          <a:p>
            <a:pPr marL="342900" indent="-342900">
              <a:buFont typeface="Arial" panose="020B0604020202020204" pitchFamily="34" charset="0"/>
              <a:buChar char="•"/>
            </a:pPr>
            <a:r>
              <a:rPr lang="en-US" kern="1200" dirty="0">
                <a:solidFill>
                  <a:schemeClr val="bg1"/>
                </a:solidFill>
                <a:effectLst/>
                <a:ea typeface="+mn-ea"/>
                <a:cs typeface="+mn-cs"/>
              </a:rPr>
              <a:t>Improves straight-through processing from 0% to 30%</a:t>
            </a:r>
          </a:p>
          <a:p>
            <a:pPr marL="342900" indent="-342900">
              <a:buFont typeface="Arial" panose="020B0604020202020204" pitchFamily="34" charset="0"/>
              <a:buChar char="•"/>
            </a:pPr>
            <a:r>
              <a:rPr lang="en-US" kern="1200" dirty="0">
                <a:solidFill>
                  <a:schemeClr val="bg1"/>
                </a:solidFill>
                <a:effectLst/>
                <a:ea typeface="+mn-ea"/>
                <a:cs typeface="+mn-cs"/>
              </a:rPr>
              <a:t>Reduces the average time from request to refund from 7 days down to 4</a:t>
            </a:r>
            <a:endParaRPr lang="en-US" b="1" dirty="0"/>
          </a:p>
        </p:txBody>
      </p:sp>
      <p:sp>
        <p:nvSpPr>
          <p:cNvPr id="6" name="Slide Number Placeholder 3">
            <a:extLst>
              <a:ext uri="{FF2B5EF4-FFF2-40B4-BE49-F238E27FC236}">
                <a16:creationId xmlns:a16="http://schemas.microsoft.com/office/drawing/2014/main" id="{877C7C94-C194-9D43-900D-1A56A5A879F7}"/>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39</a:t>
            </a:fld>
            <a:endParaRPr lang="en-US" dirty="0"/>
          </a:p>
        </p:txBody>
      </p:sp>
    </p:spTree>
    <p:extLst>
      <p:ext uri="{BB962C8B-B14F-4D97-AF65-F5344CB8AC3E}">
        <p14:creationId xmlns:p14="http://schemas.microsoft.com/office/powerpoint/2010/main" val="283401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a:xfrm>
            <a:off x="221728" y="2247900"/>
            <a:ext cx="6579600" cy="6408000"/>
          </a:xfrm>
        </p:spPr>
        <p:txBody>
          <a:bodyPr/>
          <a:lstStyle/>
          <a:p>
            <a:pPr marL="4762" lvl="1" indent="0">
              <a:buNone/>
            </a:pPr>
            <a:r>
              <a:rPr lang="en-US" sz="900" b="0" i="0" u="none" strike="noStrike" kern="1200" dirty="0">
                <a:effectLst/>
                <a:latin typeface="Arial" panose="020B0604020202020204" pitchFamily="34" charset="0"/>
                <a:ea typeface="+mn-ea"/>
                <a:cs typeface="Arial" panose="020B0604020202020204" pitchFamily="34" charset="0"/>
              </a:rPr>
              <a:t>Let’s talk about how the Digital Automation journey addresses business challenges.</a:t>
            </a:r>
          </a:p>
          <a:p>
            <a:pPr marL="4762" lvl="1" indent="0">
              <a:buNone/>
            </a:pPr>
            <a:endParaRPr lang="en-US" sz="900" b="0" i="0" u="none" strike="noStrike" kern="1200" dirty="0">
              <a:effectLst/>
              <a:latin typeface="Arial" panose="020B0604020202020204" pitchFamily="34" charset="0"/>
              <a:ea typeface="+mn-ea"/>
              <a:cs typeface="Arial" panose="020B0604020202020204" pitchFamily="34" charset="0"/>
            </a:endParaRPr>
          </a:p>
          <a:p>
            <a:pPr marL="4762" lvl="1" indent="0">
              <a:buNone/>
            </a:pPr>
            <a:r>
              <a:rPr lang="en-US" sz="900" b="0" i="0" u="none" strike="noStrike" kern="1200" dirty="0">
                <a:effectLst/>
                <a:latin typeface="Arial" panose="020B0604020202020204" pitchFamily="34" charset="0"/>
                <a:ea typeface="+mn-ea"/>
                <a:cs typeface="Arial" panose="020B0604020202020204" pitchFamily="34" charset="0"/>
              </a:rPr>
              <a:t>As we look at the 3 main strategic focus area we see:</a:t>
            </a:r>
          </a:p>
          <a:p>
            <a:pPr marL="347472" lvl="2" indent="-173736"/>
            <a:r>
              <a:rPr lang="en-US" sz="900" b="1" i="0" u="none" strike="noStrike" kern="1200" dirty="0">
                <a:effectLst/>
                <a:latin typeface="Arial" panose="020B0604020202020204" pitchFamily="34" charset="0"/>
                <a:ea typeface="+mn-ea"/>
                <a:cs typeface="Arial" panose="020B0604020202020204" pitchFamily="34" charset="0"/>
              </a:rPr>
              <a:t>Operational excellence</a:t>
            </a:r>
            <a:r>
              <a:rPr lang="en-US" sz="900" b="0" i="0" u="none" strike="noStrike" kern="1200" dirty="0">
                <a:effectLst/>
                <a:latin typeface="Arial" panose="020B0604020202020204" pitchFamily="34" charset="0"/>
                <a:ea typeface="+mn-ea"/>
                <a:cs typeface="Arial" panose="020B0604020202020204" pitchFamily="34" charset="0"/>
              </a:rPr>
              <a:t> – When a Client has optimized their own internal processes resulting in shorter turnaround, lowers cost, and other efficiencies. For example, manufacturing in China is an example of operational excellence based on the production cost.</a:t>
            </a:r>
          </a:p>
          <a:p>
            <a:pPr marL="347472" lvl="2" indent="-173736"/>
            <a:r>
              <a:rPr lang="en-US" sz="900" b="1" i="0" u="none" strike="noStrike" kern="1200" dirty="0">
                <a:effectLst/>
                <a:latin typeface="Arial" panose="020B0604020202020204" pitchFamily="34" charset="0"/>
                <a:ea typeface="+mn-ea"/>
                <a:cs typeface="Arial" panose="020B0604020202020204" pitchFamily="34" charset="0"/>
              </a:rPr>
              <a:t>Product leadership </a:t>
            </a:r>
            <a:r>
              <a:rPr lang="en-US" sz="900" b="0" i="0" u="none" strike="noStrike" kern="1200" dirty="0">
                <a:effectLst/>
                <a:latin typeface="Arial" panose="020B0604020202020204" pitchFamily="34" charset="0"/>
                <a:ea typeface="+mn-ea"/>
                <a:cs typeface="Arial" panose="020B0604020202020204" pitchFamily="34" charset="0"/>
              </a:rPr>
              <a:t>– When a Client has developed a product, solution, or offering which stands above any/all the competitors. Samsung would be an example of Product leadership in the home appliance space.</a:t>
            </a:r>
          </a:p>
          <a:p>
            <a:pPr marL="347472" lvl="2" indent="-173736"/>
            <a:r>
              <a:rPr lang="en-US" sz="900" b="1" i="0" u="none" strike="noStrike" kern="1200" dirty="0">
                <a:effectLst/>
                <a:latin typeface="Arial" panose="020B0604020202020204" pitchFamily="34" charset="0"/>
                <a:ea typeface="+mn-ea"/>
                <a:cs typeface="Arial" panose="020B0604020202020204" pitchFamily="34" charset="0"/>
              </a:rPr>
              <a:t>Customer intimacy </a:t>
            </a:r>
            <a:r>
              <a:rPr lang="en-US" sz="900" b="0" i="0" u="none" strike="noStrike" kern="1200" dirty="0">
                <a:effectLst/>
                <a:latin typeface="Arial" panose="020B0604020202020204" pitchFamily="34" charset="0"/>
                <a:ea typeface="+mn-ea"/>
                <a:cs typeface="Arial" panose="020B0604020202020204" pitchFamily="34" charset="0"/>
              </a:rPr>
              <a:t>– When a Client has gained trust and a strong rapport with their customers. And, for example, </a:t>
            </a:r>
            <a:r>
              <a:rPr lang="en-US" sz="900" b="0" i="0" u="none" strike="noStrike" kern="1200" dirty="0" err="1">
                <a:effectLst/>
                <a:latin typeface="Arial" panose="020B0604020202020204" pitchFamily="34" charset="0"/>
                <a:ea typeface="+mn-ea"/>
                <a:cs typeface="Arial" panose="020B0604020202020204" pitchFamily="34" charset="0"/>
              </a:rPr>
              <a:t>Neflix</a:t>
            </a:r>
            <a:r>
              <a:rPr lang="en-US" sz="900" b="0" i="0" u="none" strike="noStrike" kern="1200" dirty="0">
                <a:effectLst/>
                <a:latin typeface="Arial" panose="020B0604020202020204" pitchFamily="34" charset="0"/>
                <a:ea typeface="+mn-ea"/>
                <a:cs typeface="Arial" panose="020B0604020202020204" pitchFamily="34" charset="0"/>
              </a:rPr>
              <a:t> has successfully developed a strong understanding of their consumers and their customer value the recommendations that Netflix makes based on their viewing patters. </a:t>
            </a:r>
          </a:p>
          <a:p>
            <a:pPr marL="4762" lvl="1" indent="0">
              <a:buNone/>
            </a:pPr>
            <a:endParaRPr lang="en-US" sz="900" b="0" i="0" u="none" strike="noStrike" kern="1200" dirty="0">
              <a:effectLst/>
              <a:latin typeface="Arial" panose="020B0604020202020204" pitchFamily="34" charset="0"/>
              <a:ea typeface="+mn-ea"/>
              <a:cs typeface="Arial" panose="020B0604020202020204" pitchFamily="34" charset="0"/>
            </a:endParaRPr>
          </a:p>
          <a:p>
            <a:pPr marL="4762" lvl="1" indent="0">
              <a:buNone/>
            </a:pPr>
            <a:r>
              <a:rPr lang="en-US" sz="900" b="0" i="0" u="none" strike="noStrike" kern="1200" dirty="0">
                <a:effectLst/>
                <a:latin typeface="Arial" panose="020B0604020202020204" pitchFamily="34" charset="0"/>
                <a:ea typeface="+mn-ea"/>
                <a:cs typeface="Arial" panose="020B0604020202020204" pitchFamily="34" charset="0"/>
              </a:rPr>
              <a:t>Some clients strive to pursue one or more of these area of focus. </a:t>
            </a:r>
          </a:p>
          <a:p>
            <a:pPr marL="4762" lvl="1" indent="0">
              <a:buNone/>
            </a:pPr>
            <a:endParaRPr lang="en-US" sz="900" b="0" i="0" u="none" strike="noStrike" kern="1200" dirty="0">
              <a:effectLst/>
              <a:latin typeface="Arial" panose="020B0604020202020204" pitchFamily="34" charset="0"/>
              <a:ea typeface="+mn-ea"/>
              <a:cs typeface="Arial" panose="020B0604020202020204" pitchFamily="34" charset="0"/>
            </a:endParaRPr>
          </a:p>
          <a:p>
            <a:pPr marL="4762" lvl="1" indent="0">
              <a:buNone/>
            </a:pPr>
            <a:r>
              <a:rPr lang="en-US" sz="900" b="0" i="0" u="none" strike="noStrike" kern="1200" dirty="0">
                <a:effectLst/>
                <a:latin typeface="Arial" panose="020B0604020202020204" pitchFamily="34" charset="0"/>
                <a:ea typeface="+mn-ea"/>
                <a:cs typeface="Arial" panose="020B0604020202020204" pitchFamily="34" charset="0"/>
              </a:rPr>
              <a:t>Now, let’s look at an end-to-end Digital Automation journey in support of these areas of focus.</a:t>
            </a:r>
          </a:p>
          <a:p>
            <a:pPr marL="4762" lvl="1" indent="0">
              <a:buNone/>
            </a:pPr>
            <a:endParaRPr lang="en-US" sz="900" b="0" i="0" u="none" strike="noStrike" kern="1200" dirty="0">
              <a:effectLst/>
              <a:latin typeface="Arial" panose="020B0604020202020204" pitchFamily="34" charset="0"/>
              <a:ea typeface="+mn-ea"/>
              <a:cs typeface="Arial" panose="020B0604020202020204" pitchFamily="34" charset="0"/>
            </a:endParaRPr>
          </a:p>
          <a:p>
            <a:pPr marL="4762" lvl="1" indent="0">
              <a:buNone/>
            </a:pPr>
            <a:r>
              <a:rPr lang="en-US" sz="900" b="0" i="0" u="none" strike="noStrike" kern="1200" dirty="0">
                <a:effectLst/>
                <a:latin typeface="Arial" panose="020B0604020202020204" pitchFamily="34" charset="0"/>
                <a:ea typeface="+mn-ea"/>
                <a:cs typeface="Arial" panose="020B0604020202020204" pitchFamily="34" charset="0"/>
              </a:rPr>
              <a:t>We can break down this journey into 3 buckets:</a:t>
            </a:r>
          </a:p>
          <a:p>
            <a:pPr marL="347472" lvl="2" indent="-173736"/>
            <a:r>
              <a:rPr lang="en-US" sz="900" b="0" i="0" u="none" strike="noStrike" kern="1200" dirty="0">
                <a:effectLst/>
                <a:latin typeface="Arial" panose="020B0604020202020204" pitchFamily="34" charset="0"/>
                <a:ea typeface="+mn-ea"/>
                <a:cs typeface="Arial" panose="020B0604020202020204" pitchFamily="34" charset="0"/>
              </a:rPr>
              <a:t>The need to digitize information (i.e., Digitize Column)</a:t>
            </a:r>
          </a:p>
          <a:p>
            <a:pPr marL="347472" lvl="2" indent="-173736"/>
            <a:r>
              <a:rPr lang="en-US" sz="900" b="0" i="0" u="none" strike="noStrike" kern="1200" dirty="0">
                <a:effectLst/>
                <a:latin typeface="Arial" panose="020B0604020202020204" pitchFamily="34" charset="0"/>
                <a:ea typeface="+mn-ea"/>
                <a:cs typeface="Arial" panose="020B0604020202020204" pitchFamily="34" charset="0"/>
              </a:rPr>
              <a:t>The need to analyze and optimize the digitized information (i.e., Analyze and Optimize column)</a:t>
            </a:r>
          </a:p>
          <a:p>
            <a:pPr marL="347472" lvl="2" indent="-173736"/>
            <a:r>
              <a:rPr lang="en-US" sz="900" b="0" i="0" u="none" strike="noStrike" kern="1200" dirty="0">
                <a:effectLst/>
                <a:latin typeface="Arial" panose="020B0604020202020204" pitchFamily="34" charset="0"/>
                <a:ea typeface="+mn-ea"/>
                <a:cs typeface="Arial" panose="020B0604020202020204" pitchFamily="34" charset="0"/>
              </a:rPr>
              <a:t>The ability to act/react to the information processed (i.e., Act column)</a:t>
            </a:r>
          </a:p>
          <a:p>
            <a:pPr marL="173736" lvl="2" indent="0">
              <a:buNone/>
            </a:pPr>
            <a:endParaRPr lang="en-US" sz="900" b="0" i="0" u="none" strike="noStrike" kern="1200" dirty="0">
              <a:effectLst/>
              <a:latin typeface="Arial" panose="020B0604020202020204" pitchFamily="34" charset="0"/>
              <a:ea typeface="+mn-ea"/>
              <a:cs typeface="Arial" panose="020B0604020202020204" pitchFamily="34" charset="0"/>
            </a:endParaRPr>
          </a:p>
          <a:p>
            <a:pPr marL="4762" lvl="1" indent="0">
              <a:buNone/>
            </a:pPr>
            <a:r>
              <a:rPr lang="en-US" sz="900" b="0" i="0" u="none" strike="noStrike" kern="1200" dirty="0">
                <a:effectLst/>
                <a:latin typeface="Arial" panose="020B0604020202020204" pitchFamily="34" charset="0"/>
                <a:ea typeface="+mn-ea"/>
                <a:cs typeface="Arial" panose="020B0604020202020204" pitchFamily="34" charset="0"/>
              </a:rPr>
              <a:t>Each one of these buckets is in turn comprised of a set of capabilities. Think of them as entry points.</a:t>
            </a:r>
          </a:p>
          <a:p>
            <a:pPr marL="173736" lvl="2" indent="0">
              <a:buNone/>
            </a:pPr>
            <a:endParaRPr lang="en-US" sz="900" b="0" i="0" u="none" strike="noStrike" kern="1200" dirty="0">
              <a:effectLst/>
              <a:latin typeface="Arial" panose="020B0604020202020204" pitchFamily="34" charset="0"/>
              <a:ea typeface="+mn-ea"/>
              <a:cs typeface="Arial" panose="020B0604020202020204" pitchFamily="34" charset="0"/>
            </a:endParaRPr>
          </a:p>
          <a:p>
            <a:pPr marL="4762" lvl="1" indent="0">
              <a:buNone/>
            </a:pPr>
            <a:r>
              <a:rPr lang="en-US" sz="900" b="0" i="0" u="none" strike="noStrike" kern="1200" dirty="0">
                <a:effectLst/>
                <a:latin typeface="Arial" panose="020B0604020202020204" pitchFamily="34" charset="0"/>
                <a:ea typeface="+mn-ea"/>
                <a:cs typeface="Arial" panose="020B0604020202020204" pitchFamily="34" charset="0"/>
              </a:rPr>
              <a:t>IBM Cloud Pak for Business Automation delivers across all these capabilities. </a:t>
            </a:r>
            <a:r>
              <a:rPr lang="en-US" sz="900" b="0" i="0" kern="1200" dirty="0">
                <a:solidFill>
                  <a:schemeClr val="bg1"/>
                </a:solidFill>
                <a:effectLst/>
                <a:latin typeface="Arial" panose="020B0604020202020204" pitchFamily="34" charset="0"/>
                <a:ea typeface="+mn-ea"/>
                <a:cs typeface="Arial" panose="020B0604020202020204" pitchFamily="34" charset="0"/>
              </a:rPr>
              <a:t>With regards to the end-to-end digital automation journey, not every client can or should implement all of these capabilities. IBM provides the flexibility to allow clients to pick and choose where to start on that journey and what capabilities they want to implement at any given point along that journey.</a:t>
            </a:r>
            <a:r>
              <a:rPr lang="en-US" sz="900" dirty="0">
                <a:effectLst/>
              </a:rPr>
              <a:t> </a:t>
            </a:r>
            <a:endParaRPr lang="en-US" sz="900" b="0" i="0" u="none" strike="noStrike" kern="1200" dirty="0">
              <a:effectLst/>
              <a:latin typeface="Arial" panose="020B0604020202020204" pitchFamily="34" charset="0"/>
              <a:ea typeface="+mn-ea"/>
              <a:cs typeface="Arial" panose="020B0604020202020204" pitchFamily="34" charset="0"/>
            </a:endParaRPr>
          </a:p>
          <a:p>
            <a:pPr marL="4762"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i="0" u="none" strike="noStrike" kern="1200" dirty="0">
              <a:effectLst/>
              <a:latin typeface="Arial" panose="020B0604020202020204" pitchFamily="34" charset="0"/>
              <a:ea typeface="+mn-ea"/>
              <a:cs typeface="Arial" panose="020B0604020202020204" pitchFamily="34" charset="0"/>
            </a:endParaRPr>
          </a:p>
          <a:p>
            <a:pPr marL="4762" lvl="1" indent="0">
              <a:buNone/>
            </a:pPr>
            <a:r>
              <a:rPr lang="en-US" sz="900" b="1" i="0" kern="1200" dirty="0">
                <a:solidFill>
                  <a:schemeClr val="bg1"/>
                </a:solidFill>
                <a:effectLst/>
                <a:latin typeface="Arial" panose="020B0604020202020204" pitchFamily="34" charset="0"/>
                <a:ea typeface="+mn-ea"/>
                <a:cs typeface="Arial" panose="020B0604020202020204" pitchFamily="34" charset="0"/>
              </a:rPr>
              <a:t>--=== COACHING NOTES -- DELETE BELOW THIS LINE ==--</a:t>
            </a:r>
          </a:p>
          <a:p>
            <a:pPr marL="347472" marR="0" lvl="2" indent="-169863" algn="l" defTabSz="914400" rtl="0" eaLnBrk="1" fontAlgn="auto" latinLnBrk="0" hangingPunct="1">
              <a:lnSpc>
                <a:spcPct val="100000"/>
              </a:lnSpc>
              <a:spcBef>
                <a:spcPts val="0"/>
              </a:spcBef>
              <a:spcAft>
                <a:spcPts val="0"/>
              </a:spcAft>
              <a:buClrTx/>
              <a:buSzTx/>
              <a:buNone/>
              <a:tabLst/>
              <a:defRPr/>
            </a:pPr>
            <a:r>
              <a:rPr lang="en-US" sz="900" b="1" i="0" u="none" strike="noStrike" kern="1200" dirty="0">
                <a:effectLst/>
                <a:latin typeface="Arial" panose="020B0604020202020204" pitchFamily="34" charset="0"/>
                <a:ea typeface="+mn-ea"/>
                <a:cs typeface="Arial" panose="020B0604020202020204" pitchFamily="34" charset="0"/>
              </a:rPr>
              <a:t>PURPOSE: The purpose of this slide is to introduce the Digital Automation journey</a:t>
            </a:r>
          </a:p>
          <a:p>
            <a:pPr marL="347472" marR="0" lvl="2" indent="-169863" algn="l" defTabSz="914400" rtl="0" eaLnBrk="1" fontAlgn="auto" latinLnBrk="0" hangingPunct="1">
              <a:lnSpc>
                <a:spcPct val="100000"/>
              </a:lnSpc>
              <a:spcBef>
                <a:spcPts val="0"/>
              </a:spcBef>
              <a:spcAft>
                <a:spcPts val="0"/>
              </a:spcAft>
              <a:buClrTx/>
              <a:buSzTx/>
              <a:buNone/>
              <a:tabLst/>
              <a:defRPr/>
            </a:pPr>
            <a:endParaRPr lang="en-US" sz="900" b="1" i="0" u="none" strike="noStrike" kern="1200" dirty="0">
              <a:effectLst/>
              <a:latin typeface="Arial" panose="020B0604020202020204" pitchFamily="34" charset="0"/>
              <a:ea typeface="+mn-ea"/>
              <a:cs typeface="Arial" panose="020B0604020202020204" pitchFamily="34" charset="0"/>
            </a:endParaRPr>
          </a:p>
          <a:p>
            <a:pPr marL="347472" lvl="2" indent="-169863">
              <a:buNone/>
            </a:pPr>
            <a:r>
              <a:rPr lang="en-US" sz="900" b="1" i="0" u="none" strike="noStrike" kern="1200" dirty="0">
                <a:effectLst/>
                <a:latin typeface="Arial" panose="020B0604020202020204" pitchFamily="34" charset="0"/>
                <a:ea typeface="+mn-ea"/>
                <a:cs typeface="Arial" panose="020B0604020202020204" pitchFamily="34" charset="0"/>
              </a:rPr>
              <a:t>POTENTIAL QUESTIONS/OBJECTIONS YOU MAY HEAR FROM CLIENT: </a:t>
            </a:r>
          </a:p>
          <a:p>
            <a:pPr marL="349059" lvl="2" indent="-171450"/>
            <a:r>
              <a:rPr lang="en-US" sz="900" b="1" i="0" u="none" strike="noStrike" kern="1200" dirty="0">
                <a:effectLst/>
                <a:latin typeface="Arial" panose="020B0604020202020204" pitchFamily="34" charset="0"/>
                <a:ea typeface="+mn-ea"/>
                <a:cs typeface="Arial" panose="020B0604020202020204" pitchFamily="34" charset="0"/>
              </a:rPr>
              <a:t>”This sounds too complex. We are a small/mid size company. We do not have the need for such complex solution”</a:t>
            </a:r>
          </a:p>
          <a:p>
            <a:pPr marL="349059" lvl="2" indent="-171450"/>
            <a:r>
              <a:rPr lang="en-US" sz="900" b="1" i="0" u="none" strike="noStrike" kern="1200" dirty="0">
                <a:effectLst/>
                <a:latin typeface="Arial" panose="020B0604020202020204" pitchFamily="34" charset="0"/>
                <a:ea typeface="+mn-ea"/>
                <a:cs typeface="Arial" panose="020B0604020202020204" pitchFamily="34" charset="0"/>
              </a:rPr>
              <a:t>"Your statement suggests a dependency. So if any/all are NOT met does it mean I will not be able to start a Digital Transformation?" </a:t>
            </a:r>
          </a:p>
          <a:p>
            <a:pPr marL="347472" lvl="2" indent="-169863">
              <a:buNone/>
            </a:pPr>
            <a:endParaRPr lang="en-US" sz="900" b="1" i="0" u="none" strike="noStrike" kern="1200" dirty="0">
              <a:effectLst/>
              <a:latin typeface="Arial" panose="020B0604020202020204" pitchFamily="34" charset="0"/>
              <a:ea typeface="+mn-ea"/>
              <a:cs typeface="Arial" panose="020B0604020202020204" pitchFamily="34" charset="0"/>
            </a:endParaRPr>
          </a:p>
          <a:p>
            <a:pPr marL="347472" lvl="2" indent="-169863">
              <a:buNone/>
            </a:pPr>
            <a:r>
              <a:rPr lang="en-US" sz="900" b="1" i="0" u="none" strike="noStrike" kern="1200" dirty="0">
                <a:effectLst/>
                <a:latin typeface="Arial" panose="020B0604020202020204" pitchFamily="34" charset="0"/>
                <a:ea typeface="+mn-ea"/>
                <a:cs typeface="Arial" panose="020B0604020202020204" pitchFamily="34" charset="0"/>
              </a:rPr>
              <a:t>COACH: Here you need to downplay the Cloud Pak and focus more on the individual capabilities.</a:t>
            </a:r>
          </a:p>
          <a:p>
            <a:pPr marL="347472" lvl="2" indent="-169863">
              <a:buNone/>
            </a:pPr>
            <a:endParaRPr lang="en-US" sz="900" b="1" i="0" u="none" strike="noStrike" kern="1200" dirty="0">
              <a:effectLst/>
              <a:latin typeface="Arial" panose="020B0604020202020204" pitchFamily="34" charset="0"/>
              <a:ea typeface="+mn-ea"/>
              <a:cs typeface="Arial" panose="020B0604020202020204" pitchFamily="34" charset="0"/>
            </a:endParaRPr>
          </a:p>
          <a:p>
            <a:pPr marL="347472" lvl="2" indent="-169863">
              <a:buNone/>
            </a:pPr>
            <a:r>
              <a:rPr lang="en-US" sz="900" b="1" i="0" u="none" strike="noStrike" kern="1200" dirty="0">
                <a:effectLst/>
                <a:latin typeface="Arial" panose="020B0604020202020204" pitchFamily="34" charset="0"/>
                <a:ea typeface="+mn-ea"/>
                <a:cs typeface="Arial" panose="020B0604020202020204" pitchFamily="34" charset="0"/>
              </a:rPr>
              <a:t>SELLER: Don’t look at these capabilities as being an “all or none” deployment. IBM gives you the flexibility to start small and add later as your business grows and/or changes. </a:t>
            </a:r>
            <a:r>
              <a:rPr lang="en-US" sz="900" b="1" i="0" kern="1200" dirty="0">
                <a:solidFill>
                  <a:schemeClr val="bg1"/>
                </a:solidFill>
                <a:effectLst/>
                <a:latin typeface="Arial" panose="020B0604020202020204" pitchFamily="34" charset="0"/>
                <a:ea typeface="+mn-ea"/>
                <a:cs typeface="Arial" panose="020B0604020202020204" pitchFamily="34" charset="0"/>
              </a:rPr>
              <a:t>Let’s go back to my previous statement around the “end-to-end”. In no way am I suggesting that every client should or will be implementing all these capabilities. The point here is that our offering allow you to “pick and choose” where to start and how many capabilities to undertake at any given time.</a:t>
            </a:r>
            <a:r>
              <a:rPr lang="en-US" sz="900" b="1" dirty="0">
                <a:effectLst/>
              </a:rPr>
              <a:t> </a:t>
            </a:r>
            <a:endParaRPr lang="en-US" sz="900" b="1" i="0" u="none" strike="noStrike" kern="1200" dirty="0">
              <a:effectLst/>
              <a:latin typeface="Arial" panose="020B0604020202020204" pitchFamily="34" charset="0"/>
              <a:ea typeface="+mn-ea"/>
              <a:cs typeface="Arial" panose="020B0604020202020204" pitchFamily="34" charset="0"/>
            </a:endParaRPr>
          </a:p>
          <a:p>
            <a:pPr marL="4762"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i="0" kern="1200" dirty="0">
                <a:effectLst/>
                <a:latin typeface="Arial" panose="020B0604020202020204" pitchFamily="34" charset="0"/>
                <a:ea typeface="+mn-ea"/>
                <a:cs typeface="Arial" panose="020B0604020202020204" pitchFamily="34" charset="0"/>
              </a:rPr>
              <a:t>--=== DELETE ABOVE THIS LINE ==--</a:t>
            </a:r>
          </a:p>
          <a:p>
            <a:pPr marL="4762" lvl="1" indent="0">
              <a:buNone/>
            </a:pPr>
            <a:endParaRPr lang="en-US" sz="900" b="0" i="0" u="none" strike="noStrike" kern="1200" dirty="0">
              <a:effectLst/>
              <a:latin typeface="Arial" panose="020B0604020202020204" pitchFamily="34" charset="0"/>
              <a:ea typeface="+mn-ea"/>
              <a:cs typeface="Arial" panose="020B0604020202020204" pitchFamily="34" charset="0"/>
            </a:endParaRPr>
          </a:p>
          <a:p>
            <a:pPr marL="4762" lvl="1" indent="0">
              <a:buNone/>
            </a:pPr>
            <a:r>
              <a:rPr lang="en-US" sz="900" b="0" i="0" kern="1200" dirty="0">
                <a:effectLst/>
                <a:latin typeface="Arial" panose="020B0604020202020204" pitchFamily="34" charset="0"/>
                <a:ea typeface="+mn-ea"/>
                <a:cs typeface="Arial" panose="020B0604020202020204" pitchFamily="34" charset="0"/>
              </a:rPr>
              <a:t>Acronyms</a:t>
            </a:r>
            <a:r>
              <a:rPr lang="en-US" sz="900" b="0" i="0" u="none" strike="noStrike" kern="1200" dirty="0">
                <a:effectLst/>
                <a:latin typeface="Arial" panose="020B0604020202020204" pitchFamily="34" charset="0"/>
                <a:ea typeface="+mn-ea"/>
                <a:cs typeface="Arial" panose="020B0604020202020204" pitchFamily="34" charset="0"/>
              </a:rPr>
              <a:t>:</a:t>
            </a:r>
          </a:p>
          <a:p>
            <a:pPr marL="4762" lvl="1" indent="0">
              <a:buNone/>
            </a:pPr>
            <a:r>
              <a:rPr lang="en-US" sz="900" b="0" i="0" u="none" strike="noStrike" kern="1200" dirty="0">
                <a:effectLst/>
                <a:latin typeface="Arial" panose="020B0604020202020204" pitchFamily="34" charset="0"/>
                <a:ea typeface="+mn-ea"/>
                <a:cs typeface="Arial" panose="020B0604020202020204" pitchFamily="34" charset="0"/>
              </a:rPr>
              <a:t>OCR: Optical Character Recognition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900" dirty="0"/>
          </a:p>
        </p:txBody>
      </p:sp>
      <p:sp>
        <p:nvSpPr>
          <p:cNvPr id="6" name="Slide Number Placeholder 5">
            <a:extLst>
              <a:ext uri="{FF2B5EF4-FFF2-40B4-BE49-F238E27FC236}">
                <a16:creationId xmlns:a16="http://schemas.microsoft.com/office/drawing/2014/main" id="{E2106482-6ECF-CE41-BF8F-9FAAFD0484D0}"/>
              </a:ext>
            </a:extLst>
          </p:cNvPr>
          <p:cNvSpPr>
            <a:spLocks noGrp="1"/>
          </p:cNvSpPr>
          <p:nvPr>
            <p:ph type="sldNum" sz="quarter" idx="5"/>
          </p:nvPr>
        </p:nvSpPr>
        <p:spPr/>
        <p:txBody>
          <a:bodyPr/>
          <a:lstStyle/>
          <a:p>
            <a:fld id="{6E2E38B8-B0B4-AD41-AC6E-B781F46A9FD3}" type="slidenum">
              <a:rPr lang="en-US" smtClean="0"/>
              <a:pPr/>
              <a:t>4</a:t>
            </a:fld>
            <a:endParaRPr lang="en-US"/>
          </a:p>
        </p:txBody>
      </p:sp>
    </p:spTree>
    <p:extLst>
      <p:ext uri="{BB962C8B-B14F-4D97-AF65-F5344CB8AC3E}">
        <p14:creationId xmlns:p14="http://schemas.microsoft.com/office/powerpoint/2010/main" val="2180322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Next, we’ll use content analysis to automatically process incoming documents related to the refund request. </a:t>
            </a:r>
          </a:p>
          <a:p>
            <a:endParaRPr lang="en-US" kern="1200" dirty="0">
              <a:solidFill>
                <a:schemeClr val="bg1"/>
              </a:solidFill>
              <a:effectLst/>
              <a:ea typeface="+mn-ea"/>
              <a:cs typeface="+mn-cs"/>
            </a:endParaRPr>
          </a:p>
          <a:p>
            <a:r>
              <a:rPr lang="en-US" kern="1200" dirty="0">
                <a:solidFill>
                  <a:schemeClr val="bg1"/>
                </a:solidFill>
                <a:effectLst/>
                <a:ea typeface="+mn-ea"/>
                <a:cs typeface="+mn-cs"/>
              </a:rPr>
              <a:t>For certain refund requests, customers are instructed to attach a copy of their invoice. Because the company grew through acquisition, orders are still taken and fulfilled using disparate invoice formats. Automating this step is challenging due to the need to understand incoming order attachments with a variety of layouts and field names.</a:t>
            </a:r>
          </a:p>
          <a:p>
            <a:r>
              <a:rPr lang="en-US" kern="1200" dirty="0">
                <a:solidFill>
                  <a:schemeClr val="bg1"/>
                </a:solidFill>
                <a:effectLst/>
                <a:ea typeface="+mn-ea"/>
                <a:cs typeface="+mn-cs"/>
              </a:rPr>
              <a:t> </a:t>
            </a:r>
          </a:p>
          <a:p>
            <a:r>
              <a:rPr lang="en-US" kern="1200" dirty="0">
                <a:solidFill>
                  <a:schemeClr val="bg1"/>
                </a:solidFill>
                <a:effectLst/>
                <a:ea typeface="+mn-ea"/>
                <a:cs typeface="+mn-cs"/>
              </a:rPr>
              <a:t>Content analysis uses the incoming document’s layout and the data it contains to classify the document. It then extracts data, such as the customer name and address, order number and order amount, even when the field labels vary across invoices.  </a:t>
            </a:r>
          </a:p>
          <a:p>
            <a:r>
              <a:rPr lang="en-US" kern="1200" dirty="0">
                <a:solidFill>
                  <a:schemeClr val="bg1"/>
                </a:solidFill>
                <a:effectLst/>
                <a:ea typeface="+mn-ea"/>
                <a:cs typeface="+mn-cs"/>
              </a:rPr>
              <a:t> </a:t>
            </a:r>
          </a:p>
          <a:p>
            <a:r>
              <a:rPr lang="en-US" kern="1200" dirty="0">
                <a:solidFill>
                  <a:schemeClr val="bg1"/>
                </a:solidFill>
                <a:effectLst/>
                <a:ea typeface="+mn-ea"/>
                <a:cs typeface="+mn-cs"/>
              </a:rPr>
              <a:t>Document capture uses machine learning to understand different document layouts. It can also learn over time to interpret variations of text labels that have the same meaning. For example, it can learn that some invoices use ‘order number’ while others use ‘order ID’ to mean the same thing.</a:t>
            </a:r>
          </a:p>
          <a:p>
            <a:r>
              <a:rPr lang="en-US" kern="1200" dirty="0">
                <a:solidFill>
                  <a:schemeClr val="bg1"/>
                </a:solidFill>
                <a:effectLst/>
                <a:ea typeface="+mn-ea"/>
                <a:cs typeface="+mn-cs"/>
              </a:rPr>
              <a:t> </a:t>
            </a:r>
          </a:p>
          <a:p>
            <a:r>
              <a:rPr lang="en-US" kern="1200" dirty="0">
                <a:solidFill>
                  <a:schemeClr val="bg1"/>
                </a:solidFill>
                <a:effectLst/>
                <a:ea typeface="+mn-ea"/>
                <a:cs typeface="+mn-cs"/>
              </a:rPr>
              <a:t>By automatically capturing invoice data for refund requests that have an attached invoice, we can: </a:t>
            </a:r>
          </a:p>
          <a:p>
            <a:pPr marL="342900" indent="-342900">
              <a:buFont typeface="Arial" panose="020B0604020202020204" pitchFamily="34" charset="0"/>
              <a:buChar char="•"/>
            </a:pPr>
            <a:r>
              <a:rPr lang="en-US" kern="1200" dirty="0">
                <a:solidFill>
                  <a:schemeClr val="bg1"/>
                </a:solidFill>
                <a:effectLst/>
                <a:ea typeface="+mn-ea"/>
                <a:cs typeface="+mn-cs"/>
              </a:rPr>
              <a:t>Increase straight-through processing from 30% to 50%</a:t>
            </a:r>
          </a:p>
          <a:p>
            <a:pPr marL="342900" indent="-342900">
              <a:buFont typeface="Arial" panose="020B0604020202020204" pitchFamily="34" charset="0"/>
              <a:buChar char="•"/>
            </a:pPr>
            <a:r>
              <a:rPr lang="en-US" kern="1200" dirty="0">
                <a:solidFill>
                  <a:schemeClr val="bg1"/>
                </a:solidFill>
                <a:effectLst/>
                <a:ea typeface="+mn-ea"/>
                <a:cs typeface="+mn-cs"/>
              </a:rPr>
              <a:t>Reduce average processing time from 4 days to 3</a:t>
            </a:r>
            <a:endParaRPr lang="en-US" b="1" dirty="0"/>
          </a:p>
        </p:txBody>
      </p:sp>
      <p:sp>
        <p:nvSpPr>
          <p:cNvPr id="6" name="Slide Number Placeholder 3">
            <a:extLst>
              <a:ext uri="{FF2B5EF4-FFF2-40B4-BE49-F238E27FC236}">
                <a16:creationId xmlns:a16="http://schemas.microsoft.com/office/drawing/2014/main" id="{FE1C374F-C18B-A048-AF0F-27E7E9CABD10}"/>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40</a:t>
            </a:fld>
            <a:endParaRPr lang="en-US" dirty="0"/>
          </a:p>
        </p:txBody>
      </p:sp>
    </p:spTree>
    <p:extLst>
      <p:ext uri="{BB962C8B-B14F-4D97-AF65-F5344CB8AC3E}">
        <p14:creationId xmlns:p14="http://schemas.microsoft.com/office/powerpoint/2010/main" val="406043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The company further improves customer service by implementing an intelligent refund chatbot. The chatbot uses built-in natural language processing and AI to understand customer prompts and respond appropriately. For each customer request, the chatbot uses confidence levels to score how sure it is of the customer’s intent. It also learns over time to improve its natural language understanding. Here’s what a chatbot session might look like: </a:t>
            </a:r>
          </a:p>
          <a:p>
            <a:r>
              <a:rPr lang="en-US" kern="1200" dirty="0">
                <a:solidFill>
                  <a:schemeClr val="bg1"/>
                </a:solidFill>
                <a:effectLst/>
                <a:ea typeface="+mn-ea"/>
                <a:cs typeface="+mn-cs"/>
              </a:rPr>
              <a:t> </a:t>
            </a:r>
          </a:p>
          <a:p>
            <a:r>
              <a:rPr lang="en-US" kern="1200" dirty="0">
                <a:solidFill>
                  <a:schemeClr val="bg1"/>
                </a:solidFill>
                <a:effectLst/>
                <a:ea typeface="+mn-ea"/>
                <a:cs typeface="+mn-cs"/>
              </a:rPr>
              <a:t>Chatbot: What order number would you like a refund for? </a:t>
            </a:r>
          </a:p>
          <a:p>
            <a:r>
              <a:rPr lang="en-US" kern="1200" dirty="0">
                <a:solidFill>
                  <a:schemeClr val="bg1"/>
                </a:solidFill>
                <a:effectLst/>
                <a:ea typeface="+mn-ea"/>
                <a:cs typeface="+mn-cs"/>
              </a:rPr>
              <a:t>Customer: My order number is 365483</a:t>
            </a:r>
          </a:p>
          <a:p>
            <a:r>
              <a:rPr lang="en-US" kern="1200" dirty="0">
                <a:solidFill>
                  <a:schemeClr val="bg1"/>
                </a:solidFill>
                <a:effectLst/>
                <a:ea typeface="+mn-ea"/>
                <a:cs typeface="+mn-cs"/>
              </a:rPr>
              <a:t>Chatbot: Our records indicate that your package for one energy saving heater never arrived. Would you like us to replace the item or issue a refund? </a:t>
            </a:r>
          </a:p>
          <a:p>
            <a:r>
              <a:rPr lang="en-US" kern="1200" dirty="0">
                <a:solidFill>
                  <a:schemeClr val="bg1"/>
                </a:solidFill>
                <a:effectLst/>
                <a:ea typeface="+mn-ea"/>
                <a:cs typeface="+mn-cs"/>
              </a:rPr>
              <a:t>Customer: I’d like a refund</a:t>
            </a:r>
          </a:p>
          <a:p>
            <a:r>
              <a:rPr lang="en-US" kern="1200" dirty="0">
                <a:solidFill>
                  <a:schemeClr val="bg1"/>
                </a:solidFill>
                <a:effectLst/>
                <a:ea typeface="+mn-ea"/>
                <a:cs typeface="+mn-cs"/>
              </a:rPr>
              <a:t>Chatbot: OK.  Let me open a refund request for you. The refund amount is $825.00. Your refund claim ID is CR3456. Is there anything else I can do for you?</a:t>
            </a:r>
          </a:p>
          <a:p>
            <a:r>
              <a:rPr lang="en-US" kern="1200" dirty="0">
                <a:solidFill>
                  <a:schemeClr val="bg1"/>
                </a:solidFill>
                <a:effectLst/>
                <a:ea typeface="+mn-ea"/>
                <a:cs typeface="+mn-cs"/>
              </a:rPr>
              <a:t>Customer: No thanks</a:t>
            </a:r>
          </a:p>
          <a:p>
            <a:r>
              <a:rPr lang="en-US" kern="1200" dirty="0">
                <a:solidFill>
                  <a:schemeClr val="bg1"/>
                </a:solidFill>
                <a:effectLst/>
                <a:ea typeface="+mn-ea"/>
                <a:cs typeface="+mn-cs"/>
              </a:rPr>
              <a:t> </a:t>
            </a:r>
            <a:br>
              <a:rPr lang="en-US" kern="1200" dirty="0">
                <a:solidFill>
                  <a:schemeClr val="bg1"/>
                </a:solidFill>
                <a:effectLst/>
                <a:ea typeface="+mn-ea"/>
                <a:cs typeface="+mn-cs"/>
              </a:rPr>
            </a:br>
            <a:r>
              <a:rPr lang="en-US" kern="1200" dirty="0">
                <a:solidFill>
                  <a:schemeClr val="bg1"/>
                </a:solidFill>
                <a:effectLst/>
                <a:ea typeface="+mn-ea"/>
                <a:cs typeface="+mn-cs"/>
              </a:rPr>
              <a:t>The chatbot uses RPA commands to query the company’s transaction database to get transaction details. It also queries the company’s delivery system and sees that there is no delivery confirmation from the shipping service, confirming that the customer’s claim of not receiving the shipment is correct. The chatbot creates the refund request in the workflow system, eliminating the need for the customer to fill out a refund request form. </a:t>
            </a:r>
          </a:p>
          <a:p>
            <a:endParaRPr lang="en-US" dirty="0"/>
          </a:p>
          <a:p>
            <a:r>
              <a:rPr lang="en-US" kern="1200" dirty="0">
                <a:solidFill>
                  <a:schemeClr val="bg1"/>
                </a:solidFill>
                <a:effectLst/>
                <a:ea typeface="+mn-ea"/>
                <a:cs typeface="+mn-cs"/>
              </a:rPr>
              <a:t>By providing automated real-time assistance to customers who have questions or need help, we can: </a:t>
            </a:r>
          </a:p>
          <a:p>
            <a:pPr marL="342900" indent="-342900">
              <a:buFont typeface="Arial" panose="020B0604020202020204" pitchFamily="34" charset="0"/>
              <a:buChar char="•"/>
            </a:pPr>
            <a:r>
              <a:rPr lang="en-US" kern="1200" dirty="0">
                <a:solidFill>
                  <a:schemeClr val="bg1"/>
                </a:solidFill>
                <a:effectLst/>
                <a:ea typeface="+mn-ea"/>
                <a:cs typeface="+mn-cs"/>
              </a:rPr>
              <a:t>Increase straight-through processing from 50% to 60%</a:t>
            </a:r>
          </a:p>
          <a:p>
            <a:pPr marL="342900" indent="-342900">
              <a:buFont typeface="Arial" panose="020B0604020202020204" pitchFamily="34" charset="0"/>
              <a:buChar char="•"/>
            </a:pPr>
            <a:r>
              <a:rPr lang="en-US" kern="1200" dirty="0">
                <a:solidFill>
                  <a:schemeClr val="bg1"/>
                </a:solidFill>
                <a:effectLst/>
                <a:ea typeface="+mn-ea"/>
                <a:cs typeface="+mn-cs"/>
              </a:rPr>
              <a:t>Reduce average processing time from 3 days to 2</a:t>
            </a:r>
            <a:endParaRPr lang="en-US" b="1" dirty="0"/>
          </a:p>
          <a:p>
            <a:endParaRPr lang="en-US" dirty="0"/>
          </a:p>
        </p:txBody>
      </p:sp>
      <p:sp>
        <p:nvSpPr>
          <p:cNvPr id="6" name="Slide Number Placeholder 3">
            <a:extLst>
              <a:ext uri="{FF2B5EF4-FFF2-40B4-BE49-F238E27FC236}">
                <a16:creationId xmlns:a16="http://schemas.microsoft.com/office/drawing/2014/main" id="{3BDB5874-2209-9347-81E7-B842FFAD3477}"/>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41</a:t>
            </a:fld>
            <a:endParaRPr lang="en-US" dirty="0"/>
          </a:p>
        </p:txBody>
      </p:sp>
    </p:spTree>
    <p:extLst>
      <p:ext uri="{BB962C8B-B14F-4D97-AF65-F5344CB8AC3E}">
        <p14:creationId xmlns:p14="http://schemas.microsoft.com/office/powerpoint/2010/main" val="3813885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Finally, let’s look at what types of decisions can be more fully automated. The company’s goal is to maximize profitability. Keeping its profitable customers happy can contribute significantly to that goal. So what if we could assess each customer’s profitability, understand the risk of quickly approving a refund, and predict each customer’s propensity to churn? We can, by combining decision services with predictive analytics to make predictive decisions.</a:t>
            </a:r>
          </a:p>
          <a:p>
            <a:r>
              <a:rPr lang="en-US" kern="1200" dirty="0">
                <a:solidFill>
                  <a:schemeClr val="bg1"/>
                </a:solidFill>
                <a:effectLst/>
                <a:ea typeface="+mn-ea"/>
                <a:cs typeface="+mn-cs"/>
              </a:rPr>
              <a:t> </a:t>
            </a:r>
          </a:p>
          <a:p>
            <a:r>
              <a:rPr lang="en-US" kern="1200" dirty="0">
                <a:solidFill>
                  <a:schemeClr val="bg1"/>
                </a:solidFill>
                <a:effectLst/>
                <a:ea typeface="+mn-ea"/>
                <a:cs typeface="+mn-cs"/>
              </a:rPr>
              <a:t>Predictive decisions allow organizations to use probabilities to forecast the propensity of valuable customers to leave. This enables companies to widen the conditions under which they approve refunds for those customers.</a:t>
            </a:r>
          </a:p>
          <a:p>
            <a:r>
              <a:rPr lang="en-US" kern="1200" dirty="0">
                <a:solidFill>
                  <a:schemeClr val="bg1"/>
                </a:solidFill>
                <a:effectLst/>
                <a:ea typeface="+mn-ea"/>
                <a:cs typeface="+mn-cs"/>
              </a:rPr>
              <a:t> </a:t>
            </a:r>
          </a:p>
          <a:p>
            <a:r>
              <a:rPr lang="en-US" kern="1200" dirty="0">
                <a:solidFill>
                  <a:schemeClr val="bg1"/>
                </a:solidFill>
                <a:effectLst/>
                <a:ea typeface="+mn-ea"/>
                <a:cs typeface="+mn-cs"/>
              </a:rPr>
              <a:t>In our predictive decisions example we’ll use two predictive models to improve our refund decision service. The first estimates the customer’s propensity to churn. The second estimates the customer’s future lifetime revenues, as follows:</a:t>
            </a:r>
          </a:p>
          <a:p>
            <a:pPr marL="342900" indent="-342900">
              <a:buFont typeface="Arial" panose="020B0604020202020204" pitchFamily="34" charset="0"/>
              <a:buChar char="•"/>
            </a:pPr>
            <a:r>
              <a:rPr lang="en-US" kern="1200" dirty="0">
                <a:solidFill>
                  <a:schemeClr val="bg1"/>
                </a:solidFill>
                <a:effectLst/>
                <a:ea typeface="+mn-ea"/>
                <a:cs typeface="+mn-cs"/>
              </a:rPr>
              <a:t>The ‘propensity to churn’ service is trained with customer data from our operational intelligence capability. We’ll use data such as the customer’s </a:t>
            </a:r>
            <a:r>
              <a:rPr lang="en-US" kern="1200" dirty="0">
                <a:solidFill>
                  <a:schemeClr val="bg1"/>
                </a:solidFill>
                <a:ea typeface="+mn-ea"/>
                <a:cs typeface="+mn-cs"/>
              </a:rPr>
              <a:t>age, loyalty status, number of years they have been a customer, lifetime value of purchases and total number of purchases. </a:t>
            </a:r>
            <a:r>
              <a:rPr lang="en-US" kern="1200" dirty="0">
                <a:solidFill>
                  <a:schemeClr val="bg1"/>
                </a:solidFill>
                <a:effectLst/>
                <a:ea typeface="+mn-ea"/>
                <a:cs typeface="+mn-cs"/>
              </a:rPr>
              <a:t>The machine learning model can then estimate the propensity of an existing customer to leave in the case of a refund denial. That will enable us to expand our rules for this customer to try harder to keep their business. We don’t want to loosen our rules for all customers, but it’s to our advantage to be more flexible when we can predict that the customer has a higher propensity to churn. </a:t>
            </a:r>
          </a:p>
          <a:p>
            <a:pPr marL="342900" indent="-342900">
              <a:buFont typeface="Arial" panose="020B0604020202020204" pitchFamily="34" charset="0"/>
              <a:buChar char="•"/>
            </a:pPr>
            <a:r>
              <a:rPr lang="en-US" kern="1200" dirty="0">
                <a:solidFill>
                  <a:schemeClr val="bg1"/>
                </a:solidFill>
                <a:effectLst/>
                <a:ea typeface="+mn-ea"/>
                <a:cs typeface="+mn-cs"/>
              </a:rPr>
              <a:t>The ‘lifetime value prediction’ service trains a machine learning model to estimate the lifetime value of this customer. The machine learning model collects the customer’s past transaction data and correlates it to other customers’ data with similar purchase patterns. The model then assigns probabilities that future profits from this customer will be within certain ranges. For example, the model’s output might predict the company’s future profits from this customer have a 60% chance of being greater than $2,000, a 40% chance of being greater than $4,000, and a 25% chance of being greater than $6,000.</a:t>
            </a:r>
          </a:p>
          <a:p>
            <a:r>
              <a:rPr lang="en-US" kern="1200" dirty="0">
                <a:solidFill>
                  <a:schemeClr val="bg1"/>
                </a:solidFill>
                <a:effectLst/>
                <a:ea typeface="+mn-ea"/>
                <a:cs typeface="+mn-cs"/>
              </a:rPr>
              <a:t> </a:t>
            </a:r>
          </a:p>
          <a:p>
            <a:r>
              <a:rPr lang="en-US" kern="1200" dirty="0">
                <a:solidFill>
                  <a:schemeClr val="bg1"/>
                </a:solidFill>
                <a:effectLst/>
                <a:ea typeface="+mn-ea"/>
                <a:cs typeface="+mn-cs"/>
              </a:rPr>
              <a:t>With these two machine learning services, the company can make more profitable refund decisions that understand the entire customer context, while at the same time providing significantly better and faster customer service. </a:t>
            </a:r>
          </a:p>
          <a:p>
            <a:r>
              <a:rPr lang="en-US" kern="1200" dirty="0">
                <a:solidFill>
                  <a:schemeClr val="bg1"/>
                </a:solidFill>
                <a:effectLst/>
                <a:ea typeface="+mn-ea"/>
                <a:cs typeface="+mn-cs"/>
              </a:rPr>
              <a:t> </a:t>
            </a:r>
          </a:p>
          <a:p>
            <a:r>
              <a:rPr lang="en-US" kern="1200" dirty="0">
                <a:solidFill>
                  <a:schemeClr val="bg1"/>
                </a:solidFill>
                <a:effectLst/>
                <a:ea typeface="+mn-ea"/>
                <a:cs typeface="+mn-cs"/>
              </a:rPr>
              <a:t>Because predictive analytics can make more nuanced decisions based on actual profitability factors, we now make more automated decisions that can: </a:t>
            </a:r>
          </a:p>
          <a:p>
            <a:pPr marL="342900" marR="0" lvl="0" indent="-342900" algn="l" defTabSz="1829349"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kern="1200" dirty="0">
                <a:solidFill>
                  <a:schemeClr val="bg1"/>
                </a:solidFill>
                <a:effectLst/>
                <a:ea typeface="+mn-ea"/>
                <a:cs typeface="+mn-cs"/>
              </a:rPr>
              <a:t>Reduce average time from request to refund to less than a day</a:t>
            </a:r>
            <a:r>
              <a:rPr lang="en-US" b="1" dirty="0">
                <a:effectLst/>
              </a:rPr>
              <a:t> </a:t>
            </a:r>
          </a:p>
          <a:p>
            <a:pPr marL="342900" indent="-342900">
              <a:buFont typeface="Arial" panose="020B0604020202020204" pitchFamily="34" charset="0"/>
              <a:buChar char="•"/>
            </a:pPr>
            <a:r>
              <a:rPr lang="en-US" kern="1200" dirty="0">
                <a:solidFill>
                  <a:schemeClr val="bg1"/>
                </a:solidFill>
                <a:effectLst/>
                <a:ea typeface="+mn-ea"/>
                <a:cs typeface="+mn-cs"/>
              </a:rPr>
              <a:t>Increase straight-through-processing from 60% to 80%, achieving our goal of 80% straight-through processing.</a:t>
            </a:r>
            <a:endParaRPr lang="en-US" dirty="0"/>
          </a:p>
        </p:txBody>
      </p:sp>
      <p:sp>
        <p:nvSpPr>
          <p:cNvPr id="6" name="Slide Number Placeholder 3">
            <a:extLst>
              <a:ext uri="{FF2B5EF4-FFF2-40B4-BE49-F238E27FC236}">
                <a16:creationId xmlns:a16="http://schemas.microsoft.com/office/drawing/2014/main" id="{C5916B11-BF7A-724E-AF56-E672F55AABE3}"/>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42</a:t>
            </a:fld>
            <a:endParaRPr lang="en-US" dirty="0"/>
          </a:p>
        </p:txBody>
      </p:sp>
    </p:spTree>
    <p:extLst>
      <p:ext uri="{BB962C8B-B14F-4D97-AF65-F5344CB8AC3E}">
        <p14:creationId xmlns:p14="http://schemas.microsoft.com/office/powerpoint/2010/main" val="1305584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47650"/>
            <a:ext cx="3251200" cy="1828800"/>
          </a:xfrm>
        </p:spPr>
      </p:sp>
      <p:sp>
        <p:nvSpPr>
          <p:cNvPr id="3" name="Notes Placeholder 2"/>
          <p:cNvSpPr>
            <a:spLocks noGrp="1"/>
          </p:cNvSpPr>
          <p:nvPr>
            <p:ph type="body" idx="1"/>
          </p:nvPr>
        </p:nvSpPr>
        <p:spPr/>
        <p:txBody>
          <a:bodyPr/>
          <a:lstStyle/>
          <a:p>
            <a:r>
              <a:rPr lang="en-US" sz="1050" kern="1200" dirty="0">
                <a:solidFill>
                  <a:schemeClr val="bg1"/>
                </a:solidFill>
                <a:effectLst/>
                <a:ea typeface="+mn-ea"/>
                <a:cs typeface="Arial" panose="020B0604020202020204" pitchFamily="34" charset="0"/>
              </a:rPr>
              <a:t>Now let’s look at how our Business Automation works in action.</a:t>
            </a:r>
            <a:endParaRPr lang="en-US" dirty="0"/>
          </a:p>
        </p:txBody>
      </p:sp>
      <p:sp>
        <p:nvSpPr>
          <p:cNvPr id="4" name="Slide Number Placeholder 3">
            <a:extLst>
              <a:ext uri="{FF2B5EF4-FFF2-40B4-BE49-F238E27FC236}">
                <a16:creationId xmlns:a16="http://schemas.microsoft.com/office/drawing/2014/main" id="{E534C1F7-3A65-D04B-9710-A85F9FB79F0A}"/>
              </a:ext>
            </a:extLst>
          </p:cNvPr>
          <p:cNvSpPr>
            <a:spLocks noGrp="1"/>
          </p:cNvSpPr>
          <p:nvPr>
            <p:ph type="sldNum" sz="quarter" idx="5"/>
          </p:nvPr>
        </p:nvSpPr>
        <p:spPr/>
        <p:txBody>
          <a:bodyPr/>
          <a:lstStyle/>
          <a:p>
            <a:fld id="{6E2E38B8-B0B4-AD41-AC6E-B781F46A9FD3}" type="slidenum">
              <a:rPr lang="en-US" smtClean="0"/>
              <a:pPr/>
              <a:t>43</a:t>
            </a:fld>
            <a:endParaRPr lang="en-US"/>
          </a:p>
        </p:txBody>
      </p:sp>
    </p:spTree>
    <p:extLst>
      <p:ext uri="{BB962C8B-B14F-4D97-AF65-F5344CB8AC3E}">
        <p14:creationId xmlns:p14="http://schemas.microsoft.com/office/powerpoint/2010/main" val="2036275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Content is unstructured or semi-structured information that can include documents, text, images, audio and video.</a:t>
            </a:r>
          </a:p>
          <a:p>
            <a:endParaRPr lang="en-US" kern="1200" dirty="0">
              <a:solidFill>
                <a:schemeClr val="bg1"/>
              </a:solidFill>
              <a:effectLst/>
              <a:ea typeface="+mn-ea"/>
              <a:cs typeface="+mn-cs"/>
            </a:endParaRPr>
          </a:p>
          <a:p>
            <a:r>
              <a:rPr lang="en-US" kern="1200" dirty="0">
                <a:solidFill>
                  <a:schemeClr val="bg1"/>
                </a:solidFill>
                <a:effectLst/>
                <a:ea typeface="+mn-ea"/>
                <a:cs typeface="+mn-cs"/>
              </a:rPr>
              <a:t>Content services enable users to securely manage the full lifecycle of content.  </a:t>
            </a:r>
          </a:p>
          <a:p>
            <a:r>
              <a:rPr lang="en-US" kern="1200" dirty="0">
                <a:solidFill>
                  <a:schemeClr val="bg1"/>
                </a:solidFill>
                <a:effectLst/>
                <a:ea typeface="+mn-ea"/>
                <a:cs typeface="+mn-cs"/>
              </a:rPr>
              <a:t> </a:t>
            </a:r>
          </a:p>
          <a:p>
            <a:r>
              <a:rPr lang="en-US" kern="1200" dirty="0">
                <a:solidFill>
                  <a:schemeClr val="bg1"/>
                </a:solidFill>
                <a:effectLst/>
                <a:ea typeface="+mn-ea"/>
                <a:cs typeface="+mn-cs"/>
              </a:rPr>
              <a:t>We have an enterprise-class content solution that provides flexible, reliable and secure content services. We have powerful search capabilities and enable federation across content repositories. We provide enterprise-grade security, privacy, information governance and records management. And in addition to sharing content within a company, we also enable secure sharing of content with external users who are outside the organization.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dirty="0"/>
          </a:p>
        </p:txBody>
      </p:sp>
    </p:spTree>
    <p:extLst>
      <p:ext uri="{BB962C8B-B14F-4D97-AF65-F5344CB8AC3E}">
        <p14:creationId xmlns:p14="http://schemas.microsoft.com/office/powerpoint/2010/main" val="2529861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Capture is the ability to import unstructured paper or electronic documents and extract data through recognition, classification and artificial intelligence. </a:t>
            </a:r>
          </a:p>
          <a:p>
            <a:r>
              <a:rPr lang="en-US" kern="1200" dirty="0">
                <a:solidFill>
                  <a:schemeClr val="bg1"/>
                </a:solidFill>
                <a:effectLst/>
                <a:ea typeface="+mn-ea"/>
                <a:cs typeface="+mn-cs"/>
              </a:rPr>
              <a:t> </a:t>
            </a:r>
          </a:p>
          <a:p>
            <a:r>
              <a:rPr lang="en-US" kern="1200" dirty="0">
                <a:solidFill>
                  <a:schemeClr val="bg1"/>
                </a:solidFill>
                <a:effectLst/>
                <a:ea typeface="+mn-ea"/>
                <a:cs typeface="+mn-cs"/>
              </a:rPr>
              <a:t>We have a complete end-to-end capture solution that enables multi-channel document acquisition from physical and digital sources; sophisticated data validation rules; and offers enterprise-grade reliability, security, and disaster recovery.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dirty="0"/>
          </a:p>
        </p:txBody>
      </p:sp>
    </p:spTree>
    <p:extLst>
      <p:ext uri="{BB962C8B-B14F-4D97-AF65-F5344CB8AC3E}">
        <p14:creationId xmlns:p14="http://schemas.microsoft.com/office/powerpoint/2010/main" val="33263452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Workflow defines how work gets done through a sequence of steps performed by humans and systems.</a:t>
            </a:r>
          </a:p>
          <a:p>
            <a:endParaRPr lang="en-US" kern="1200" dirty="0">
              <a:solidFill>
                <a:schemeClr val="bg1"/>
              </a:solidFill>
              <a:effectLst/>
              <a:ea typeface="+mn-ea"/>
              <a:cs typeface="+mn-cs"/>
            </a:endParaRPr>
          </a:p>
          <a:p>
            <a:r>
              <a:rPr lang="en-US" kern="1200" dirty="0">
                <a:solidFill>
                  <a:schemeClr val="bg1"/>
                </a:solidFill>
                <a:effectLst/>
                <a:ea typeface="+mn-ea"/>
                <a:cs typeface="+mn-cs"/>
              </a:rPr>
              <a:t>Workflow management is the design, execution and monitoring of workflows.</a:t>
            </a:r>
          </a:p>
          <a:p>
            <a:r>
              <a:rPr lang="en-US" kern="1200" dirty="0">
                <a:solidFill>
                  <a:schemeClr val="bg1"/>
                </a:solidFill>
                <a:effectLst/>
                <a:ea typeface="+mn-ea"/>
                <a:cs typeface="+mn-cs"/>
              </a:rPr>
              <a:t> </a:t>
            </a:r>
          </a:p>
          <a:p>
            <a:r>
              <a:rPr lang="en-US" kern="1200" dirty="0">
                <a:solidFill>
                  <a:schemeClr val="bg1"/>
                </a:solidFill>
                <a:effectLst/>
                <a:ea typeface="+mn-ea"/>
                <a:cs typeface="+mn-cs"/>
              </a:rPr>
              <a:t>Our solution enables business users and process owners to engage directly in implementation, with a graphical workflow designer, a low-code design environment and a user interface builder that includes a rich palette of UI controls. To support world-class runtime and monitoring we enable consolidated task management, flexible search and filtering, and real-time process metrics. Our workflow capability has strong governance and lifecycle management, including centrally managed development, built-in versioning and the ability to deploy a process with a single click - all within an enterprise-class, highly secure and fully governed environment.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46</a:t>
            </a:fld>
            <a:endParaRPr lang="en-US" dirty="0"/>
          </a:p>
        </p:txBody>
      </p:sp>
    </p:spTree>
    <p:extLst>
      <p:ext uri="{BB962C8B-B14F-4D97-AF65-F5344CB8AC3E}">
        <p14:creationId xmlns:p14="http://schemas.microsoft.com/office/powerpoint/2010/main" val="628251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kern="1200" dirty="0">
                <a:solidFill>
                  <a:schemeClr val="bg1"/>
                </a:solidFill>
                <a:effectLst/>
                <a:ea typeface="+mn-ea"/>
                <a:cs typeface="+mn-cs"/>
              </a:rPr>
              <a:t>Decisions are the repeatable rules and policies made as part of day-to-day business operations.</a:t>
            </a:r>
          </a:p>
          <a:p>
            <a:endParaRPr lang="en-US" kern="1200" dirty="0">
              <a:solidFill>
                <a:schemeClr val="bg1"/>
              </a:solidFill>
              <a:effectLst/>
              <a:ea typeface="+mn-ea"/>
              <a:cs typeface="+mn-cs"/>
            </a:endParaRPr>
          </a:p>
          <a:p>
            <a:r>
              <a:rPr lang="en-US" kern="1200" dirty="0">
                <a:solidFill>
                  <a:schemeClr val="bg1"/>
                </a:solidFill>
                <a:effectLst/>
                <a:ea typeface="+mn-ea"/>
                <a:cs typeface="+mn-cs"/>
              </a:rPr>
              <a:t>Decision management refers to the software used to gather, manage, execute and monitor decisions.</a:t>
            </a:r>
          </a:p>
          <a:p>
            <a:r>
              <a:rPr lang="en-US" kern="1200" dirty="0">
                <a:solidFill>
                  <a:schemeClr val="bg1"/>
                </a:solidFill>
                <a:effectLst/>
                <a:ea typeface="+mn-ea"/>
                <a:cs typeface="+mn-cs"/>
              </a:rPr>
              <a:t> </a:t>
            </a:r>
          </a:p>
          <a:p>
            <a:r>
              <a:rPr lang="en-US" kern="1200" dirty="0">
                <a:solidFill>
                  <a:schemeClr val="bg1"/>
                </a:solidFill>
                <a:effectLst/>
                <a:ea typeface="+mn-ea"/>
                <a:cs typeface="+mn-cs"/>
              </a:rPr>
              <a:t>Our solution includes business-friendly capabilities for development, testing and governance of decision services, and a comprehensive framework for business rules lifecycle management. We provide no-code decision modeling and graphical guided tools to validate decisions. We have a world-class, high-performance execution and testing environment… with a highly scalable micro services architecture, and full simulation and auditability.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47</a:t>
            </a:fld>
            <a:endParaRPr lang="en-US" dirty="0"/>
          </a:p>
        </p:txBody>
      </p:sp>
    </p:spTree>
    <p:extLst>
      <p:ext uri="{BB962C8B-B14F-4D97-AF65-F5344CB8AC3E}">
        <p14:creationId xmlns:p14="http://schemas.microsoft.com/office/powerpoint/2010/main" val="1490141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Cloud Pak for Business Automation provides a no code editor allowing you to rapidly create, test and deploy business applications.</a:t>
            </a:r>
          </a:p>
          <a:p>
            <a:endParaRPr lang="en-US" dirty="0"/>
          </a:p>
          <a:p>
            <a:r>
              <a:rPr lang="en-US" dirty="0"/>
              <a:t>Business Automation Studio comes with a set of predefined skills to also create content or decisions services as well.</a:t>
            </a:r>
          </a:p>
          <a:p>
            <a:r>
              <a:rPr lang="en-US" dirty="0"/>
              <a:t>You can rapidly use these services within the business applications you are creating in Application designer and then rapidly deliver new automation solutions .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48</a:t>
            </a:fld>
            <a:endParaRPr lang="en-US" dirty="0"/>
          </a:p>
        </p:txBody>
      </p:sp>
    </p:spTree>
    <p:extLst>
      <p:ext uri="{BB962C8B-B14F-4D97-AF65-F5344CB8AC3E}">
        <p14:creationId xmlns:p14="http://schemas.microsoft.com/office/powerpoint/2010/main" val="168674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47650"/>
            <a:ext cx="3251200" cy="1828800"/>
          </a:xfrm>
        </p:spPr>
      </p:sp>
      <p:sp>
        <p:nvSpPr>
          <p:cNvPr id="3" name="Notes Placeholder 2"/>
          <p:cNvSpPr>
            <a:spLocks noGrp="1"/>
          </p:cNvSpPr>
          <p:nvPr>
            <p:ph type="body" idx="1"/>
          </p:nvPr>
        </p:nvSpPr>
        <p:spPr/>
        <p:txBody>
          <a:bodyPr/>
          <a:lstStyle/>
          <a:p>
            <a:r>
              <a:rPr lang="en-US" sz="1050" kern="1200" dirty="0">
                <a:solidFill>
                  <a:schemeClr val="bg1"/>
                </a:solidFill>
                <a:effectLst/>
                <a:ea typeface="+mn-ea"/>
                <a:cs typeface="Arial" panose="020B0604020202020204" pitchFamily="34" charset="0"/>
              </a:rPr>
              <a:t>Now let’s look at how our Business Automation works in action.</a:t>
            </a:r>
            <a:endParaRPr lang="en-US" dirty="0"/>
          </a:p>
        </p:txBody>
      </p:sp>
      <p:sp>
        <p:nvSpPr>
          <p:cNvPr id="4" name="Slide Number Placeholder 3">
            <a:extLst>
              <a:ext uri="{FF2B5EF4-FFF2-40B4-BE49-F238E27FC236}">
                <a16:creationId xmlns:a16="http://schemas.microsoft.com/office/drawing/2014/main" id="{E534C1F7-3A65-D04B-9710-A85F9FB79F0A}"/>
              </a:ext>
            </a:extLst>
          </p:cNvPr>
          <p:cNvSpPr>
            <a:spLocks noGrp="1"/>
          </p:cNvSpPr>
          <p:nvPr>
            <p:ph type="sldNum" sz="quarter" idx="5"/>
          </p:nvPr>
        </p:nvSpPr>
        <p:spPr/>
        <p:txBody>
          <a:bodyPr/>
          <a:lstStyle/>
          <a:p>
            <a:fld id="{6E2E38B8-B0B4-AD41-AC6E-B781F46A9FD3}" type="slidenum">
              <a:rPr lang="en-US" smtClean="0"/>
              <a:pPr/>
              <a:t>49</a:t>
            </a:fld>
            <a:endParaRPr lang="en-US"/>
          </a:p>
        </p:txBody>
      </p:sp>
    </p:spTree>
    <p:extLst>
      <p:ext uri="{BB962C8B-B14F-4D97-AF65-F5344CB8AC3E}">
        <p14:creationId xmlns:p14="http://schemas.microsoft.com/office/powerpoint/2010/main" val="3071989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47650"/>
            <a:ext cx="3251200" cy="1828800"/>
          </a:xfrm>
        </p:spPr>
      </p:sp>
      <p:sp>
        <p:nvSpPr>
          <p:cNvPr id="3" name="Notes Placeholder 2"/>
          <p:cNvSpPr>
            <a:spLocks noGrp="1"/>
          </p:cNvSpPr>
          <p:nvPr>
            <p:ph type="body" idx="1"/>
          </p:nvPr>
        </p:nvSpPr>
        <p:spPr/>
        <p:txBody>
          <a:bodyPr/>
          <a:lstStyle/>
          <a:p>
            <a:r>
              <a:rPr lang="en-US" sz="1050" kern="1200" dirty="0">
                <a:solidFill>
                  <a:schemeClr val="bg1"/>
                </a:solidFill>
                <a:effectLst/>
                <a:ea typeface="+mn-ea"/>
                <a:cs typeface="Arial" panose="020B0604020202020204" pitchFamily="34" charset="0"/>
              </a:rPr>
              <a:t>Now let’s look at how our Business Automation works in action.</a:t>
            </a:r>
            <a:endParaRPr lang="en-US" dirty="0"/>
          </a:p>
        </p:txBody>
      </p:sp>
      <p:sp>
        <p:nvSpPr>
          <p:cNvPr id="4" name="Slide Number Placeholder 3">
            <a:extLst>
              <a:ext uri="{FF2B5EF4-FFF2-40B4-BE49-F238E27FC236}">
                <a16:creationId xmlns:a16="http://schemas.microsoft.com/office/drawing/2014/main" id="{E534C1F7-3A65-D04B-9710-A85F9FB79F0A}"/>
              </a:ext>
            </a:extLst>
          </p:cNvPr>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20568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ea typeface="IBM Plex Sans" charset="0"/>
              </a:rPr>
              <a:t>Part # </a:t>
            </a:r>
            <a:r>
              <a:rPr lang="en-US" dirty="0">
                <a:ea typeface="IBM Plex Sans" charset="0"/>
                <a:sym typeface="Wingdings" pitchFamily="2" charset="2"/>
              </a:rPr>
              <a:t></a:t>
            </a:r>
            <a:r>
              <a:rPr lang="en-US" dirty="0">
                <a:ea typeface="IBM Plex Sans" charset="0"/>
              </a:rPr>
              <a:t> </a:t>
            </a:r>
            <a:r>
              <a:rPr lang="en-US" b="1" dirty="0"/>
              <a:t>1X D02MEZX</a:t>
            </a:r>
          </a:p>
          <a:p>
            <a:endParaRPr lang="en-US" dirty="0">
              <a:ea typeface="IBM Plex Sans" charset="0"/>
            </a:endParaRPr>
          </a:p>
          <a:p>
            <a:pPr>
              <a:spcBef>
                <a:spcPts val="0"/>
              </a:spcBef>
            </a:pPr>
            <a:r>
              <a:rPr lang="en-US" dirty="0"/>
              <a:t>IBM Integration Expert Labs will work with your clients to achieve successful business outcomes on IBM Cloud </a:t>
            </a:r>
            <a:r>
              <a:rPr lang="en-US" dirty="0" err="1"/>
              <a:t>Paks</a:t>
            </a:r>
            <a:r>
              <a:rPr lang="en-US" dirty="0"/>
              <a:t>, whether they need expert guidance on modernizing their workloads or to build and prove solutions that seize new opportunities.</a:t>
            </a:r>
          </a:p>
          <a:p>
            <a:pPr>
              <a:spcBef>
                <a:spcPts val="0"/>
              </a:spcBef>
            </a:pPr>
            <a:endParaRPr lang="en-US" dirty="0"/>
          </a:p>
          <a:p>
            <a:pPr>
              <a:spcBef>
                <a:spcPts val="0"/>
              </a:spcBef>
            </a:pPr>
            <a:r>
              <a:rPr lang="en-US" dirty="0">
                <a:solidFill>
                  <a:srgbClr val="000000"/>
                </a:solidFill>
              </a:rPr>
              <a:t>Outcomes</a:t>
            </a:r>
          </a:p>
          <a:p>
            <a:pPr marL="342900" indent="-342900">
              <a:spcBef>
                <a:spcPts val="0"/>
              </a:spcBef>
              <a:buFont typeface="Arial" panose="020B0604020202020204" pitchFamily="34" charset="0"/>
              <a:buChar char="•"/>
            </a:pPr>
            <a:r>
              <a:rPr lang="en-US" dirty="0">
                <a:solidFill>
                  <a:srgbClr val="000000"/>
                </a:solidFill>
              </a:rPr>
              <a:t>Business requirements, use cases, and architecture</a:t>
            </a:r>
          </a:p>
          <a:p>
            <a:pPr marL="342900" indent="-342900">
              <a:spcBef>
                <a:spcPts val="0"/>
              </a:spcBef>
              <a:buFont typeface="Arial" panose="020B0604020202020204" pitchFamily="34" charset="0"/>
              <a:buChar char="•"/>
            </a:pPr>
            <a:r>
              <a:rPr lang="en-US" dirty="0">
                <a:solidFill>
                  <a:srgbClr val="000000"/>
                </a:solidFill>
              </a:rPr>
              <a:t>Deployment approach and plan</a:t>
            </a:r>
          </a:p>
          <a:p>
            <a:pPr marL="342900" indent="-342900">
              <a:spcBef>
                <a:spcPts val="0"/>
              </a:spcBef>
              <a:buFont typeface="Arial" panose="020B0604020202020204" pitchFamily="34" charset="0"/>
              <a:buChar char="•"/>
            </a:pPr>
            <a:r>
              <a:rPr lang="en-US" dirty="0">
                <a:solidFill>
                  <a:srgbClr val="000000"/>
                </a:solidFill>
              </a:rPr>
              <a:t>Installed, configured, and validated Cloud Pak environment</a:t>
            </a:r>
          </a:p>
          <a:p>
            <a:pPr marL="342900" indent="-342900">
              <a:spcBef>
                <a:spcPts val="0"/>
              </a:spcBef>
              <a:buFont typeface="Arial" panose="020B0604020202020204" pitchFamily="34" charset="0"/>
              <a:buChar char="•"/>
            </a:pPr>
            <a:r>
              <a:rPr lang="en-US" dirty="0">
                <a:solidFill>
                  <a:srgbClr val="000000"/>
                </a:solidFill>
              </a:rPr>
              <a:t>Pilot solution built and deployed</a:t>
            </a:r>
          </a:p>
          <a:p>
            <a:endParaRPr lang="en-US" dirty="0">
              <a:ea typeface="IBM Plex Sans" charset="0"/>
            </a:endParaRPr>
          </a:p>
          <a:p>
            <a:endParaRPr lang="en-US" dirty="0"/>
          </a:p>
          <a:p>
            <a:endParaRPr lang="en-US" dirty="0"/>
          </a:p>
        </p:txBody>
      </p:sp>
      <p:sp>
        <p:nvSpPr>
          <p:cNvPr id="8" name="Slide Number Placeholder 3">
            <a:extLst>
              <a:ext uri="{FF2B5EF4-FFF2-40B4-BE49-F238E27FC236}">
                <a16:creationId xmlns:a16="http://schemas.microsoft.com/office/drawing/2014/main" id="{DA16AC36-9730-444F-AB43-C092F118CA52}"/>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50</a:t>
            </a:fld>
            <a:endParaRPr lang="en-US" dirty="0"/>
          </a:p>
        </p:txBody>
      </p:sp>
    </p:spTree>
    <p:extLst>
      <p:ext uri="{BB962C8B-B14F-4D97-AF65-F5344CB8AC3E}">
        <p14:creationId xmlns:p14="http://schemas.microsoft.com/office/powerpoint/2010/main" val="39362606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51</a:t>
            </a:fld>
            <a:endParaRPr lang="en-US" dirty="0"/>
          </a:p>
        </p:txBody>
      </p:sp>
    </p:spTree>
    <p:extLst>
      <p:ext uri="{BB962C8B-B14F-4D97-AF65-F5344CB8AC3E}">
        <p14:creationId xmlns:p14="http://schemas.microsoft.com/office/powerpoint/2010/main" val="2014255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b="0" i="0" kern="1200" dirty="0">
                <a:solidFill>
                  <a:schemeClr val="bg1"/>
                </a:solidFill>
                <a:effectLst/>
                <a:latin typeface="Arial" panose="020B0604020202020204" pitchFamily="34" charset="0"/>
                <a:ea typeface="+mn-ea"/>
                <a:cs typeface="Arial" panose="020B0604020202020204" pitchFamily="34" charset="0"/>
              </a:rPr>
              <a:t>Let’s look at a business automation model.</a:t>
            </a:r>
          </a:p>
          <a:p>
            <a:endParaRPr lang="en-US" dirty="0"/>
          </a:p>
          <a:p>
            <a:r>
              <a:rPr lang="en-US" b="0" i="0" kern="1200" dirty="0">
                <a:solidFill>
                  <a:schemeClr val="bg1"/>
                </a:solidFill>
                <a:effectLst/>
                <a:latin typeface="Arial" panose="020B0604020202020204" pitchFamily="34" charset="0"/>
                <a:ea typeface="+mn-ea"/>
                <a:cs typeface="Arial" panose="020B0604020202020204" pitchFamily="34" charset="0"/>
              </a:rPr>
              <a:t>Process mining and modeling enables clients to:</a:t>
            </a:r>
          </a:p>
          <a:p>
            <a:pPr marL="17145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Understand existing processes and task flows so they can identify areas for improvement</a:t>
            </a:r>
          </a:p>
          <a:p>
            <a:pPr marL="17145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Analyze and simulate future processes to help them get started with new automations</a:t>
            </a:r>
          </a:p>
          <a:p>
            <a:endParaRPr lang="en-US" b="0" i="0" kern="1200" dirty="0">
              <a:solidFill>
                <a:schemeClr val="bg1"/>
              </a:solidFill>
              <a:effectLst/>
              <a:latin typeface="Arial" panose="020B0604020202020204" pitchFamily="34" charset="0"/>
              <a:ea typeface="+mn-ea"/>
              <a:cs typeface="Arial" panose="020B0604020202020204" pitchFamily="34" charset="0"/>
            </a:endParaRPr>
          </a:p>
          <a:p>
            <a:r>
              <a:rPr lang="en-US" b="0" i="0" kern="1200" dirty="0">
                <a:solidFill>
                  <a:schemeClr val="bg1"/>
                </a:solidFill>
                <a:effectLst/>
                <a:latin typeface="Arial" panose="020B0604020202020204" pitchFamily="34" charset="0"/>
                <a:ea typeface="+mn-ea"/>
                <a:cs typeface="Arial" panose="020B0604020202020204" pitchFamily="34" charset="0"/>
              </a:rPr>
              <a:t>Adding Robotic Process </a:t>
            </a:r>
            <a:r>
              <a:rPr lang="en-US" dirty="0"/>
              <a:t>A</a:t>
            </a:r>
            <a:r>
              <a:rPr lang="en-US" b="0" i="0" kern="1200" dirty="0">
                <a:solidFill>
                  <a:schemeClr val="bg1"/>
                </a:solidFill>
                <a:effectLst/>
                <a:latin typeface="Arial" panose="020B0604020202020204" pitchFamily="34" charset="0"/>
                <a:ea typeface="+mn-ea"/>
                <a:cs typeface="Arial" panose="020B0604020202020204" pitchFamily="34" charset="0"/>
              </a:rPr>
              <a:t>utomation (RPA) allows clients to:</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Perform repetitive tasks to free up employees so they can focus on higher value work</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Combine RPA with intelligent capture so they can ingest unstructured documents and act on the data</a:t>
            </a:r>
          </a:p>
          <a:p>
            <a:pPr marL="17145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Make automation even more accessible with targeted, purpose-built chatbots that are directly connected to the automation </a:t>
            </a:r>
          </a:p>
          <a:p>
            <a:r>
              <a:rPr lang="en-US" b="0" i="0" kern="1200" dirty="0">
                <a:solidFill>
                  <a:schemeClr val="bg1"/>
                </a:solidFill>
                <a:effectLst/>
                <a:latin typeface="Arial" panose="020B0604020202020204" pitchFamily="34" charset="0"/>
                <a:ea typeface="+mn-ea"/>
                <a:cs typeface="Arial" panose="020B0604020202020204" pitchFamily="34" charset="0"/>
              </a:rPr>
              <a:t> </a:t>
            </a:r>
          </a:p>
          <a:p>
            <a:r>
              <a:rPr lang="en-US" b="0" i="0" kern="1200" dirty="0">
                <a:solidFill>
                  <a:schemeClr val="bg1"/>
                </a:solidFill>
                <a:effectLst/>
                <a:latin typeface="Arial" panose="020B0604020202020204" pitchFamily="34" charset="0"/>
                <a:ea typeface="+mn-ea"/>
                <a:cs typeface="Arial" panose="020B0604020202020204" pitchFamily="34" charset="0"/>
              </a:rPr>
              <a:t>By adding Core automation, clients can:</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Digitize documents, including documents on paper so they’re not dependent on being in the same building as a room full of file cabinets</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Manage work, including business processes and cases</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Automate decisions based on business policies</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Build low-code applications that use these automation capabilities</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Monitor and report on these applications so they can understand the outcomes and continually improve</a:t>
            </a:r>
          </a:p>
          <a:p>
            <a:endParaRPr lang="en-US" b="0" i="0" kern="1200" dirty="0">
              <a:solidFill>
                <a:schemeClr val="bg1"/>
              </a:solidFill>
              <a:effectLst/>
              <a:latin typeface="Arial" panose="020B0604020202020204" pitchFamily="34" charset="0"/>
              <a:ea typeface="+mn-ea"/>
              <a:cs typeface="Arial" panose="020B0604020202020204" pitchFamily="34" charset="0"/>
            </a:endParaRPr>
          </a:p>
          <a:p>
            <a:r>
              <a:rPr lang="en-US" b="0" i="0" kern="1200" dirty="0">
                <a:solidFill>
                  <a:schemeClr val="bg1"/>
                </a:solidFill>
                <a:effectLst/>
                <a:latin typeface="Arial" panose="020B0604020202020204" pitchFamily="34" charset="0"/>
                <a:ea typeface="+mn-ea"/>
                <a:cs typeface="Arial" panose="020B0604020202020204" pitchFamily="34" charset="0"/>
              </a:rPr>
              <a:t>By adding AI and machine learning, clients can:</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Understand unstructured documents without needing to know the format of the documents in advance</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Prioritize the tasks that workers perform, using machine learning to match the right people to the tasks they’re best at</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Automate predictive decisions, by combining business rules with predictive analytics</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Use intelligent chatbots to put a conversational interface in front of their business automation projects</a:t>
            </a:r>
          </a:p>
          <a:p>
            <a:pPr marL="171450" lvl="0" indent="-171450">
              <a:buFont typeface="Arial" panose="020B0604020202020204" pitchFamily="34" charset="0"/>
              <a:buChar char="•"/>
            </a:pPr>
            <a:r>
              <a:rPr lang="en-US" b="0" i="0" kern="1200" dirty="0">
                <a:solidFill>
                  <a:schemeClr val="bg1"/>
                </a:solidFill>
                <a:effectLst/>
                <a:latin typeface="Arial" panose="020B0604020202020204" pitchFamily="34" charset="0"/>
                <a:ea typeface="+mn-ea"/>
                <a:cs typeface="Arial" panose="020B0604020202020204" pitchFamily="34" charset="0"/>
              </a:rPr>
              <a:t>Use the data generated by all these capabilities to gain unique insights into how to make automation more effective</a:t>
            </a:r>
          </a:p>
        </p:txBody>
      </p:sp>
      <p:sp>
        <p:nvSpPr>
          <p:cNvPr id="6" name="Slide Number Placeholder 3">
            <a:extLst>
              <a:ext uri="{FF2B5EF4-FFF2-40B4-BE49-F238E27FC236}">
                <a16:creationId xmlns:a16="http://schemas.microsoft.com/office/drawing/2014/main" id="{663071D0-1723-EE48-A13C-058F4B672915}"/>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109525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Aft>
                <a:spcPts val="0"/>
              </a:spcAft>
              <a:buClrTx/>
              <a:buSzTx/>
              <a:buFontTx/>
              <a:buNone/>
              <a:tabLst/>
              <a:defRPr/>
            </a:pPr>
            <a:r>
              <a:rPr lang="en-US" dirty="0"/>
              <a:t>The Cloud Pak for Business Automation provides additional capabilities we refer to as our automation accelerators.</a:t>
            </a:r>
          </a:p>
          <a:p>
            <a:pPr marL="0" marR="0" lvl="0" indent="0" algn="l" defTabSz="1829349" rtl="0" eaLnBrk="1" fontAlgn="auto" latinLnBrk="0" hangingPunct="1">
              <a:lnSpc>
                <a:spcPct val="100000"/>
              </a:lnSpc>
              <a:spcAft>
                <a:spcPts val="0"/>
              </a:spcAft>
              <a:buClrTx/>
              <a:buSzTx/>
              <a:buFontTx/>
              <a:buNone/>
              <a:tabLst/>
              <a:defRPr/>
            </a:pPr>
            <a:endParaRPr lang="en-US" dirty="0"/>
          </a:p>
          <a:p>
            <a:pPr marL="171450" marR="0" lvl="0" indent="-171450" algn="l" defTabSz="1829349" rtl="0" eaLnBrk="1" fontAlgn="auto" latinLnBrk="0" hangingPunct="1">
              <a:lnSpc>
                <a:spcPct val="100000"/>
              </a:lnSpc>
              <a:spcAft>
                <a:spcPts val="0"/>
              </a:spcAft>
              <a:buClrTx/>
              <a:buSzTx/>
              <a:buFont typeface="Arial" panose="020B0604020202020204" pitchFamily="34" charset="0"/>
              <a:buChar char="•"/>
              <a:tabLst/>
              <a:defRPr/>
            </a:pPr>
            <a:r>
              <a:rPr lang="en-US" b="1" dirty="0"/>
              <a:t>Process mining and modeling </a:t>
            </a:r>
            <a:r>
              <a:rPr lang="en-US" dirty="0"/>
              <a:t>is used to understand and analyze your processes in order to help identify areas for automation</a:t>
            </a:r>
          </a:p>
          <a:p>
            <a:pPr marL="171450" marR="0" lvl="0" indent="-171450" algn="l" defTabSz="1829349" rtl="0" eaLnBrk="1" fontAlgn="auto" latinLnBrk="0" hangingPunct="1">
              <a:lnSpc>
                <a:spcPct val="100000"/>
              </a:lnSpc>
              <a:spcAft>
                <a:spcPts val="0"/>
              </a:spcAft>
              <a:buClrTx/>
              <a:buSzTx/>
              <a:buFont typeface="Arial" panose="020B0604020202020204" pitchFamily="34" charset="0"/>
              <a:buChar char="•"/>
              <a:tabLst/>
              <a:defRPr/>
            </a:pPr>
            <a:r>
              <a:rPr lang="en-US" b="1" dirty="0"/>
              <a:t>RPA and digital labor </a:t>
            </a:r>
            <a:r>
              <a:rPr lang="en-US" dirty="0"/>
              <a:t>is used to automate routine activities in order to free employees for higher value work</a:t>
            </a:r>
          </a:p>
          <a:p>
            <a:pPr marL="171450" marR="0" lvl="0" indent="-171450" algn="l" defTabSz="1829349" rtl="0" eaLnBrk="1" fontAlgn="auto" latinLnBrk="0" hangingPunct="1">
              <a:lnSpc>
                <a:spcPct val="100000"/>
              </a:lnSpc>
              <a:spcAft>
                <a:spcPts val="0"/>
              </a:spcAft>
              <a:buClrTx/>
              <a:buSzTx/>
              <a:buFont typeface="Arial" panose="020B0604020202020204" pitchFamily="34" charset="0"/>
              <a:buChar char="•"/>
              <a:tabLst/>
              <a:defRPr/>
            </a:pPr>
            <a:r>
              <a:rPr lang="en-US" b="1" dirty="0"/>
              <a:t>Operational intelligence </a:t>
            </a:r>
            <a:r>
              <a:rPr lang="en-US" dirty="0"/>
              <a:t>is used to gain operational insights in order to adjust for improvement</a:t>
            </a:r>
          </a:p>
        </p:txBody>
      </p:sp>
      <p:sp>
        <p:nvSpPr>
          <p:cNvPr id="6" name="Slide Number Placeholder 3">
            <a:extLst>
              <a:ext uri="{FF2B5EF4-FFF2-40B4-BE49-F238E27FC236}">
                <a16:creationId xmlns:a16="http://schemas.microsoft.com/office/drawing/2014/main" id="{B3150DE1-3D6D-2D40-8186-4D9334359C1C}"/>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4001862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Let’s dive deeper into Process mining and modeling.</a:t>
            </a:r>
          </a:p>
        </p:txBody>
      </p:sp>
      <p:sp>
        <p:nvSpPr>
          <p:cNvPr id="6" name="Slide Number Placeholder 3">
            <a:extLst>
              <a:ext uri="{FF2B5EF4-FFF2-40B4-BE49-F238E27FC236}">
                <a16:creationId xmlns:a16="http://schemas.microsoft.com/office/drawing/2014/main" id="{663071D0-1723-EE48-A13C-058F4B672915}"/>
              </a:ext>
            </a:extLst>
          </p:cNvPr>
          <p:cNvSpPr>
            <a:spLocks noGrp="1"/>
          </p:cNvSpPr>
          <p:nvPr>
            <p:ph type="sldNum" sz="quarter" idx="5"/>
          </p:nvPr>
        </p:nvSpPr>
        <p:spPr>
          <a:xfrm>
            <a:off x="69328" y="8786976"/>
            <a:ext cx="338328" cy="228600"/>
          </a:xfrm>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8808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IBM </a:t>
            </a:r>
            <a:r>
              <a:rPr lang="en-US" dirty="0" err="1">
                <a:latin typeface="Arial" panose="020B0604020202020204" pitchFamily="34" charset="0"/>
                <a:cs typeface="Arial" panose="020B0604020202020204" pitchFamily="34" charset="0"/>
              </a:rPr>
              <a:t>Blueworks</a:t>
            </a:r>
            <a:r>
              <a:rPr lang="en-US" dirty="0">
                <a:latin typeface="Arial" panose="020B0604020202020204" pitchFamily="34" charset="0"/>
                <a:cs typeface="Arial" panose="020B0604020202020204" pitchFamily="34" charset="0"/>
              </a:rPr>
              <a:t> Live is cloud-based software that gives you a dedicated, collaborative environment to build and improve business processes through process mapping. Business analysts, subject matter experts, and any other designated editors or contributors can easily work together through an intuitive web interface to document and analyze processes to make them more efficient. And because it’s in the cloud, there’s nothing to download. It’s accessible anywhere and provides a single location for all business processes to live.</a:t>
            </a:r>
            <a:endParaRPr lang="en-US" b="1" i="0" kern="1200" dirty="0">
              <a:solidFill>
                <a:srgbClr val="000000"/>
              </a:solidFill>
              <a:latin typeface="Arial" panose="020B0604020202020204" pitchFamily="34" charset="0"/>
              <a:cs typeface="Arial" panose="020B0604020202020204" pitchFamily="34" charset="0"/>
            </a:endParaRPr>
          </a:p>
          <a:p>
            <a:pPr marL="0" indent="0">
              <a:spcBef>
                <a:spcPts val="900"/>
              </a:spcBef>
              <a:spcAft>
                <a:spcPts val="600"/>
              </a:spcAft>
              <a:buClr>
                <a:srgbClr val="7F1C7D"/>
              </a:buClr>
              <a:buSzPct val="100000"/>
              <a:buFont typeface="Arial" panose="020B0604020202020204" pitchFamily="34" charset="0"/>
              <a:buNone/>
              <a:defRPr/>
            </a:pPr>
            <a:r>
              <a:rPr lang="en-US" b="1" i="0" kern="1200" dirty="0">
                <a:solidFill>
                  <a:srgbClr val="000000"/>
                </a:solidFill>
                <a:latin typeface="Arial" panose="020B0604020202020204" pitchFamily="34" charset="0"/>
                <a:cs typeface="Arial" panose="020B0604020202020204" pitchFamily="34" charset="0"/>
              </a:rPr>
              <a:t>Easy</a:t>
            </a:r>
            <a:r>
              <a:rPr lang="en-US" b="1" i="0" kern="1200" baseline="0" dirty="0">
                <a:solidFill>
                  <a:srgbClr val="000000"/>
                </a:solidFill>
                <a:latin typeface="Arial" panose="020B0604020202020204" pitchFamily="34" charset="0"/>
                <a:cs typeface="Arial" panose="020B0604020202020204" pitchFamily="34" charset="0"/>
              </a:rPr>
              <a:t> &amp; intuitive for both business &amp; IT users:</a:t>
            </a:r>
            <a:br>
              <a:rPr lang="en-US" b="1" baseline="0" dirty="0">
                <a:solidFill>
                  <a:srgbClr val="000000"/>
                </a:solidFill>
                <a:latin typeface="Arial" panose="020B0604020202020204" pitchFamily="34" charset="0"/>
                <a:cs typeface="Arial" panose="020B0604020202020204" pitchFamily="34" charset="0"/>
              </a:rPr>
            </a:br>
            <a:r>
              <a:rPr lang="en-US" b="0" i="0" kern="1200" dirty="0">
                <a:latin typeface="Arial" panose="020B0604020202020204" pitchFamily="34" charset="0"/>
                <a:ea typeface="ＭＳ Ｐゴシック" charset="0"/>
                <a:cs typeface="Arial" panose="020B0604020202020204" pitchFamily="34" charset="0"/>
              </a:rPr>
              <a:t>We believe that business users know best how the process </a:t>
            </a:r>
            <a:r>
              <a:rPr lang="en-US" b="0" i="0" kern="1200" dirty="0">
                <a:solidFill>
                  <a:srgbClr val="000000"/>
                </a:solidFill>
                <a:latin typeface="Arial" panose="020B0604020202020204" pitchFamily="34" charset="0"/>
                <a:ea typeface="ＭＳ Ｐゴシック" charset="0"/>
                <a:cs typeface="Arial" panose="020B0604020202020204" pitchFamily="34" charset="0"/>
              </a:rPr>
              <a:t>currently works and where it needs fixing, so with BWL we aim to get business users excited about process improvement by engaging them directly in the information capture, analysis &amp; proposed improvement. </a:t>
            </a:r>
          </a:p>
          <a:p>
            <a:pPr marR="0" lvl="0" defTabSz="914400" rtl="0" eaLnBrk="1" fontAlgn="auto" latinLnBrk="0" hangingPunct="1">
              <a:spcBef>
                <a:spcPts val="600"/>
              </a:spcBef>
              <a:spcAft>
                <a:spcPts val="600"/>
              </a:spcAft>
              <a:buClr>
                <a:srgbClr val="7F1C7D"/>
              </a:buClr>
              <a:buSzPct val="100000"/>
              <a:tabLst/>
              <a:defRPr/>
            </a:pPr>
            <a:r>
              <a:rPr lang="en-US" b="0" i="0" kern="1200" dirty="0">
                <a:solidFill>
                  <a:srgbClr val="000000"/>
                </a:solidFill>
                <a:latin typeface="Arial" panose="020B0604020202020204" pitchFamily="34" charset="0"/>
                <a:ea typeface="ＭＳ Ｐゴシック" charset="0"/>
                <a:cs typeface="Arial" panose="020B0604020202020204" pitchFamily="34" charset="0"/>
              </a:rPr>
              <a:t>To that end, BWL:</a:t>
            </a:r>
          </a:p>
          <a:p>
            <a:pPr marL="171450" marR="0" lvl="0" indent="-171450" defTabSz="914400" rtl="0" eaLnBrk="1" fontAlgn="auto" latinLnBrk="0" hangingPunct="1">
              <a:spcBef>
                <a:spcPts val="600"/>
              </a:spcBef>
              <a:spcAft>
                <a:spcPts val="600"/>
              </a:spcAft>
              <a:buClr>
                <a:srgbClr val="7F1C7D"/>
              </a:buClr>
              <a:buSzPct val="100000"/>
              <a:buFont typeface="Arial" panose="020B0604020202020204" pitchFamily="34" charset="0"/>
              <a:buChar char="•"/>
              <a:tabLst/>
              <a:defRPr/>
            </a:pPr>
            <a:r>
              <a:rPr lang="en-US" b="0" i="0" kern="1200" dirty="0">
                <a:solidFill>
                  <a:srgbClr val="000000"/>
                </a:solidFill>
                <a:latin typeface="Arial" panose="020B0604020202020204" pitchFamily="34" charset="0"/>
                <a:ea typeface="ＭＳ Ｐゴシック" charset="0"/>
                <a:cs typeface="Arial" panose="020B0604020202020204" pitchFamily="34" charset="0"/>
              </a:rPr>
              <a:t>Introduces process modeling in a </a:t>
            </a:r>
            <a:r>
              <a:rPr lang="en-US" b="0" i="0" kern="1200" dirty="0">
                <a:solidFill>
                  <a:srgbClr val="17AF4B"/>
                </a:solidFill>
                <a:latin typeface="Arial" panose="020B0604020202020204" pitchFamily="34" charset="0"/>
                <a:ea typeface="ＭＳ Ｐゴシック" charset="0"/>
                <a:cs typeface="Arial" panose="020B0604020202020204" pitchFamily="34" charset="0"/>
              </a:rPr>
              <a:t>simple</a:t>
            </a:r>
            <a:r>
              <a:rPr lang="en-US" b="0" i="0" kern="1200" dirty="0">
                <a:solidFill>
                  <a:srgbClr val="000000"/>
                </a:solidFill>
                <a:latin typeface="Arial" panose="020B0604020202020204" pitchFamily="34" charset="0"/>
                <a:ea typeface="ＭＳ Ｐゴシック" charset="0"/>
                <a:cs typeface="Arial" panose="020B0604020202020204" pitchFamily="34" charset="0"/>
              </a:rPr>
              <a:t>, </a:t>
            </a:r>
            <a:r>
              <a:rPr lang="en-US" b="0" i="0" kern="1200" dirty="0">
                <a:solidFill>
                  <a:srgbClr val="17AF4B"/>
                </a:solidFill>
                <a:latin typeface="Arial" panose="020B0604020202020204" pitchFamily="34" charset="0"/>
                <a:ea typeface="ＭＳ Ｐゴシック" charset="0"/>
                <a:cs typeface="Arial" panose="020B0604020202020204" pitchFamily="34" charset="0"/>
              </a:rPr>
              <a:t>intuitive</a:t>
            </a:r>
            <a:r>
              <a:rPr lang="en-US" b="0" i="0" kern="1200" dirty="0">
                <a:solidFill>
                  <a:srgbClr val="000000"/>
                </a:solidFill>
                <a:latin typeface="Arial" panose="020B0604020202020204" pitchFamily="34" charset="0"/>
                <a:ea typeface="ＭＳ Ｐゴシック" charset="0"/>
                <a:cs typeface="Arial" panose="020B0604020202020204" pitchFamily="34" charset="0"/>
              </a:rPr>
              <a:t> way</a:t>
            </a:r>
          </a:p>
          <a:p>
            <a:pPr marL="171450" marR="0" lvl="0" indent="-171450" defTabSz="914400" rtl="0" eaLnBrk="1" fontAlgn="auto" latinLnBrk="0" hangingPunct="1">
              <a:spcBef>
                <a:spcPts val="600"/>
              </a:spcBef>
              <a:spcAft>
                <a:spcPts val="600"/>
              </a:spcAft>
              <a:buClr>
                <a:srgbClr val="7F1C7D"/>
              </a:buClr>
              <a:buSzPct val="100000"/>
              <a:buFont typeface="Arial" panose="020B0604020202020204" pitchFamily="34" charset="0"/>
              <a:buChar char="•"/>
              <a:tabLst/>
              <a:defRPr/>
            </a:pPr>
            <a:r>
              <a:rPr lang="en-US" dirty="0">
                <a:solidFill>
                  <a:srgbClr val="000000"/>
                </a:solidFill>
                <a:latin typeface="Arial" panose="020B0604020202020204" pitchFamily="34" charset="0"/>
                <a:ea typeface="ＭＳ Ｐゴシック" charset="0"/>
                <a:cs typeface="Arial" panose="020B0604020202020204" pitchFamily="34" charset="0"/>
              </a:rPr>
              <a:t>Automatically generates process and decision diagrams; </a:t>
            </a:r>
            <a:r>
              <a:rPr lang="en-US" u="sng" dirty="0">
                <a:solidFill>
                  <a:srgbClr val="000000"/>
                </a:solidFill>
                <a:latin typeface="Arial" panose="020B0604020202020204" pitchFamily="34" charset="0"/>
                <a:ea typeface="ＭＳ Ｐゴシック" charset="0"/>
                <a:cs typeface="Arial" panose="020B0604020202020204" pitchFamily="34" charset="0"/>
              </a:rPr>
              <a:t>layout is </a:t>
            </a:r>
            <a:r>
              <a:rPr lang="en-US" u="sng" dirty="0">
                <a:solidFill>
                  <a:srgbClr val="17AF4B"/>
                </a:solidFill>
                <a:latin typeface="Arial" panose="020B0604020202020204" pitchFamily="34" charset="0"/>
                <a:ea typeface="ＭＳ Ｐゴシック" charset="0"/>
                <a:cs typeface="Arial" panose="020B0604020202020204" pitchFamily="34" charset="0"/>
              </a:rPr>
              <a:t>automatic and fast</a:t>
            </a:r>
            <a:endParaRPr lang="en-US" u="sng" dirty="0">
              <a:solidFill>
                <a:srgbClr val="000000"/>
              </a:solidFill>
              <a:latin typeface="Arial" panose="020B0604020202020204" pitchFamily="34" charset="0"/>
              <a:ea typeface="ＭＳ Ｐゴシック" charset="0"/>
              <a:cs typeface="Arial" panose="020B0604020202020204" pitchFamily="34" charset="0"/>
            </a:endParaRPr>
          </a:p>
          <a:p>
            <a:pPr marL="171450" marR="0" lvl="0" indent="-171450" defTabSz="914400" rtl="0" eaLnBrk="1" fontAlgn="auto" latinLnBrk="0" hangingPunct="1">
              <a:spcBef>
                <a:spcPts val="600"/>
              </a:spcBef>
              <a:spcAft>
                <a:spcPts val="600"/>
              </a:spcAft>
              <a:buClr>
                <a:srgbClr val="7F1C7D"/>
              </a:buClr>
              <a:buSzPct val="100000"/>
              <a:buFont typeface="Arial" panose="020B0604020202020204" pitchFamily="34" charset="0"/>
              <a:buChar char="•"/>
              <a:tabLst/>
              <a:defRPr/>
            </a:pPr>
            <a:r>
              <a:rPr lang="en-US" dirty="0">
                <a:solidFill>
                  <a:srgbClr val="17AF4B"/>
                </a:solidFill>
                <a:latin typeface="Arial" panose="020B0604020202020204" pitchFamily="34" charset="0"/>
                <a:ea typeface="ＭＳ Ｐゴシック" charset="0"/>
                <a:cs typeface="Arial" panose="020B0604020202020204" pitchFamily="34" charset="0"/>
              </a:rPr>
              <a:t>Enables users to get started quickly </a:t>
            </a:r>
            <a:r>
              <a:rPr lang="en-US" dirty="0">
                <a:solidFill>
                  <a:srgbClr val="000000"/>
                </a:solidFill>
                <a:latin typeface="Arial" panose="020B0604020202020204" pitchFamily="34" charset="0"/>
                <a:ea typeface="ＭＳ Ｐゴシック" charset="0"/>
                <a:cs typeface="Arial" panose="020B0604020202020204" pitchFamily="34" charset="0"/>
              </a:rPr>
              <a:t>with no training required</a:t>
            </a:r>
          </a:p>
          <a:p>
            <a:pPr marL="171450" marR="0" lvl="0" indent="-171450" defTabSz="914400" rtl="0" eaLnBrk="1" fontAlgn="auto" latinLnBrk="0" hangingPunct="1">
              <a:spcBef>
                <a:spcPts val="600"/>
              </a:spcBef>
              <a:spcAft>
                <a:spcPts val="600"/>
              </a:spcAft>
              <a:buClr>
                <a:srgbClr val="7F1C7D"/>
              </a:buClr>
              <a:buSzPct val="100000"/>
              <a:buFont typeface="Arial" panose="020B0604020202020204" pitchFamily="34" charset="0"/>
              <a:buChar char="•"/>
              <a:tabLst/>
              <a:defRPr/>
            </a:pPr>
            <a:r>
              <a:rPr lang="en-US" b="0" i="0" kern="1200" dirty="0">
                <a:solidFill>
                  <a:srgbClr val="000000"/>
                </a:solidFill>
                <a:latin typeface="Arial" panose="020B0604020202020204" pitchFamily="34" charset="0"/>
                <a:ea typeface="ＭＳ Ｐゴシック" charset="0"/>
                <a:cs typeface="Arial" panose="020B0604020202020204" pitchFamily="34" charset="0"/>
              </a:rPr>
              <a:t>All work is </a:t>
            </a:r>
            <a:r>
              <a:rPr lang="en-US" b="0" i="0" kern="1200" dirty="0">
                <a:solidFill>
                  <a:srgbClr val="17AF4B"/>
                </a:solidFill>
                <a:latin typeface="Arial" panose="020B0604020202020204" pitchFamily="34" charset="0"/>
                <a:ea typeface="ＭＳ Ｐゴシック" charset="0"/>
                <a:cs typeface="Arial" panose="020B0604020202020204" pitchFamily="34" charset="0"/>
              </a:rPr>
              <a:t>automatically </a:t>
            </a:r>
            <a:r>
              <a:rPr lang="en-US" b="0" i="0" kern="1200" dirty="0">
                <a:solidFill>
                  <a:srgbClr val="00B050"/>
                </a:solidFill>
                <a:latin typeface="Arial" panose="020B0604020202020204" pitchFamily="34" charset="0"/>
                <a:ea typeface="ＭＳ Ｐゴシック" charset="0"/>
                <a:cs typeface="Arial" panose="020B0604020202020204" pitchFamily="34" charset="0"/>
              </a:rPr>
              <a:t>saved and </a:t>
            </a:r>
            <a:r>
              <a:rPr lang="en-US" b="0" i="0" kern="1200" dirty="0">
                <a:solidFill>
                  <a:srgbClr val="17AF4B"/>
                </a:solidFill>
                <a:latin typeface="Arial" panose="020B0604020202020204" pitchFamily="34" charset="0"/>
                <a:ea typeface="ＭＳ Ｐゴシック" charset="0"/>
                <a:cs typeface="Arial" panose="020B0604020202020204" pitchFamily="34" charset="0"/>
              </a:rPr>
              <a:t>backed up</a:t>
            </a:r>
          </a:p>
          <a:p>
            <a:pPr marL="171450" marR="0" lvl="0" indent="-171450" defTabSz="914400" rtl="0" eaLnBrk="1" fontAlgn="auto" latinLnBrk="0" hangingPunct="1">
              <a:spcBef>
                <a:spcPts val="600"/>
              </a:spcBef>
              <a:spcAft>
                <a:spcPts val="600"/>
              </a:spcAft>
              <a:buClr>
                <a:srgbClr val="7F1C7D"/>
              </a:buClr>
              <a:buSzPct val="100000"/>
              <a:buFont typeface="Arial" panose="020B0604020202020204" pitchFamily="34" charset="0"/>
              <a:buChar char="•"/>
              <a:tabLst/>
              <a:defRPr/>
            </a:pPr>
            <a:r>
              <a:rPr lang="en-US" b="0" i="0" kern="1200" dirty="0">
                <a:solidFill>
                  <a:srgbClr val="000000"/>
                </a:solidFill>
                <a:latin typeface="Arial" panose="020B0604020202020204" pitchFamily="34" charset="0"/>
                <a:ea typeface="ＭＳ Ｐゴシック" charset="0"/>
                <a:cs typeface="Arial" panose="020B0604020202020204" pitchFamily="34" charset="0"/>
              </a:rPr>
              <a:t>Runs in the cloud and accessed through a web browser - nothing to install or set up, </a:t>
            </a:r>
            <a:r>
              <a:rPr lang="en-US" b="0" i="0" kern="1200" dirty="0">
                <a:solidFill>
                  <a:srgbClr val="17AF4B"/>
                </a:solidFill>
                <a:latin typeface="Arial" panose="020B0604020202020204" pitchFamily="34" charset="0"/>
                <a:ea typeface="ＭＳ Ｐゴシック" charset="0"/>
                <a:cs typeface="Arial" panose="020B0604020202020204" pitchFamily="34" charset="0"/>
              </a:rPr>
              <a:t>just log in and go</a:t>
            </a:r>
          </a:p>
          <a:p>
            <a:pPr marL="0" marR="0" lvl="0" indent="0" defTabSz="914400" rtl="0" eaLnBrk="1" fontAlgn="auto" latinLnBrk="0" hangingPunct="1">
              <a:spcBef>
                <a:spcPts val="600"/>
              </a:spcBef>
              <a:spcAft>
                <a:spcPts val="600"/>
              </a:spcAft>
              <a:buClr>
                <a:srgbClr val="7F1C7D"/>
              </a:buClr>
              <a:buSzPct val="100000"/>
              <a:buFont typeface="Arial" panose="020B0604020202020204" pitchFamily="34" charset="0"/>
              <a:buNone/>
              <a:tabLst/>
              <a:defRPr/>
            </a:pPr>
            <a:endParaRPr lang="en-US" b="0" i="0" kern="1200" dirty="0">
              <a:solidFill>
                <a:srgbClr val="17AF4B"/>
              </a:solidFill>
              <a:latin typeface="Arial" panose="020B0604020202020204" pitchFamily="34" charset="0"/>
              <a:ea typeface="ＭＳ Ｐゴシック" charset="0"/>
              <a:cs typeface="Arial" panose="020B0604020202020204" pitchFamily="34" charset="0"/>
            </a:endParaRPr>
          </a:p>
          <a:p>
            <a:r>
              <a:rPr lang="en-US" dirty="0"/>
              <a:t>Videos:</a:t>
            </a:r>
          </a:p>
          <a:p>
            <a:r>
              <a:rPr lang="en-US" dirty="0"/>
              <a:t>Process made simple: </a:t>
            </a:r>
            <a:r>
              <a:rPr lang="en-US" dirty="0">
                <a:hlinkClick r:id="rId3"/>
              </a:rPr>
              <a:t>https://www.youtube.com/watch?v=fRY-onXjMdw</a:t>
            </a:r>
            <a:endParaRPr lang="en-US" dirty="0"/>
          </a:p>
          <a:p>
            <a:r>
              <a:rPr lang="en-US" dirty="0"/>
              <a:t>IBM Blueworks Live: </a:t>
            </a:r>
            <a:r>
              <a:rPr lang="en-US" dirty="0">
                <a:hlinkClick r:id="rId4"/>
              </a:rPr>
              <a:t>https://youtu.be/GG_noUKYun4</a:t>
            </a:r>
            <a:endParaRPr lang="en-US" dirty="0"/>
          </a:p>
        </p:txBody>
      </p:sp>
      <p:sp>
        <p:nvSpPr>
          <p:cNvPr id="6" name="Slide Number Placeholder 3">
            <a:extLst>
              <a:ext uri="{FF2B5EF4-FFF2-40B4-BE49-F238E27FC236}">
                <a16:creationId xmlns:a16="http://schemas.microsoft.com/office/drawing/2014/main" id="{5A8773ED-0410-C94F-AACA-237B2607AC7D}"/>
              </a:ext>
            </a:extLst>
          </p:cNvPr>
          <p:cNvSpPr>
            <a:spLocks noGrp="1"/>
          </p:cNvSpPr>
          <p:nvPr>
            <p:ph type="sldNum" sz="quarter" idx="5"/>
          </p:nvPr>
        </p:nvSpPr>
        <p:spPr>
          <a:xfrm>
            <a:off x="69328" y="8786976"/>
            <a:ext cx="338328" cy="228600"/>
          </a:xfrm>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805128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8879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FFFFF"/>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043C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4504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70074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572605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5131547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atin typeface="+mn-lt"/>
              </a:defRPr>
            </a:lvl1pPr>
          </a:lstStyle>
          <a:p>
            <a:r>
              <a:rPr lang="en-US" dirty="0"/>
              <a:t>Click to edit Master title style</a:t>
            </a:r>
          </a:p>
        </p:txBody>
      </p:sp>
    </p:spTree>
    <p:extLst>
      <p:ext uri="{BB962C8B-B14F-4D97-AF65-F5344CB8AC3E}">
        <p14:creationId xmlns:p14="http://schemas.microsoft.com/office/powerpoint/2010/main" val="4512763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152374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360574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9044687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8037231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73617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82808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327739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913815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6924250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4260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664527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62634"/>
            <a:ext cx="1837944" cy="3252216"/>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400" b="0" i="0" dirty="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1107208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9024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1844821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7177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sldNum="0" hdr="0" ft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sldNum="0" hdr="0" ftr="0" dt="0"/>
  <p:txStyles>
    <p:title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baseline="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mailto:grpollac@us,.ibm.com" TargetMode="External"/><Relationship Id="rId4" Type="http://schemas.openxmlformats.org/officeDocument/2006/relationships/hyperlink" Target="mailto:jgoodhue@us.ibm.com"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sv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emf"/><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63.svg"/><Relationship Id="rId33" Type="http://schemas.openxmlformats.org/officeDocument/2006/relationships/image" Target="../media/image71.svg"/><Relationship Id="rId2" Type="http://schemas.openxmlformats.org/officeDocument/2006/relationships/notesSlide" Target="../notesSlides/notesSlide10.xml"/><Relationship Id="rId16" Type="http://schemas.openxmlformats.org/officeDocument/2006/relationships/image" Target="../media/image54.svg"/><Relationship Id="rId20" Type="http://schemas.openxmlformats.org/officeDocument/2006/relationships/image" Target="../media/image58.svg"/><Relationship Id="rId29" Type="http://schemas.openxmlformats.org/officeDocument/2006/relationships/image" Target="../media/image67.svg"/><Relationship Id="rId1" Type="http://schemas.openxmlformats.org/officeDocument/2006/relationships/slideLayout" Target="../slideLayouts/slideLayout29.xml"/><Relationship Id="rId6" Type="http://schemas.openxmlformats.org/officeDocument/2006/relationships/image" Target="../media/image44.sv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svg"/><Relationship Id="rId28" Type="http://schemas.openxmlformats.org/officeDocument/2006/relationships/image" Target="../media/image66.png"/><Relationship Id="rId10" Type="http://schemas.openxmlformats.org/officeDocument/2006/relationships/image" Target="../media/image48.svg"/><Relationship Id="rId19" Type="http://schemas.openxmlformats.org/officeDocument/2006/relationships/image" Target="../media/image57.png"/><Relationship Id="rId31" Type="http://schemas.openxmlformats.org/officeDocument/2006/relationships/image" Target="../media/image69.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png"/><Relationship Id="rId27" Type="http://schemas.openxmlformats.org/officeDocument/2006/relationships/image" Target="../media/image65.svg"/><Relationship Id="rId30" Type="http://schemas.openxmlformats.org/officeDocument/2006/relationships/image" Target="../media/image68.png"/><Relationship Id="rId8" Type="http://schemas.openxmlformats.org/officeDocument/2006/relationships/image" Target="../media/image46.sv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9.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svg"/></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13.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9.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90.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89.png"/><Relationship Id="rId2" Type="http://schemas.openxmlformats.org/officeDocument/2006/relationships/notesSlide" Target="../notesSlides/notesSlide20.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9.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93.png"/><Relationship Id="rId4" Type="http://schemas.openxmlformats.org/officeDocument/2006/relationships/image" Target="../media/image92.svg"/></Relationships>
</file>

<file path=ppt/slides/_rels/slide22.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95.sv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98.emf"/><Relationship Id="rId4" Type="http://schemas.openxmlformats.org/officeDocument/2006/relationships/image" Target="../media/image97.gif"/></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01.png"/><Relationship Id="rId4" Type="http://schemas.openxmlformats.org/officeDocument/2006/relationships/image" Target="../media/image100.sv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0.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106.svg"/><Relationship Id="rId3" Type="http://schemas.openxmlformats.org/officeDocument/2006/relationships/image" Target="../media/image10.png"/><Relationship Id="rId21" Type="http://schemas.openxmlformats.org/officeDocument/2006/relationships/image" Target="../media/image109.emf"/><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105.png"/><Relationship Id="rId2" Type="http://schemas.openxmlformats.org/officeDocument/2006/relationships/notesSlide" Target="../notesSlides/notesSlide29.xml"/><Relationship Id="rId16" Type="http://schemas.openxmlformats.org/officeDocument/2006/relationships/image" Target="../media/image23.svg"/><Relationship Id="rId20" Type="http://schemas.openxmlformats.org/officeDocument/2006/relationships/image" Target="../media/image108.png"/><Relationship Id="rId1" Type="http://schemas.openxmlformats.org/officeDocument/2006/relationships/slideLayout" Target="../slideLayouts/slideLayout9.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19" Type="http://schemas.openxmlformats.org/officeDocument/2006/relationships/image" Target="../media/image107.emf"/><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113.svg"/><Relationship Id="rId5" Type="http://schemas.openxmlformats.org/officeDocument/2006/relationships/image" Target="../media/image112.png"/><Relationship Id="rId10" Type="http://schemas.openxmlformats.org/officeDocument/2006/relationships/image" Target="../media/image117.svg"/><Relationship Id="rId4" Type="http://schemas.openxmlformats.org/officeDocument/2006/relationships/image" Target="../media/image111.svg"/><Relationship Id="rId9"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svg"/><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image" Target="../media/image127.png"/><Relationship Id="rId11" Type="http://schemas.openxmlformats.org/officeDocument/2006/relationships/image" Target="../media/image132.svg"/><Relationship Id="rId5" Type="http://schemas.openxmlformats.org/officeDocument/2006/relationships/image" Target="../media/image126.sv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svg"/></Relationships>
</file>

<file path=ppt/slides/_rels/slide4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17.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 Id="rId9" Type="http://schemas.openxmlformats.org/officeDocument/2006/relationships/image" Target="../media/image139.png"/></Relationships>
</file>

<file path=ppt/slides/_rels/slide46.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40.png"/><Relationship Id="rId7"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17.xml"/><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svg"/><Relationship Id="rId9" Type="http://schemas.openxmlformats.org/officeDocument/2006/relationships/image" Target="../media/image144.png"/></Relationships>
</file>

<file path=ppt/slides/_rels/slide47.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40.png"/><Relationship Id="rId7"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1.svg"/><Relationship Id="rId9" Type="http://schemas.openxmlformats.org/officeDocument/2006/relationships/image" Target="../media/image147.png"/></Relationships>
</file>

<file path=ppt/slides/_rels/slide4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8.png"/><Relationship Id="rId7" Type="http://schemas.openxmlformats.org/officeDocument/2006/relationships/image" Target="../media/image130.svg"/><Relationship Id="rId2" Type="http://schemas.openxmlformats.org/officeDocument/2006/relationships/notesSlide" Target="../notesSlides/notesSlide48.xml"/><Relationship Id="rId1" Type="http://schemas.openxmlformats.org/officeDocument/2006/relationships/slideLayout" Target="../slideLayouts/slideLayout17.xml"/><Relationship Id="rId6" Type="http://schemas.openxmlformats.org/officeDocument/2006/relationships/image" Target="../media/image129.png"/><Relationship Id="rId5" Type="http://schemas.openxmlformats.org/officeDocument/2006/relationships/image" Target="../media/image149.svg"/><Relationship Id="rId4" Type="http://schemas.openxmlformats.org/officeDocument/2006/relationships/image" Target="../media/image148.png"/><Relationship Id="rId9" Type="http://schemas.openxmlformats.org/officeDocument/2006/relationships/image" Target="../media/image132.sv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9.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8.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9.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40.sv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221226-ED75-4BEE-B3C6-D05AE0D1826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135"/>
          <a:stretch/>
        </p:blipFill>
        <p:spPr>
          <a:xfrm>
            <a:off x="0" y="1"/>
            <a:ext cx="9144000" cy="5143499"/>
          </a:xfrm>
          <a:prstGeom prst="rect">
            <a:avLst/>
          </a:prstGeom>
        </p:spPr>
      </p:pic>
      <p:sp>
        <p:nvSpPr>
          <p:cNvPr id="2" name="Title 1">
            <a:extLst>
              <a:ext uri="{FF2B5EF4-FFF2-40B4-BE49-F238E27FC236}">
                <a16:creationId xmlns:a16="http://schemas.microsoft.com/office/drawing/2014/main" id="{5DBBAB28-992E-4BB6-917A-1D06C1CE6013}"/>
              </a:ext>
            </a:extLst>
          </p:cNvPr>
          <p:cNvSpPr txBox="1">
            <a:spLocks/>
          </p:cNvSpPr>
          <p:nvPr/>
        </p:nvSpPr>
        <p:spPr>
          <a:xfrm>
            <a:off x="228599" y="148983"/>
            <a:ext cx="5456573" cy="436572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lvl="0" defTabSz="457189">
              <a:defRPr/>
            </a:pPr>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endParaRPr>
          </a:p>
        </p:txBody>
      </p:sp>
      <p:sp>
        <p:nvSpPr>
          <p:cNvPr id="5" name="Title 4">
            <a:extLst>
              <a:ext uri="{FF2B5EF4-FFF2-40B4-BE49-F238E27FC236}">
                <a16:creationId xmlns:a16="http://schemas.microsoft.com/office/drawing/2014/main" id="{7D891E50-74D5-4F40-8D59-E69672618E0A}"/>
              </a:ext>
            </a:extLst>
          </p:cNvPr>
          <p:cNvSpPr>
            <a:spLocks noGrp="1"/>
          </p:cNvSpPr>
          <p:nvPr>
            <p:ph type="title"/>
          </p:nvPr>
        </p:nvSpPr>
        <p:spPr>
          <a:xfrm>
            <a:off x="210312" y="201168"/>
            <a:ext cx="6739128" cy="1218795"/>
          </a:xfrm>
        </p:spPr>
        <p:txBody>
          <a:bodyPr wrap="square">
            <a:spAutoFit/>
          </a:bodyPr>
          <a:lstStyle/>
          <a:p>
            <a:r>
              <a:rPr lang="en-US" dirty="0"/>
              <a:t>IBM Business Automation</a:t>
            </a:r>
            <a:br>
              <a:rPr lang="en-US" dirty="0"/>
            </a:br>
            <a:br>
              <a:rPr lang="en-US" dirty="0"/>
            </a:br>
            <a:r>
              <a:rPr lang="en-US" sz="2000" i="1" dirty="0"/>
              <a:t>End-to-end business automation to accelerate growth and performance, a deep dive</a:t>
            </a:r>
            <a:endParaRPr lang="en-US" i="1" dirty="0"/>
          </a:p>
        </p:txBody>
      </p:sp>
      <p:sp>
        <p:nvSpPr>
          <p:cNvPr id="9" name="Title">
            <a:extLst>
              <a:ext uri="{FF2B5EF4-FFF2-40B4-BE49-F238E27FC236}">
                <a16:creationId xmlns:a16="http://schemas.microsoft.com/office/drawing/2014/main" id="{8AA4A962-42D3-8B41-A657-82FDE0D91A75}"/>
              </a:ext>
            </a:extLst>
          </p:cNvPr>
          <p:cNvSpPr txBox="1">
            <a:spLocks/>
          </p:cNvSpPr>
          <p:nvPr/>
        </p:nvSpPr>
        <p:spPr>
          <a:xfrm>
            <a:off x="228599" y="1923683"/>
            <a:ext cx="5368100" cy="279219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1200" dirty="0">
                <a:cs typeface="Arial"/>
              </a:rPr>
              <a:t>Jeff Goodhue</a:t>
            </a:r>
            <a:br>
              <a:rPr lang="en-US" sz="1400" dirty="0"/>
            </a:br>
            <a:r>
              <a:rPr lang="en-US" sz="1000" kern="0" dirty="0"/>
              <a:t>Americas Business Automation Technology Leader  (</a:t>
            </a:r>
            <a:r>
              <a:rPr lang="en-US" sz="1000" kern="0" dirty="0">
                <a:hlinkClick r:id="rId4"/>
              </a:rPr>
              <a:t>jgoodhue@us.ibm.com</a:t>
            </a:r>
            <a:r>
              <a:rPr lang="en-US" sz="1000" kern="0" dirty="0"/>
              <a:t>)</a:t>
            </a:r>
            <a:endParaRPr lang="en-US" sz="1000" dirty="0">
              <a:cs typeface="Arial"/>
            </a:endParaRPr>
          </a:p>
          <a:p>
            <a:pPr defTabSz="914400"/>
            <a:endParaRPr lang="en-US" sz="1000" kern="0" dirty="0">
              <a:latin typeface="+mn-lt"/>
              <a:cs typeface="Arial"/>
            </a:endParaRPr>
          </a:p>
          <a:p>
            <a:pPr defTabSz="914400"/>
            <a:endParaRPr lang="en-US" sz="1000" kern="0" dirty="0">
              <a:latin typeface="+mn-lt"/>
              <a:cs typeface="Arial"/>
            </a:endParaRPr>
          </a:p>
          <a:p>
            <a:pPr defTabSz="914400"/>
            <a:r>
              <a:rPr lang="en-US" sz="1200" dirty="0">
                <a:cs typeface="Arial"/>
              </a:rPr>
              <a:t>Greg Pollack</a:t>
            </a:r>
            <a:br>
              <a:rPr lang="en-US" sz="1400" dirty="0"/>
            </a:br>
            <a:r>
              <a:rPr lang="en-US" sz="1000" dirty="0">
                <a:cs typeface="Arial"/>
              </a:rPr>
              <a:t>Americas Business Automation Sales Leader (</a:t>
            </a:r>
            <a:r>
              <a:rPr lang="en-US" sz="1000" dirty="0">
                <a:cs typeface="Arial"/>
                <a:hlinkClick r:id="rId5"/>
              </a:rPr>
              <a:t>grpollac@us,.ibm.com</a:t>
            </a:r>
            <a:r>
              <a:rPr lang="en-US" sz="1000" dirty="0">
                <a:cs typeface="Arial"/>
              </a:rPr>
              <a:t>) </a:t>
            </a:r>
            <a:endParaRPr lang="en-US" sz="1000" kern="0" dirty="0">
              <a:latin typeface="+mn-lt"/>
              <a:cs typeface="Arial"/>
            </a:endParaRPr>
          </a:p>
          <a:p>
            <a:pPr defTabSz="914400"/>
            <a:endParaRPr lang="en-US" sz="1000" kern="0" dirty="0">
              <a:latin typeface="+mn-lt"/>
              <a:cs typeface="Arial"/>
            </a:endParaRPr>
          </a:p>
        </p:txBody>
      </p:sp>
      <p:sp>
        <p:nvSpPr>
          <p:cNvPr id="7" name="Title">
            <a:extLst>
              <a:ext uri="{FF2B5EF4-FFF2-40B4-BE49-F238E27FC236}">
                <a16:creationId xmlns:a16="http://schemas.microsoft.com/office/drawing/2014/main" id="{B7D94F33-31C0-E442-9B89-A4D9E41D0C2B}"/>
              </a:ext>
            </a:extLst>
          </p:cNvPr>
          <p:cNvSpPr txBox="1">
            <a:spLocks/>
          </p:cNvSpPr>
          <p:nvPr/>
        </p:nvSpPr>
        <p:spPr>
          <a:xfrm>
            <a:off x="6949440" y="4825457"/>
            <a:ext cx="2104680" cy="23374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algn="r" defTabSz="914400"/>
            <a:r>
              <a:rPr lang="en-US" sz="1200" kern="0" dirty="0">
                <a:cs typeface="Arial"/>
              </a:rPr>
              <a:t>Version 1.3 2022-03-23</a:t>
            </a:r>
            <a:endParaRPr lang="en-US" sz="1000" kern="0" dirty="0"/>
          </a:p>
        </p:txBody>
      </p:sp>
      <p:pic>
        <p:nvPicPr>
          <p:cNvPr id="12" name="Picture 11" descr="A picture containing drawing&#10;&#10;Description automatically generated">
            <a:extLst>
              <a:ext uri="{FF2B5EF4-FFF2-40B4-BE49-F238E27FC236}">
                <a16:creationId xmlns:a16="http://schemas.microsoft.com/office/drawing/2014/main" id="{876BD87A-056F-2743-AB91-9B1EBD1B26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85172" y="1923683"/>
            <a:ext cx="1525814" cy="1319367"/>
          </a:xfrm>
          <a:prstGeom prst="rect">
            <a:avLst/>
          </a:prstGeom>
        </p:spPr>
      </p:pic>
    </p:spTree>
    <p:extLst>
      <p:ext uri="{BB962C8B-B14F-4D97-AF65-F5344CB8AC3E}">
        <p14:creationId xmlns:p14="http://schemas.microsoft.com/office/powerpoint/2010/main" val="3263274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ontent Placeholder 2">
            <a:extLst>
              <a:ext uri="{FF2B5EF4-FFF2-40B4-BE49-F238E27FC236}">
                <a16:creationId xmlns:a16="http://schemas.microsoft.com/office/drawing/2014/main" id="{8F05AE4E-08F5-4841-9FA8-AF2D9BBE001D}"/>
              </a:ext>
            </a:extLst>
          </p:cNvPr>
          <p:cNvSpPr txBox="1">
            <a:spLocks/>
          </p:cNvSpPr>
          <p:nvPr/>
        </p:nvSpPr>
        <p:spPr>
          <a:xfrm>
            <a:off x="4230" y="786043"/>
            <a:ext cx="9135541" cy="4357458"/>
          </a:xfrm>
          <a:prstGeom prst="rect">
            <a:avLst/>
          </a:prstGeom>
          <a:solidFill>
            <a:srgbClr val="161616"/>
          </a:solidFill>
        </p:spPr>
        <p:txBody>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r>
              <a:rPr lang="en-US" sz="1399" kern="0" dirty="0">
                <a:latin typeface="Arial" panose="020B0604020202020204" pitchFamily="34" charset="0"/>
                <a:cs typeface="Arial" panose="020B0604020202020204" pitchFamily="34" charset="0"/>
              </a:rPr>
              <a:t> </a:t>
            </a:r>
          </a:p>
        </p:txBody>
      </p:sp>
      <p:sp>
        <p:nvSpPr>
          <p:cNvPr id="15" name="Rectangle 14">
            <a:extLst>
              <a:ext uri="{FF2B5EF4-FFF2-40B4-BE49-F238E27FC236}">
                <a16:creationId xmlns:a16="http://schemas.microsoft.com/office/drawing/2014/main" id="{61F68FED-F7FE-A347-8CAE-D62D2FC508DF}"/>
              </a:ext>
            </a:extLst>
          </p:cNvPr>
          <p:cNvSpPr/>
          <p:nvPr/>
        </p:nvSpPr>
        <p:spPr bwMode="auto">
          <a:xfrm>
            <a:off x="4986628" y="1524099"/>
            <a:ext cx="959423" cy="2959915"/>
          </a:xfrm>
          <a:prstGeom prst="rect">
            <a:avLst/>
          </a:prstGeom>
          <a:solidFill>
            <a:srgbClr val="26262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66" tIns="17966" rIns="17966" bIns="17966" numCol="1" rtlCol="0" anchor="t" anchorCtr="0" compatLnSpc="1">
            <a:prstTxWarp prst="textNoShape">
              <a:avLst/>
            </a:prstTxWarp>
          </a:bodyPr>
          <a:lstStyle/>
          <a:p>
            <a:pPr defTabSz="342306"/>
            <a:endParaRPr lang="en-US" sz="698" dirty="0">
              <a:solidFill>
                <a:schemeClr val="tx1"/>
              </a:solidFill>
              <a:latin typeface="Arial" panose="020B0604020202020204" pitchFamily="34" charset="0"/>
              <a:ea typeface="IBM Plex Sans" charset="0"/>
              <a:cs typeface="Arial" panose="020B0604020202020204" pitchFamily="34" charset="0"/>
            </a:endParaRPr>
          </a:p>
        </p:txBody>
      </p:sp>
      <p:sp>
        <p:nvSpPr>
          <p:cNvPr id="41" name="Title 1">
            <a:extLst>
              <a:ext uri="{FF2B5EF4-FFF2-40B4-BE49-F238E27FC236}">
                <a16:creationId xmlns:a16="http://schemas.microsoft.com/office/drawing/2014/main" id="{F4C45CE1-EC0F-1F4D-AF67-8B4080AC4B88}"/>
              </a:ext>
            </a:extLst>
          </p:cNvPr>
          <p:cNvSpPr>
            <a:spLocks noGrp="1"/>
          </p:cNvSpPr>
          <p:nvPr>
            <p:ph type="title" idx="4294967295"/>
          </p:nvPr>
        </p:nvSpPr>
        <p:spPr>
          <a:xfrm>
            <a:off x="2981327" y="1637788"/>
            <a:ext cx="1601788" cy="584200"/>
          </a:xfrm>
        </p:spPr>
        <p:txBody>
          <a:bodyPr/>
          <a:lstStyle/>
          <a:p>
            <a:pPr>
              <a:lnSpc>
                <a:spcPct val="100000"/>
              </a:lnSpc>
              <a:spcBef>
                <a:spcPts val="0"/>
              </a:spcBef>
            </a:pPr>
            <a:r>
              <a:rPr lang="en-US" sz="899" noProof="0" dirty="0"/>
              <a:t>The customer view of the organization and processes</a:t>
            </a:r>
          </a:p>
        </p:txBody>
      </p:sp>
      <p:sp>
        <p:nvSpPr>
          <p:cNvPr id="43" name="Title 1">
            <a:extLst>
              <a:ext uri="{FF2B5EF4-FFF2-40B4-BE49-F238E27FC236}">
                <a16:creationId xmlns:a16="http://schemas.microsoft.com/office/drawing/2014/main" id="{6E834504-9267-F945-B97D-0B5411D48BFD}"/>
              </a:ext>
            </a:extLst>
          </p:cNvPr>
          <p:cNvSpPr txBox="1">
            <a:spLocks/>
          </p:cNvSpPr>
          <p:nvPr/>
        </p:nvSpPr>
        <p:spPr>
          <a:xfrm>
            <a:off x="217243" y="202559"/>
            <a:ext cx="8612431" cy="51042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743">
              <a:spcBef>
                <a:spcPts val="0"/>
              </a:spcBef>
            </a:pPr>
            <a:r>
              <a:rPr lang="en-US" sz="2398" kern="0" dirty="0">
                <a:latin typeface="Arial" panose="020B0604020202020204" pitchFamily="34" charset="0"/>
                <a:cs typeface="Arial" panose="020B0604020202020204" pitchFamily="34" charset="0"/>
              </a:rPr>
              <a:t>Process mining—the real processes derived from data</a:t>
            </a:r>
          </a:p>
        </p:txBody>
      </p:sp>
      <p:sp>
        <p:nvSpPr>
          <p:cNvPr id="48" name="Rectangle 47">
            <a:extLst>
              <a:ext uri="{FF2B5EF4-FFF2-40B4-BE49-F238E27FC236}">
                <a16:creationId xmlns:a16="http://schemas.microsoft.com/office/drawing/2014/main" id="{77869FE5-6590-D043-9D54-DEF76A33CCA0}"/>
              </a:ext>
            </a:extLst>
          </p:cNvPr>
          <p:cNvSpPr>
            <a:spLocks/>
          </p:cNvSpPr>
          <p:nvPr/>
        </p:nvSpPr>
        <p:spPr bwMode="auto">
          <a:xfrm>
            <a:off x="6866534" y="1524098"/>
            <a:ext cx="1714196" cy="2959915"/>
          </a:xfrm>
          <a:prstGeom prst="rect">
            <a:avLst/>
          </a:prstGeom>
          <a:solidFill>
            <a:srgbClr val="061F8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7" tIns="35967" rIns="35967" bIns="35967" numCol="1" rtlCol="0" anchor="t" anchorCtr="0" compatLnSpc="1">
            <a:prstTxWarp prst="textNoShape">
              <a:avLst/>
            </a:prstTxWarp>
          </a:bodyPr>
          <a:lstStyle/>
          <a:p>
            <a:pPr defTabSz="685297"/>
            <a:endParaRPr lang="en-US" sz="1399" dirty="0">
              <a:solidFill>
                <a:schemeClr val="tx1"/>
              </a:solidFill>
              <a:latin typeface="Arial" panose="020B0604020202020204" pitchFamily="34" charset="0"/>
              <a:ea typeface="IBM Plex Sans" charset="0"/>
              <a:cs typeface="Arial" panose="020B0604020202020204" pitchFamily="34" charset="0"/>
            </a:endParaRPr>
          </a:p>
        </p:txBody>
      </p:sp>
      <p:pic>
        <p:nvPicPr>
          <p:cNvPr id="59" name="Picture 58">
            <a:extLst>
              <a:ext uri="{FF2B5EF4-FFF2-40B4-BE49-F238E27FC236}">
                <a16:creationId xmlns:a16="http://schemas.microsoft.com/office/drawing/2014/main" id="{17C19D4B-3A39-9F4B-A0FF-D43327B4C70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200510">
            <a:off x="3882961" y="3260888"/>
            <a:ext cx="423818" cy="423818"/>
          </a:xfrm>
          <a:prstGeom prst="rect">
            <a:avLst/>
          </a:prstGeom>
        </p:spPr>
      </p:pic>
      <p:pic>
        <p:nvPicPr>
          <p:cNvPr id="61" name="Picture 60">
            <a:extLst>
              <a:ext uri="{FF2B5EF4-FFF2-40B4-BE49-F238E27FC236}">
                <a16:creationId xmlns:a16="http://schemas.microsoft.com/office/drawing/2014/main" id="{0D4BB082-0632-C94A-AD91-EF709DD03A2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21403756">
            <a:off x="3021460" y="2495363"/>
            <a:ext cx="484221" cy="484221"/>
          </a:xfrm>
          <a:prstGeom prst="rect">
            <a:avLst/>
          </a:prstGeom>
        </p:spPr>
      </p:pic>
      <p:pic>
        <p:nvPicPr>
          <p:cNvPr id="64" name="Picture 61">
            <a:extLst>
              <a:ext uri="{FF2B5EF4-FFF2-40B4-BE49-F238E27FC236}">
                <a16:creationId xmlns:a16="http://schemas.microsoft.com/office/drawing/2014/main" id="{7361753A-2FBE-ED46-ABF3-F4259914FB3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156887">
            <a:off x="3487981" y="2111443"/>
            <a:ext cx="524342" cy="524342"/>
          </a:xfrm>
          <a:prstGeom prst="rect">
            <a:avLst/>
          </a:prstGeom>
        </p:spPr>
      </p:pic>
      <p:grpSp>
        <p:nvGrpSpPr>
          <p:cNvPr id="94" name="Group 93">
            <a:extLst>
              <a:ext uri="{FF2B5EF4-FFF2-40B4-BE49-F238E27FC236}">
                <a16:creationId xmlns:a16="http://schemas.microsoft.com/office/drawing/2014/main" id="{9C614979-3D06-8B40-A1B3-E70706016D38}"/>
              </a:ext>
            </a:extLst>
          </p:cNvPr>
          <p:cNvGrpSpPr/>
          <p:nvPr/>
        </p:nvGrpSpPr>
        <p:grpSpPr>
          <a:xfrm>
            <a:off x="4498610" y="1509383"/>
            <a:ext cx="319048" cy="2975411"/>
            <a:chOff x="5090865" y="5566477"/>
            <a:chExt cx="1080632" cy="2743200"/>
          </a:xfrm>
        </p:grpSpPr>
        <p:cxnSp>
          <p:nvCxnSpPr>
            <p:cNvPr id="66" name="Straight Connector 65">
              <a:extLst>
                <a:ext uri="{FF2B5EF4-FFF2-40B4-BE49-F238E27FC236}">
                  <a16:creationId xmlns:a16="http://schemas.microsoft.com/office/drawing/2014/main" id="{595C894B-03CD-5C40-BD15-C64DCB28ECA8}"/>
                </a:ext>
              </a:extLst>
            </p:cNvPr>
            <p:cNvCxnSpPr>
              <a:cxnSpLocks/>
            </p:cNvCxnSpPr>
            <p:nvPr/>
          </p:nvCxnSpPr>
          <p:spPr>
            <a:xfrm>
              <a:off x="5090865" y="6938077"/>
              <a:ext cx="536847" cy="0"/>
            </a:xfrm>
            <a:prstGeom prst="line">
              <a:avLst/>
            </a:prstGeom>
            <a:ln w="12700">
              <a:solidFill>
                <a:srgbClr val="FFFFFF"/>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nvGrpSpPr>
            <p:cNvPr id="92" name="Group 91">
              <a:extLst>
                <a:ext uri="{FF2B5EF4-FFF2-40B4-BE49-F238E27FC236}">
                  <a16:creationId xmlns:a16="http://schemas.microsoft.com/office/drawing/2014/main" id="{96D24EF3-FA8C-6B49-BB56-7C6145DE43CB}"/>
                </a:ext>
              </a:extLst>
            </p:cNvPr>
            <p:cNvGrpSpPr/>
            <p:nvPr/>
          </p:nvGrpSpPr>
          <p:grpSpPr>
            <a:xfrm>
              <a:off x="5634648" y="5566477"/>
              <a:ext cx="536849" cy="2743200"/>
              <a:chOff x="5182320" y="7063757"/>
              <a:chExt cx="640082" cy="2743200"/>
            </a:xfrm>
          </p:grpSpPr>
          <p:cxnSp>
            <p:nvCxnSpPr>
              <p:cNvPr id="67" name="Straight Connector 66">
                <a:extLst>
                  <a:ext uri="{FF2B5EF4-FFF2-40B4-BE49-F238E27FC236}">
                    <a16:creationId xmlns:a16="http://schemas.microsoft.com/office/drawing/2014/main" id="{345097D7-158F-9842-A17A-9AEEA5919A1D}"/>
                  </a:ext>
                </a:extLst>
              </p:cNvPr>
              <p:cNvCxnSpPr>
                <a:cxnSpLocks/>
              </p:cNvCxnSpPr>
              <p:nvPr/>
            </p:nvCxnSpPr>
            <p:spPr bwMode="auto">
              <a:xfrm>
                <a:off x="5182320" y="7063757"/>
                <a:ext cx="0" cy="2743199"/>
              </a:xfrm>
              <a:prstGeom prst="line">
                <a:avLst/>
              </a:prstGeom>
              <a:ln w="12700">
                <a:solidFill>
                  <a:srgbClr val="FFFF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AB4759F6-BEB8-3D45-A146-2753910A312E}"/>
                  </a:ext>
                </a:extLst>
              </p:cNvPr>
              <p:cNvCxnSpPr>
                <a:cxnSpLocks/>
              </p:cNvCxnSpPr>
              <p:nvPr/>
            </p:nvCxnSpPr>
            <p:spPr bwMode="auto">
              <a:xfrm>
                <a:off x="5182322" y="9806957"/>
                <a:ext cx="640080" cy="0"/>
              </a:xfrm>
              <a:prstGeom prst="line">
                <a:avLst/>
              </a:prstGeom>
              <a:ln w="12700">
                <a:solidFill>
                  <a:srgbClr val="FFFFFF"/>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65C2C584-E613-D241-BED8-A0E8077C6689}"/>
                  </a:ext>
                </a:extLst>
              </p:cNvPr>
              <p:cNvCxnSpPr>
                <a:cxnSpLocks/>
              </p:cNvCxnSpPr>
              <p:nvPr/>
            </p:nvCxnSpPr>
            <p:spPr>
              <a:xfrm>
                <a:off x="5182320" y="7063759"/>
                <a:ext cx="640080" cy="0"/>
              </a:xfrm>
              <a:prstGeom prst="line">
                <a:avLst/>
              </a:prstGeom>
              <a:ln w="12700">
                <a:solidFill>
                  <a:srgbClr val="FFFFFF"/>
                </a:solidFill>
                <a:headEnd w="med" len="med"/>
                <a:tailEnd type="none"/>
              </a:ln>
              <a:effectLst/>
            </p:spPr>
            <p:style>
              <a:lnRef idx="2">
                <a:schemeClr val="accent1"/>
              </a:lnRef>
              <a:fillRef idx="0">
                <a:schemeClr val="accent1"/>
              </a:fillRef>
              <a:effectRef idx="1">
                <a:schemeClr val="accent1"/>
              </a:effectRef>
              <a:fontRef idx="minor">
                <a:schemeClr val="tx1"/>
              </a:fontRef>
            </p:style>
          </p:cxnSp>
        </p:grpSp>
      </p:grpSp>
      <p:sp>
        <p:nvSpPr>
          <p:cNvPr id="83" name="TextBox 82">
            <a:extLst>
              <a:ext uri="{FF2B5EF4-FFF2-40B4-BE49-F238E27FC236}">
                <a16:creationId xmlns:a16="http://schemas.microsoft.com/office/drawing/2014/main" id="{3475FC16-48F6-4842-A11C-EF8FE1DE1F70}"/>
              </a:ext>
            </a:extLst>
          </p:cNvPr>
          <p:cNvSpPr txBox="1"/>
          <p:nvPr/>
        </p:nvSpPr>
        <p:spPr>
          <a:xfrm>
            <a:off x="4986627" y="1530102"/>
            <a:ext cx="959424" cy="448977"/>
          </a:xfrm>
          <a:prstGeom prst="rect">
            <a:avLst/>
          </a:prstGeom>
          <a:noFill/>
        </p:spPr>
        <p:txBody>
          <a:bodyPr wrap="none" lIns="0" tIns="137033" rIns="0" bIns="0" rtlCol="0" anchor="t" anchorCtr="0">
            <a:noAutofit/>
          </a:bodyPr>
          <a:lstStyle/>
          <a:p>
            <a:pPr algn="ctr" defTabSz="684612">
              <a:lnSpc>
                <a:spcPct val="90000"/>
              </a:lnSpc>
              <a:defRPr/>
            </a:pPr>
            <a:r>
              <a:rPr lang="en-US" sz="899" dirty="0">
                <a:solidFill>
                  <a:srgbClr val="FFFFFF"/>
                </a:solidFill>
                <a:latin typeface="Arial" panose="020B0604020202020204" pitchFamily="34" charset="0"/>
                <a:ea typeface="IBM Plex Sans" charset="0"/>
                <a:cs typeface="Arial" panose="020B0604020202020204" pitchFamily="34" charset="0"/>
              </a:rPr>
              <a:t>Sources</a:t>
            </a:r>
          </a:p>
        </p:txBody>
      </p:sp>
      <p:sp>
        <p:nvSpPr>
          <p:cNvPr id="98" name="Right Arrow 97">
            <a:extLst>
              <a:ext uri="{FF2B5EF4-FFF2-40B4-BE49-F238E27FC236}">
                <a16:creationId xmlns:a16="http://schemas.microsoft.com/office/drawing/2014/main" id="{DC859574-2E52-494E-9F18-B130F2F5F84B}"/>
              </a:ext>
            </a:extLst>
          </p:cNvPr>
          <p:cNvSpPr/>
          <p:nvPr/>
        </p:nvSpPr>
        <p:spPr bwMode="auto">
          <a:xfrm>
            <a:off x="6093246" y="2030591"/>
            <a:ext cx="626093" cy="291582"/>
          </a:xfrm>
          <a:prstGeom prst="rightArrow">
            <a:avLst>
              <a:gd name="adj1" fmla="val 50000"/>
              <a:gd name="adj2" fmla="val 50000"/>
            </a:avLst>
          </a:prstGeom>
          <a:gradFill flip="none" rotWithShape="1">
            <a:gsLst>
              <a:gs pos="8000">
                <a:srgbClr val="161616"/>
              </a:gs>
              <a:gs pos="41000">
                <a:srgbClr val="6F6F6F"/>
              </a:gs>
              <a:gs pos="58000">
                <a:srgbClr val="A8A8A8"/>
              </a:gs>
              <a:gs pos="87000">
                <a:srgbClr val="FFFFFF"/>
              </a:gs>
            </a:gsLst>
            <a:lin ang="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pPr>
            <a:endParaRPr lang="en-US" sz="699" dirty="0">
              <a:solidFill>
                <a:schemeClr val="bg1"/>
              </a:solidFill>
              <a:latin typeface="Arial" panose="020B0604020202020204" pitchFamily="34" charset="0"/>
            </a:endParaRPr>
          </a:p>
        </p:txBody>
      </p:sp>
      <p:pic>
        <p:nvPicPr>
          <p:cNvPr id="105" name="Graphic 104">
            <a:extLst>
              <a:ext uri="{FF2B5EF4-FFF2-40B4-BE49-F238E27FC236}">
                <a16:creationId xmlns:a16="http://schemas.microsoft.com/office/drawing/2014/main" id="{E10D1FE0-DA44-5F4A-AA89-3F77C3E06A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32153" y="3562098"/>
            <a:ext cx="422592" cy="422593"/>
          </a:xfrm>
          <a:prstGeom prst="rect">
            <a:avLst/>
          </a:prstGeom>
        </p:spPr>
      </p:pic>
      <p:pic>
        <p:nvPicPr>
          <p:cNvPr id="106" name="Graphic 105">
            <a:extLst>
              <a:ext uri="{FF2B5EF4-FFF2-40B4-BE49-F238E27FC236}">
                <a16:creationId xmlns:a16="http://schemas.microsoft.com/office/drawing/2014/main" id="{08E880E4-E217-5D46-AD4F-F3E7DE45294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792953" y="2644182"/>
            <a:ext cx="456777" cy="456777"/>
          </a:xfrm>
          <a:prstGeom prst="rect">
            <a:avLst/>
          </a:prstGeom>
        </p:spPr>
      </p:pic>
      <p:pic>
        <p:nvPicPr>
          <p:cNvPr id="109" name="Picture 59">
            <a:extLst>
              <a:ext uri="{FF2B5EF4-FFF2-40B4-BE49-F238E27FC236}">
                <a16:creationId xmlns:a16="http://schemas.microsoft.com/office/drawing/2014/main" id="{7FCBFB09-9094-BE43-A7C8-C42939BB224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rot="709607">
            <a:off x="2931933" y="3184659"/>
            <a:ext cx="416573" cy="416573"/>
          </a:xfrm>
          <a:prstGeom prst="rect">
            <a:avLst/>
          </a:prstGeom>
        </p:spPr>
      </p:pic>
      <p:pic>
        <p:nvPicPr>
          <p:cNvPr id="119" name="Picture 55">
            <a:extLst>
              <a:ext uri="{FF2B5EF4-FFF2-40B4-BE49-F238E27FC236}">
                <a16:creationId xmlns:a16="http://schemas.microsoft.com/office/drawing/2014/main" id="{A25C59B3-5666-1C43-8B65-E35073C5DC5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552821" y="2840370"/>
            <a:ext cx="425490" cy="425490"/>
          </a:xfrm>
          <a:prstGeom prst="rect">
            <a:avLst/>
          </a:prstGeom>
        </p:spPr>
      </p:pic>
      <p:pic>
        <p:nvPicPr>
          <p:cNvPr id="123" name="Picture 63">
            <a:extLst>
              <a:ext uri="{FF2B5EF4-FFF2-40B4-BE49-F238E27FC236}">
                <a16:creationId xmlns:a16="http://schemas.microsoft.com/office/drawing/2014/main" id="{96D29FEB-F8B7-7C46-8024-4E48341911C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469185" y="3051381"/>
            <a:ext cx="336609" cy="336609"/>
          </a:xfrm>
          <a:prstGeom prst="rect">
            <a:avLst/>
          </a:prstGeom>
        </p:spPr>
      </p:pic>
      <p:pic>
        <p:nvPicPr>
          <p:cNvPr id="133" name="Picture 60">
            <a:extLst>
              <a:ext uri="{FF2B5EF4-FFF2-40B4-BE49-F238E27FC236}">
                <a16:creationId xmlns:a16="http://schemas.microsoft.com/office/drawing/2014/main" id="{6493D646-B666-6B47-901D-A9308E72365C}"/>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rot="21148902">
            <a:off x="3930340" y="1882102"/>
            <a:ext cx="470524" cy="470524"/>
          </a:xfrm>
          <a:prstGeom prst="rect">
            <a:avLst/>
          </a:prstGeom>
        </p:spPr>
      </p:pic>
      <p:pic>
        <p:nvPicPr>
          <p:cNvPr id="3" name="Picture 2">
            <a:extLst>
              <a:ext uri="{FF2B5EF4-FFF2-40B4-BE49-F238E27FC236}">
                <a16:creationId xmlns:a16="http://schemas.microsoft.com/office/drawing/2014/main" id="{8D919FC5-EAC9-C944-A1ED-2DC85BDF830D}"/>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247521" y="3353935"/>
            <a:ext cx="760019" cy="1372937"/>
          </a:xfrm>
          <a:prstGeom prst="rect">
            <a:avLst/>
          </a:prstGeom>
        </p:spPr>
      </p:pic>
      <p:grpSp>
        <p:nvGrpSpPr>
          <p:cNvPr id="7" name="Group 6">
            <a:extLst>
              <a:ext uri="{FF2B5EF4-FFF2-40B4-BE49-F238E27FC236}">
                <a16:creationId xmlns:a16="http://schemas.microsoft.com/office/drawing/2014/main" id="{3E10EBC4-1824-884F-ABDE-1A088B74DE3F}"/>
              </a:ext>
            </a:extLst>
          </p:cNvPr>
          <p:cNvGrpSpPr/>
          <p:nvPr/>
        </p:nvGrpSpPr>
        <p:grpSpPr>
          <a:xfrm>
            <a:off x="7070480" y="1878331"/>
            <a:ext cx="1306304" cy="2251449"/>
            <a:chOff x="14145586" y="3776307"/>
            <a:chExt cx="2615028" cy="4507068"/>
          </a:xfrm>
        </p:grpSpPr>
        <p:grpSp>
          <p:nvGrpSpPr>
            <p:cNvPr id="101" name="Group 100">
              <a:extLst>
                <a:ext uri="{FF2B5EF4-FFF2-40B4-BE49-F238E27FC236}">
                  <a16:creationId xmlns:a16="http://schemas.microsoft.com/office/drawing/2014/main" id="{000AD8F9-7795-D64B-A940-A8C74F5579CF}"/>
                </a:ext>
              </a:extLst>
            </p:cNvPr>
            <p:cNvGrpSpPr/>
            <p:nvPr/>
          </p:nvGrpSpPr>
          <p:grpSpPr>
            <a:xfrm>
              <a:off x="14145586" y="6614851"/>
              <a:ext cx="2615028" cy="1668524"/>
              <a:chOff x="14173202" y="6843417"/>
              <a:chExt cx="2615028" cy="1668524"/>
            </a:xfrm>
          </p:grpSpPr>
          <p:grpSp>
            <p:nvGrpSpPr>
              <p:cNvPr id="76" name="Group 75">
                <a:extLst>
                  <a:ext uri="{FF2B5EF4-FFF2-40B4-BE49-F238E27FC236}">
                    <a16:creationId xmlns:a16="http://schemas.microsoft.com/office/drawing/2014/main" id="{23B8ED34-31D5-4947-9837-BA824A80E5B9}"/>
                  </a:ext>
                </a:extLst>
              </p:cNvPr>
              <p:cNvGrpSpPr/>
              <p:nvPr/>
            </p:nvGrpSpPr>
            <p:grpSpPr>
              <a:xfrm>
                <a:off x="14173202" y="6843417"/>
                <a:ext cx="1106288" cy="1668524"/>
                <a:chOff x="13970597" y="5635022"/>
                <a:chExt cx="1106288" cy="1668524"/>
              </a:xfrm>
            </p:grpSpPr>
            <p:sp>
              <p:nvSpPr>
                <p:cNvPr id="74" name="Oval 73">
                  <a:extLst>
                    <a:ext uri="{FF2B5EF4-FFF2-40B4-BE49-F238E27FC236}">
                      <a16:creationId xmlns:a16="http://schemas.microsoft.com/office/drawing/2014/main" id="{95BE3BD3-EAF8-AF40-BDCB-DA6552CC2796}"/>
                    </a:ext>
                  </a:extLst>
                </p:cNvPr>
                <p:cNvSpPr/>
                <p:nvPr/>
              </p:nvSpPr>
              <p:spPr bwMode="auto">
                <a:xfrm>
                  <a:off x="13970597" y="5635022"/>
                  <a:ext cx="1106288" cy="1106288"/>
                </a:xfrm>
                <a:prstGeom prst="ellipse">
                  <a:avLst/>
                </a:prstGeom>
                <a:solidFill>
                  <a:srgbClr val="78A9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34" tIns="35934" rIns="35934" bIns="35934" numCol="1" rtlCol="0" anchor="t" anchorCtr="0" compatLnSpc="1">
                  <a:prstTxWarp prst="textNoShape">
                    <a:avLst/>
                  </a:prstTxWarp>
                </a:bodyPr>
                <a:lstStyle/>
                <a:p>
                  <a:pPr algn="ctr" defTabSz="684612"/>
                  <a:endParaRPr lang="en-US" sz="1398" dirty="0">
                    <a:solidFill>
                      <a:schemeClr val="tx1"/>
                    </a:solidFill>
                    <a:latin typeface="Arial" panose="020B0604020202020204" pitchFamily="34" charset="0"/>
                    <a:ea typeface="IBM Plex Sans" charset="0"/>
                    <a:cs typeface="Arial" panose="020B0604020202020204" pitchFamily="34" charset="0"/>
                  </a:endParaRPr>
                </a:p>
              </p:txBody>
            </p:sp>
            <p:sp>
              <p:nvSpPr>
                <p:cNvPr id="73" name="Google Shape;1008;g8debafbce0_0_74">
                  <a:extLst>
                    <a:ext uri="{FF2B5EF4-FFF2-40B4-BE49-F238E27FC236}">
                      <a16:creationId xmlns:a16="http://schemas.microsoft.com/office/drawing/2014/main" id="{54E1D6CA-6F04-974B-8B50-E281FA5B75C0}"/>
                    </a:ext>
                  </a:extLst>
                </p:cNvPr>
                <p:cNvSpPr/>
                <p:nvPr/>
              </p:nvSpPr>
              <p:spPr>
                <a:xfrm>
                  <a:off x="14019438" y="6854482"/>
                  <a:ext cx="1008606" cy="449064"/>
                </a:xfrm>
                <a:prstGeom prst="rect">
                  <a:avLst/>
                </a:prstGeom>
                <a:noFill/>
                <a:ln>
                  <a:noFill/>
                </a:ln>
              </p:spPr>
              <p:txBody>
                <a:bodyPr spcFirstLastPara="1" wrap="square" lIns="0" tIns="0" rIns="0" bIns="0" anchor="t" anchorCtr="0">
                  <a:noAutofit/>
                </a:bodyPr>
                <a:lstStyle/>
                <a:p>
                  <a:pPr algn="ctr" defTabSz="684429">
                    <a:lnSpc>
                      <a:spcPct val="90000"/>
                    </a:lnSpc>
                    <a:buClr>
                      <a:srgbClr val="000000"/>
                    </a:buClr>
                    <a:buSzPts val="1000"/>
                    <a:defRPr/>
                  </a:pPr>
                  <a:r>
                    <a:rPr lang="en-US" sz="698" kern="0" dirty="0">
                      <a:solidFill>
                        <a:srgbClr val="FFFFFF"/>
                      </a:solidFill>
                      <a:latin typeface="Arial" panose="020B0604020202020204" pitchFamily="34" charset="0"/>
                      <a:ea typeface="Arial"/>
                      <a:cs typeface="Arial"/>
                      <a:sym typeface="Arial"/>
                    </a:rPr>
                    <a:t>Data storage</a:t>
                  </a:r>
                </a:p>
              </p:txBody>
            </p:sp>
            <p:pic>
              <p:nvPicPr>
                <p:cNvPr id="70" name="Graphic 69">
                  <a:extLst>
                    <a:ext uri="{FF2B5EF4-FFF2-40B4-BE49-F238E27FC236}">
                      <a16:creationId xmlns:a16="http://schemas.microsoft.com/office/drawing/2014/main" id="{F5AFAE79-0E6B-2343-9120-6724934F1D36}"/>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4244849" y="5909274"/>
                  <a:ext cx="557784" cy="557784"/>
                </a:xfrm>
                <a:prstGeom prst="rect">
                  <a:avLst/>
                </a:prstGeom>
              </p:spPr>
            </p:pic>
          </p:grpSp>
          <p:grpSp>
            <p:nvGrpSpPr>
              <p:cNvPr id="95" name="Group 94">
                <a:extLst>
                  <a:ext uri="{FF2B5EF4-FFF2-40B4-BE49-F238E27FC236}">
                    <a16:creationId xmlns:a16="http://schemas.microsoft.com/office/drawing/2014/main" id="{ED4649F0-2F9F-114B-BAAF-2A7BF089E0B4}"/>
                  </a:ext>
                </a:extLst>
              </p:cNvPr>
              <p:cNvGrpSpPr/>
              <p:nvPr/>
            </p:nvGrpSpPr>
            <p:grpSpPr>
              <a:xfrm>
                <a:off x="15681942" y="6843417"/>
                <a:ext cx="1106288" cy="1668524"/>
                <a:chOff x="13854234" y="5781091"/>
                <a:chExt cx="1106288" cy="1668524"/>
              </a:xfrm>
            </p:grpSpPr>
            <p:sp>
              <p:nvSpPr>
                <p:cNvPr id="79" name="Google Shape;1008;g8debafbce0_0_74">
                  <a:extLst>
                    <a:ext uri="{FF2B5EF4-FFF2-40B4-BE49-F238E27FC236}">
                      <a16:creationId xmlns:a16="http://schemas.microsoft.com/office/drawing/2014/main" id="{72EEDC87-30FB-CB48-8F5A-56157FFF2430}"/>
                    </a:ext>
                  </a:extLst>
                </p:cNvPr>
                <p:cNvSpPr/>
                <p:nvPr/>
              </p:nvSpPr>
              <p:spPr>
                <a:xfrm>
                  <a:off x="13903075" y="7000551"/>
                  <a:ext cx="1008606" cy="449064"/>
                </a:xfrm>
                <a:prstGeom prst="rect">
                  <a:avLst/>
                </a:prstGeom>
                <a:noFill/>
                <a:ln>
                  <a:noFill/>
                </a:ln>
              </p:spPr>
              <p:txBody>
                <a:bodyPr spcFirstLastPara="1" wrap="square" lIns="0" tIns="0" rIns="0" bIns="0" anchor="t" anchorCtr="0">
                  <a:noAutofit/>
                </a:bodyPr>
                <a:lstStyle/>
                <a:p>
                  <a:pPr algn="ctr" defTabSz="684429">
                    <a:lnSpc>
                      <a:spcPct val="90000"/>
                    </a:lnSpc>
                    <a:buClr>
                      <a:srgbClr val="000000"/>
                    </a:buClr>
                    <a:buSzPts val="1000"/>
                    <a:defRPr/>
                  </a:pPr>
                  <a:r>
                    <a:rPr lang="en-US" sz="698" kern="0" dirty="0">
                      <a:solidFill>
                        <a:srgbClr val="FFFFFF"/>
                      </a:solidFill>
                      <a:latin typeface="Arial" panose="020B0604020202020204" pitchFamily="34" charset="0"/>
                      <a:ea typeface="Arial"/>
                      <a:cs typeface="Arial"/>
                      <a:sym typeface="Arial"/>
                    </a:rPr>
                    <a:t>Knowledge</a:t>
                  </a:r>
                </a:p>
                <a:p>
                  <a:pPr algn="ctr" defTabSz="684429">
                    <a:lnSpc>
                      <a:spcPct val="90000"/>
                    </a:lnSpc>
                    <a:buClr>
                      <a:srgbClr val="000000"/>
                    </a:buClr>
                    <a:buSzPts val="1000"/>
                    <a:defRPr/>
                  </a:pPr>
                  <a:r>
                    <a:rPr lang="en-US" sz="698" kern="0" dirty="0">
                      <a:solidFill>
                        <a:srgbClr val="FFFFFF"/>
                      </a:solidFill>
                      <a:latin typeface="Arial" panose="020B0604020202020204" pitchFamily="34" charset="0"/>
                      <a:ea typeface="Arial"/>
                      <a:cs typeface="Arial"/>
                      <a:sym typeface="Arial"/>
                    </a:rPr>
                    <a:t>base</a:t>
                  </a:r>
                </a:p>
              </p:txBody>
            </p:sp>
            <p:grpSp>
              <p:nvGrpSpPr>
                <p:cNvPr id="81" name="Group 80">
                  <a:extLst>
                    <a:ext uri="{FF2B5EF4-FFF2-40B4-BE49-F238E27FC236}">
                      <a16:creationId xmlns:a16="http://schemas.microsoft.com/office/drawing/2014/main" id="{F559CB38-FC24-6947-A465-B8607CEC4CEC}"/>
                    </a:ext>
                  </a:extLst>
                </p:cNvPr>
                <p:cNvGrpSpPr/>
                <p:nvPr/>
              </p:nvGrpSpPr>
              <p:grpSpPr>
                <a:xfrm>
                  <a:off x="13854234" y="5781091"/>
                  <a:ext cx="1106288" cy="1106288"/>
                  <a:chOff x="12833321" y="5781091"/>
                  <a:chExt cx="1106288" cy="1106288"/>
                </a:xfrm>
              </p:grpSpPr>
              <p:sp>
                <p:nvSpPr>
                  <p:cNvPr id="78" name="Oval 77">
                    <a:extLst>
                      <a:ext uri="{FF2B5EF4-FFF2-40B4-BE49-F238E27FC236}">
                        <a16:creationId xmlns:a16="http://schemas.microsoft.com/office/drawing/2014/main" id="{DBFAD086-F41E-C346-A1FB-920A5636159D}"/>
                      </a:ext>
                    </a:extLst>
                  </p:cNvPr>
                  <p:cNvSpPr/>
                  <p:nvPr/>
                </p:nvSpPr>
                <p:spPr bwMode="auto">
                  <a:xfrm>
                    <a:off x="12833321" y="5781091"/>
                    <a:ext cx="1106288" cy="1106288"/>
                  </a:xfrm>
                  <a:prstGeom prst="ellipse">
                    <a:avLst/>
                  </a:prstGeom>
                  <a:solidFill>
                    <a:srgbClr val="78A9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34" tIns="35934" rIns="35934" bIns="35934" numCol="1" rtlCol="0" anchor="t" anchorCtr="0" compatLnSpc="1">
                    <a:prstTxWarp prst="textNoShape">
                      <a:avLst/>
                    </a:prstTxWarp>
                  </a:bodyPr>
                  <a:lstStyle/>
                  <a:p>
                    <a:pPr algn="ctr" defTabSz="684612"/>
                    <a:endParaRPr lang="en-US" sz="1398" dirty="0">
                      <a:solidFill>
                        <a:schemeClr val="tx1"/>
                      </a:solidFill>
                      <a:latin typeface="Arial" panose="020B0604020202020204" pitchFamily="34" charset="0"/>
                      <a:ea typeface="IBM Plex Sans" charset="0"/>
                      <a:cs typeface="Arial" panose="020B0604020202020204" pitchFamily="34" charset="0"/>
                    </a:endParaRPr>
                  </a:p>
                </p:txBody>
              </p:sp>
              <p:pic>
                <p:nvPicPr>
                  <p:cNvPr id="57" name="Graphic 56">
                    <a:extLst>
                      <a:ext uri="{FF2B5EF4-FFF2-40B4-BE49-F238E27FC236}">
                        <a16:creationId xmlns:a16="http://schemas.microsoft.com/office/drawing/2014/main" id="{0288D830-DECB-A546-BD57-66A42F4417C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107573" y="6055343"/>
                    <a:ext cx="557784" cy="557784"/>
                  </a:xfrm>
                  <a:prstGeom prst="rect">
                    <a:avLst/>
                  </a:prstGeom>
                </p:spPr>
              </p:pic>
            </p:grpSp>
          </p:grpSp>
        </p:grpSp>
        <p:grpSp>
          <p:nvGrpSpPr>
            <p:cNvPr id="5" name="Group 4">
              <a:extLst>
                <a:ext uri="{FF2B5EF4-FFF2-40B4-BE49-F238E27FC236}">
                  <a16:creationId xmlns:a16="http://schemas.microsoft.com/office/drawing/2014/main" id="{2945B822-7DEC-0742-8D05-2A02DCFAAC4A}"/>
                </a:ext>
              </a:extLst>
            </p:cNvPr>
            <p:cNvGrpSpPr/>
            <p:nvPr/>
          </p:nvGrpSpPr>
          <p:grpSpPr>
            <a:xfrm>
              <a:off x="14583158" y="3776307"/>
              <a:ext cx="1739885" cy="1800186"/>
              <a:chOff x="15213314" y="3967534"/>
              <a:chExt cx="1739885" cy="1800186"/>
            </a:xfrm>
          </p:grpSpPr>
          <p:grpSp>
            <p:nvGrpSpPr>
              <p:cNvPr id="50" name="Group 49">
                <a:extLst>
                  <a:ext uri="{FF2B5EF4-FFF2-40B4-BE49-F238E27FC236}">
                    <a16:creationId xmlns:a16="http://schemas.microsoft.com/office/drawing/2014/main" id="{3E6AB6CD-5226-A74F-8E18-749861982784}"/>
                  </a:ext>
                </a:extLst>
              </p:cNvPr>
              <p:cNvGrpSpPr/>
              <p:nvPr/>
            </p:nvGrpSpPr>
            <p:grpSpPr>
              <a:xfrm>
                <a:off x="15529600" y="3967534"/>
                <a:ext cx="1107312" cy="1107312"/>
                <a:chOff x="9916985" y="6560567"/>
                <a:chExt cx="1107312" cy="1107312"/>
              </a:xfrm>
            </p:grpSpPr>
            <p:sp>
              <p:nvSpPr>
                <p:cNvPr id="52" name="Oval 51">
                  <a:extLst>
                    <a:ext uri="{FF2B5EF4-FFF2-40B4-BE49-F238E27FC236}">
                      <a16:creationId xmlns:a16="http://schemas.microsoft.com/office/drawing/2014/main" id="{8C3E76DC-2A5E-5846-A05E-A2C18DFC4946}"/>
                    </a:ext>
                  </a:extLst>
                </p:cNvPr>
                <p:cNvSpPr/>
                <p:nvPr/>
              </p:nvSpPr>
              <p:spPr bwMode="auto">
                <a:xfrm>
                  <a:off x="9916985" y="6560567"/>
                  <a:ext cx="1107312" cy="1107312"/>
                </a:xfrm>
                <a:prstGeom prst="ellipse">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7" tIns="35967" rIns="35967" bIns="35967" numCol="1" rtlCol="0" anchor="t" anchorCtr="0" compatLnSpc="1">
                  <a:prstTxWarp prst="textNoShape">
                    <a:avLst/>
                  </a:prstTxWarp>
                </a:bodyPr>
                <a:lstStyle/>
                <a:p>
                  <a:pPr algn="ctr" defTabSz="685297"/>
                  <a:endParaRPr lang="en-US" sz="699" dirty="0">
                    <a:solidFill>
                      <a:schemeClr val="tx1"/>
                    </a:solidFill>
                    <a:latin typeface="Arial" panose="020B0604020202020204" pitchFamily="34" charset="0"/>
                    <a:ea typeface="IBM Plex Sans" charset="0"/>
                    <a:cs typeface="Arial" panose="020B0604020202020204" pitchFamily="34" charset="0"/>
                  </a:endParaRPr>
                </a:p>
              </p:txBody>
            </p:sp>
            <p:pic>
              <p:nvPicPr>
                <p:cNvPr id="53" name="Graphic 52">
                  <a:extLst>
                    <a:ext uri="{FF2B5EF4-FFF2-40B4-BE49-F238E27FC236}">
                      <a16:creationId xmlns:a16="http://schemas.microsoft.com/office/drawing/2014/main" id="{E991F398-D9EF-BA46-A221-B57A0E3DB0D1}"/>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9981437" y="6625019"/>
                  <a:ext cx="978408" cy="978408"/>
                </a:xfrm>
                <a:prstGeom prst="rect">
                  <a:avLst/>
                </a:prstGeom>
              </p:spPr>
            </p:pic>
          </p:grpSp>
          <p:sp>
            <p:nvSpPr>
              <p:cNvPr id="87" name="TextBox 86">
                <a:extLst>
                  <a:ext uri="{FF2B5EF4-FFF2-40B4-BE49-F238E27FC236}">
                    <a16:creationId xmlns:a16="http://schemas.microsoft.com/office/drawing/2014/main" id="{59D58B1B-6FF5-E44C-ADF4-B2262344C190}"/>
                  </a:ext>
                </a:extLst>
              </p:cNvPr>
              <p:cNvSpPr txBox="1"/>
              <p:nvPr/>
            </p:nvSpPr>
            <p:spPr>
              <a:xfrm>
                <a:off x="15213314" y="5188018"/>
                <a:ext cx="1739885" cy="579702"/>
              </a:xfrm>
              <a:prstGeom prst="rect">
                <a:avLst/>
              </a:prstGeom>
              <a:noFill/>
            </p:spPr>
            <p:txBody>
              <a:bodyPr wrap="square" lIns="0" tIns="0" rIns="0" bIns="0" rtlCol="0" anchor="ctr" anchorCtr="0">
                <a:noAutofit/>
              </a:bodyPr>
              <a:lstStyle/>
              <a:p>
                <a:pPr algn="ctr" defTabSz="684612">
                  <a:defRPr/>
                </a:pPr>
                <a:r>
                  <a:rPr lang="en-US" sz="899" dirty="0">
                    <a:solidFill>
                      <a:srgbClr val="FFFFFF"/>
                    </a:solidFill>
                    <a:latin typeface="Arial" panose="020B0604020202020204" pitchFamily="34" charset="0"/>
                    <a:ea typeface="IBM Plex Sans" charset="0"/>
                    <a:cs typeface="Arial" panose="020B0604020202020204" pitchFamily="34" charset="0"/>
                  </a:rPr>
                  <a:t>IBM Process Mining</a:t>
                </a:r>
              </a:p>
            </p:txBody>
          </p:sp>
        </p:grpSp>
        <p:grpSp>
          <p:nvGrpSpPr>
            <p:cNvPr id="77" name="Group 76">
              <a:extLst>
                <a:ext uri="{FF2B5EF4-FFF2-40B4-BE49-F238E27FC236}">
                  <a16:creationId xmlns:a16="http://schemas.microsoft.com/office/drawing/2014/main" id="{5EE2C687-0A87-5346-B4C4-021C22D6D975}"/>
                </a:ext>
              </a:extLst>
            </p:cNvPr>
            <p:cNvGrpSpPr/>
            <p:nvPr/>
          </p:nvGrpSpPr>
          <p:grpSpPr>
            <a:xfrm rot="5400000">
              <a:off x="15088577" y="5315827"/>
              <a:ext cx="729048" cy="1554702"/>
              <a:chOff x="5292394" y="5566477"/>
              <a:chExt cx="879103" cy="2743200"/>
            </a:xfrm>
          </p:grpSpPr>
          <p:cxnSp>
            <p:nvCxnSpPr>
              <p:cNvPr id="80" name="Straight Connector 79">
                <a:extLst>
                  <a:ext uri="{FF2B5EF4-FFF2-40B4-BE49-F238E27FC236}">
                    <a16:creationId xmlns:a16="http://schemas.microsoft.com/office/drawing/2014/main" id="{958B7FC4-603F-164F-94A4-09C5CF301FD1}"/>
                  </a:ext>
                </a:extLst>
              </p:cNvPr>
              <p:cNvCxnSpPr>
                <a:cxnSpLocks/>
              </p:cNvCxnSpPr>
              <p:nvPr/>
            </p:nvCxnSpPr>
            <p:spPr>
              <a:xfrm rot="16200000">
                <a:off x="5460053" y="6770419"/>
                <a:ext cx="0" cy="335318"/>
              </a:xfrm>
              <a:prstGeom prst="line">
                <a:avLst/>
              </a:prstGeom>
              <a:ln w="12700">
                <a:solidFill>
                  <a:srgbClr val="FFFFFF"/>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554DD7FC-FCAF-DC4C-B8AF-28D3A2B2EC42}"/>
                  </a:ext>
                </a:extLst>
              </p:cNvPr>
              <p:cNvGrpSpPr/>
              <p:nvPr/>
            </p:nvGrpSpPr>
            <p:grpSpPr>
              <a:xfrm>
                <a:off x="5634648" y="5566477"/>
                <a:ext cx="536849" cy="2743200"/>
                <a:chOff x="5182320" y="7063757"/>
                <a:chExt cx="640082" cy="2743200"/>
              </a:xfrm>
            </p:grpSpPr>
            <p:cxnSp>
              <p:nvCxnSpPr>
                <p:cNvPr id="84" name="Straight Connector 83">
                  <a:extLst>
                    <a:ext uri="{FF2B5EF4-FFF2-40B4-BE49-F238E27FC236}">
                      <a16:creationId xmlns:a16="http://schemas.microsoft.com/office/drawing/2014/main" id="{9A3B1F9E-FEA3-FF4A-9E6F-5A1FFBA85D73}"/>
                    </a:ext>
                  </a:extLst>
                </p:cNvPr>
                <p:cNvCxnSpPr>
                  <a:cxnSpLocks/>
                </p:cNvCxnSpPr>
                <p:nvPr/>
              </p:nvCxnSpPr>
              <p:spPr bwMode="auto">
                <a:xfrm>
                  <a:off x="5182320" y="7063757"/>
                  <a:ext cx="0" cy="2743199"/>
                </a:xfrm>
                <a:prstGeom prst="line">
                  <a:avLst/>
                </a:prstGeom>
                <a:ln w="12700">
                  <a:solidFill>
                    <a:srgbClr val="FFFF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231C10B7-9889-F945-AB4C-841DC5FD8824}"/>
                    </a:ext>
                  </a:extLst>
                </p:cNvPr>
                <p:cNvCxnSpPr>
                  <a:cxnSpLocks/>
                </p:cNvCxnSpPr>
                <p:nvPr/>
              </p:nvCxnSpPr>
              <p:spPr bwMode="auto">
                <a:xfrm>
                  <a:off x="5182322" y="9806957"/>
                  <a:ext cx="640080" cy="0"/>
                </a:xfrm>
                <a:prstGeom prst="line">
                  <a:avLst/>
                </a:prstGeom>
                <a:ln w="12700">
                  <a:solidFill>
                    <a:srgbClr val="FFFFFF"/>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44964832-DB56-3841-8150-2FDEEF4B02BA}"/>
                    </a:ext>
                  </a:extLst>
                </p:cNvPr>
                <p:cNvCxnSpPr>
                  <a:cxnSpLocks/>
                </p:cNvCxnSpPr>
                <p:nvPr/>
              </p:nvCxnSpPr>
              <p:spPr>
                <a:xfrm>
                  <a:off x="5182320" y="7063759"/>
                  <a:ext cx="640080" cy="0"/>
                </a:xfrm>
                <a:prstGeom prst="line">
                  <a:avLst/>
                </a:prstGeom>
                <a:ln w="12700">
                  <a:solidFill>
                    <a:srgbClr val="FFFFFF"/>
                  </a:solidFill>
                  <a:headEnd w="med" len="med"/>
                  <a:tailEnd type="triangle"/>
                </a:ln>
                <a:effectLst/>
              </p:spPr>
              <p:style>
                <a:lnRef idx="2">
                  <a:schemeClr val="accent1"/>
                </a:lnRef>
                <a:fillRef idx="0">
                  <a:schemeClr val="accent1"/>
                </a:fillRef>
                <a:effectRef idx="1">
                  <a:schemeClr val="accent1"/>
                </a:effectRef>
                <a:fontRef idx="minor">
                  <a:schemeClr val="tx1"/>
                </a:fontRef>
              </p:style>
            </p:cxnSp>
          </p:grpSp>
        </p:grpSp>
      </p:grpSp>
      <p:grpSp>
        <p:nvGrpSpPr>
          <p:cNvPr id="18" name="Group 17">
            <a:extLst>
              <a:ext uri="{FF2B5EF4-FFF2-40B4-BE49-F238E27FC236}">
                <a16:creationId xmlns:a16="http://schemas.microsoft.com/office/drawing/2014/main" id="{11988400-7A4A-B549-9C7D-56A50B4AEC2E}"/>
              </a:ext>
            </a:extLst>
          </p:cNvPr>
          <p:cNvGrpSpPr/>
          <p:nvPr/>
        </p:nvGrpSpPr>
        <p:grpSpPr>
          <a:xfrm>
            <a:off x="5190023" y="1879734"/>
            <a:ext cx="552632" cy="836406"/>
            <a:chOff x="6272784" y="1490472"/>
            <a:chExt cx="553144" cy="837180"/>
          </a:xfrm>
        </p:grpSpPr>
        <p:grpSp>
          <p:nvGrpSpPr>
            <p:cNvPr id="19" name="Group 18">
              <a:extLst>
                <a:ext uri="{FF2B5EF4-FFF2-40B4-BE49-F238E27FC236}">
                  <a16:creationId xmlns:a16="http://schemas.microsoft.com/office/drawing/2014/main" id="{B8F9F1D1-7910-894E-AEB4-178463870CB3}"/>
                </a:ext>
              </a:extLst>
            </p:cNvPr>
            <p:cNvGrpSpPr/>
            <p:nvPr/>
          </p:nvGrpSpPr>
          <p:grpSpPr>
            <a:xfrm>
              <a:off x="6272784" y="1490472"/>
              <a:ext cx="553144" cy="553144"/>
              <a:chOff x="5670437" y="2136383"/>
              <a:chExt cx="553144" cy="553144"/>
            </a:xfrm>
          </p:grpSpPr>
          <p:sp>
            <p:nvSpPr>
              <p:cNvPr id="21" name="Oval 20">
                <a:extLst>
                  <a:ext uri="{FF2B5EF4-FFF2-40B4-BE49-F238E27FC236}">
                    <a16:creationId xmlns:a16="http://schemas.microsoft.com/office/drawing/2014/main" id="{33A0D27C-41FE-E347-BAEB-E49FDC34B894}"/>
                  </a:ext>
                </a:extLst>
              </p:cNvPr>
              <p:cNvSpPr/>
              <p:nvPr/>
            </p:nvSpPr>
            <p:spPr bwMode="auto">
              <a:xfrm>
                <a:off x="5670437" y="2136383"/>
                <a:ext cx="553144" cy="553144"/>
              </a:xfrm>
              <a:prstGeom prst="ellipse">
                <a:avLst/>
              </a:prstGeom>
              <a:solidFill>
                <a:srgbClr val="52525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34" tIns="35934" rIns="35934" bIns="35934" numCol="1" rtlCol="0" anchor="t" anchorCtr="0" compatLnSpc="1">
                <a:prstTxWarp prst="textNoShape">
                  <a:avLst/>
                </a:prstTxWarp>
              </a:bodyPr>
              <a:lstStyle/>
              <a:p>
                <a:pPr algn="ctr" defTabSz="684612"/>
                <a:endParaRPr lang="en-US" sz="1398" dirty="0">
                  <a:solidFill>
                    <a:schemeClr val="tx1"/>
                  </a:solidFill>
                  <a:latin typeface="Arial" panose="020B0604020202020204" pitchFamily="34" charset="0"/>
                  <a:ea typeface="IBM Plex Sans" charset="0"/>
                  <a:cs typeface="Arial" panose="020B0604020202020204" pitchFamily="34" charset="0"/>
                </a:endParaRPr>
              </a:p>
            </p:txBody>
          </p:sp>
          <p:pic>
            <p:nvPicPr>
              <p:cNvPr id="22" name="Graphic 21">
                <a:extLst>
                  <a:ext uri="{FF2B5EF4-FFF2-40B4-BE49-F238E27FC236}">
                    <a16:creationId xmlns:a16="http://schemas.microsoft.com/office/drawing/2014/main" id="{91CB9DAF-919D-3E4B-B49A-5BC34408D4EE}"/>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5807692" y="2273638"/>
                <a:ext cx="278634" cy="278634"/>
              </a:xfrm>
              <a:prstGeom prst="rect">
                <a:avLst/>
              </a:prstGeom>
            </p:spPr>
          </p:pic>
        </p:grpSp>
        <p:sp>
          <p:nvSpPr>
            <p:cNvPr id="20" name="Google Shape;1008;g8debafbce0_0_74">
              <a:extLst>
                <a:ext uri="{FF2B5EF4-FFF2-40B4-BE49-F238E27FC236}">
                  <a16:creationId xmlns:a16="http://schemas.microsoft.com/office/drawing/2014/main" id="{2A89622E-179B-714F-9FF3-AC673402FEED}"/>
                </a:ext>
              </a:extLst>
            </p:cNvPr>
            <p:cNvSpPr/>
            <p:nvPr/>
          </p:nvSpPr>
          <p:spPr>
            <a:xfrm>
              <a:off x="6297205" y="2103120"/>
              <a:ext cx="504303" cy="224532"/>
            </a:xfrm>
            <a:prstGeom prst="rect">
              <a:avLst/>
            </a:prstGeom>
            <a:noFill/>
            <a:ln>
              <a:noFill/>
            </a:ln>
          </p:spPr>
          <p:txBody>
            <a:bodyPr spcFirstLastPara="1" wrap="square" lIns="0" tIns="0" rIns="0" bIns="0" anchor="t" anchorCtr="0">
              <a:noAutofit/>
            </a:bodyPr>
            <a:lstStyle/>
            <a:p>
              <a:pPr algn="ctr" defTabSz="684429">
                <a:lnSpc>
                  <a:spcPct val="90000"/>
                </a:lnSpc>
                <a:buClr>
                  <a:srgbClr val="000000"/>
                </a:buClr>
                <a:buSzPts val="1000"/>
                <a:defRPr/>
              </a:pPr>
              <a:r>
                <a:rPr lang="en-US" sz="698" kern="0" dirty="0">
                  <a:solidFill>
                    <a:srgbClr val="FFFFFF"/>
                  </a:solidFill>
                  <a:latin typeface="Arial" panose="020B0604020202020204" pitchFamily="34" charset="0"/>
                  <a:ea typeface="Arial"/>
                  <a:cs typeface="Arial"/>
                  <a:sym typeface="Arial"/>
                </a:rPr>
                <a:t>Mobile</a:t>
              </a:r>
            </a:p>
          </p:txBody>
        </p:sp>
      </p:grpSp>
      <p:grpSp>
        <p:nvGrpSpPr>
          <p:cNvPr id="89" name="Group 88">
            <a:extLst>
              <a:ext uri="{FF2B5EF4-FFF2-40B4-BE49-F238E27FC236}">
                <a16:creationId xmlns:a16="http://schemas.microsoft.com/office/drawing/2014/main" id="{01BD26DC-0368-8D48-9DF5-080EE2D6A66E}"/>
              </a:ext>
            </a:extLst>
          </p:cNvPr>
          <p:cNvGrpSpPr/>
          <p:nvPr/>
        </p:nvGrpSpPr>
        <p:grpSpPr>
          <a:xfrm>
            <a:off x="5190023" y="2731755"/>
            <a:ext cx="552632" cy="835417"/>
            <a:chOff x="7946595" y="3927147"/>
            <a:chExt cx="1106288" cy="1672382"/>
          </a:xfrm>
        </p:grpSpPr>
        <p:sp>
          <p:nvSpPr>
            <p:cNvPr id="24" name="Oval 23">
              <a:extLst>
                <a:ext uri="{FF2B5EF4-FFF2-40B4-BE49-F238E27FC236}">
                  <a16:creationId xmlns:a16="http://schemas.microsoft.com/office/drawing/2014/main" id="{621AAF50-F9E9-ED4B-B99E-FC4E114B43A6}"/>
                </a:ext>
              </a:extLst>
            </p:cNvPr>
            <p:cNvSpPr/>
            <p:nvPr/>
          </p:nvSpPr>
          <p:spPr bwMode="auto">
            <a:xfrm>
              <a:off x="7946595" y="3927147"/>
              <a:ext cx="1106288" cy="1106288"/>
            </a:xfrm>
            <a:prstGeom prst="ellipse">
              <a:avLst/>
            </a:prstGeom>
            <a:solidFill>
              <a:srgbClr val="52525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34" tIns="35934" rIns="35934" bIns="35934" numCol="1" rtlCol="0" anchor="t" anchorCtr="0" compatLnSpc="1">
              <a:prstTxWarp prst="textNoShape">
                <a:avLst/>
              </a:prstTxWarp>
            </a:bodyPr>
            <a:lstStyle/>
            <a:p>
              <a:pPr algn="ctr" defTabSz="684612"/>
              <a:endParaRPr lang="en-US" sz="1398" dirty="0">
                <a:solidFill>
                  <a:schemeClr val="tx1"/>
                </a:solidFill>
                <a:latin typeface="Arial" panose="020B0604020202020204" pitchFamily="34" charset="0"/>
                <a:ea typeface="IBM Plex Sans" charset="0"/>
                <a:cs typeface="Arial" panose="020B0604020202020204" pitchFamily="34" charset="0"/>
              </a:endParaRPr>
            </a:p>
          </p:txBody>
        </p:sp>
        <p:pic>
          <p:nvPicPr>
            <p:cNvPr id="25" name="Graphic 24">
              <a:extLst>
                <a:ext uri="{FF2B5EF4-FFF2-40B4-BE49-F238E27FC236}">
                  <a16:creationId xmlns:a16="http://schemas.microsoft.com/office/drawing/2014/main" id="{FBCD35F1-E822-6644-9C4D-75A50E6844C4}"/>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8221105" y="4247957"/>
              <a:ext cx="557268" cy="557268"/>
            </a:xfrm>
            <a:prstGeom prst="rect">
              <a:avLst/>
            </a:prstGeom>
          </p:spPr>
        </p:pic>
        <p:sp>
          <p:nvSpPr>
            <p:cNvPr id="26" name="Google Shape;1008;g8debafbce0_0_74">
              <a:extLst>
                <a:ext uri="{FF2B5EF4-FFF2-40B4-BE49-F238E27FC236}">
                  <a16:creationId xmlns:a16="http://schemas.microsoft.com/office/drawing/2014/main" id="{47A381F0-551A-B14F-9755-1DB3972FDB9B}"/>
                </a:ext>
              </a:extLst>
            </p:cNvPr>
            <p:cNvSpPr/>
            <p:nvPr/>
          </p:nvSpPr>
          <p:spPr>
            <a:xfrm>
              <a:off x="7995436" y="5150465"/>
              <a:ext cx="1008606" cy="449064"/>
            </a:xfrm>
            <a:prstGeom prst="rect">
              <a:avLst/>
            </a:prstGeom>
            <a:noFill/>
            <a:ln>
              <a:noFill/>
            </a:ln>
          </p:spPr>
          <p:txBody>
            <a:bodyPr spcFirstLastPara="1" wrap="square" lIns="0" tIns="0" rIns="0" bIns="0" anchor="t" anchorCtr="0">
              <a:noAutofit/>
            </a:bodyPr>
            <a:lstStyle/>
            <a:p>
              <a:pPr algn="ctr" defTabSz="684429">
                <a:lnSpc>
                  <a:spcPct val="90000"/>
                </a:lnSpc>
                <a:buClr>
                  <a:srgbClr val="000000"/>
                </a:buClr>
                <a:buSzPts val="1000"/>
                <a:defRPr/>
              </a:pPr>
              <a:r>
                <a:rPr lang="en-US" sz="698" kern="0" dirty="0">
                  <a:solidFill>
                    <a:srgbClr val="FFFFFF"/>
                  </a:solidFill>
                  <a:latin typeface="Arial" panose="020B0604020202020204" pitchFamily="34" charset="0"/>
                  <a:ea typeface="Arial"/>
                  <a:cs typeface="Arial"/>
                  <a:sym typeface="Arial"/>
                </a:rPr>
                <a:t>Desktop</a:t>
              </a:r>
            </a:p>
          </p:txBody>
        </p:sp>
      </p:grpSp>
      <p:grpSp>
        <p:nvGrpSpPr>
          <p:cNvPr id="2" name="Group 1">
            <a:extLst>
              <a:ext uri="{FF2B5EF4-FFF2-40B4-BE49-F238E27FC236}">
                <a16:creationId xmlns:a16="http://schemas.microsoft.com/office/drawing/2014/main" id="{8D1F74E6-EF6F-9949-935D-9580AD77CFB4}"/>
              </a:ext>
            </a:extLst>
          </p:cNvPr>
          <p:cNvGrpSpPr/>
          <p:nvPr/>
        </p:nvGrpSpPr>
        <p:grpSpPr>
          <a:xfrm>
            <a:off x="5190023" y="3582787"/>
            <a:ext cx="552632" cy="833490"/>
            <a:chOff x="11627347" y="4275416"/>
            <a:chExt cx="1106288" cy="1668524"/>
          </a:xfrm>
        </p:grpSpPr>
        <p:grpSp>
          <p:nvGrpSpPr>
            <p:cNvPr id="28" name="Group 27">
              <a:extLst>
                <a:ext uri="{FF2B5EF4-FFF2-40B4-BE49-F238E27FC236}">
                  <a16:creationId xmlns:a16="http://schemas.microsoft.com/office/drawing/2014/main" id="{0E6298D6-CE42-2D49-A421-C8237CABC102}"/>
                </a:ext>
              </a:extLst>
            </p:cNvPr>
            <p:cNvGrpSpPr/>
            <p:nvPr/>
          </p:nvGrpSpPr>
          <p:grpSpPr>
            <a:xfrm>
              <a:off x="11627347" y="4275416"/>
              <a:ext cx="1106288" cy="1106288"/>
              <a:chOff x="5670437" y="2136383"/>
              <a:chExt cx="553144" cy="553144"/>
            </a:xfrm>
          </p:grpSpPr>
          <p:sp>
            <p:nvSpPr>
              <p:cNvPr id="30" name="Oval 29">
                <a:extLst>
                  <a:ext uri="{FF2B5EF4-FFF2-40B4-BE49-F238E27FC236}">
                    <a16:creationId xmlns:a16="http://schemas.microsoft.com/office/drawing/2014/main" id="{FDB32651-8E27-9B49-BA3C-6032A3B9E94D}"/>
                  </a:ext>
                </a:extLst>
              </p:cNvPr>
              <p:cNvSpPr/>
              <p:nvPr/>
            </p:nvSpPr>
            <p:spPr bwMode="auto">
              <a:xfrm>
                <a:off x="5670437" y="2136383"/>
                <a:ext cx="553144" cy="553144"/>
              </a:xfrm>
              <a:prstGeom prst="ellipse">
                <a:avLst/>
              </a:prstGeom>
              <a:solidFill>
                <a:srgbClr val="52525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34" tIns="35934" rIns="35934" bIns="35934" numCol="1" rtlCol="0" anchor="t" anchorCtr="0" compatLnSpc="1">
                <a:prstTxWarp prst="textNoShape">
                  <a:avLst/>
                </a:prstTxWarp>
              </a:bodyPr>
              <a:lstStyle/>
              <a:p>
                <a:pPr algn="ctr" defTabSz="684612"/>
                <a:endParaRPr lang="en-US" sz="1398" dirty="0">
                  <a:solidFill>
                    <a:schemeClr val="tx1"/>
                  </a:solidFill>
                  <a:latin typeface="Arial" panose="020B0604020202020204" pitchFamily="34" charset="0"/>
                  <a:ea typeface="IBM Plex Sans" charset="0"/>
                  <a:cs typeface="Arial" panose="020B0604020202020204" pitchFamily="34" charset="0"/>
                </a:endParaRPr>
              </a:p>
            </p:txBody>
          </p:sp>
          <p:pic>
            <p:nvPicPr>
              <p:cNvPr id="31" name="Graphic 30">
                <a:extLst>
                  <a:ext uri="{FF2B5EF4-FFF2-40B4-BE49-F238E27FC236}">
                    <a16:creationId xmlns:a16="http://schemas.microsoft.com/office/drawing/2014/main" id="{E8B48228-03B0-F14A-8681-F7C506A661B9}"/>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796117" y="2285213"/>
                <a:ext cx="278634" cy="278634"/>
              </a:xfrm>
              <a:prstGeom prst="rect">
                <a:avLst/>
              </a:prstGeom>
            </p:spPr>
          </p:pic>
        </p:grpSp>
        <p:sp>
          <p:nvSpPr>
            <p:cNvPr id="29" name="Google Shape;1008;g8debafbce0_0_74">
              <a:extLst>
                <a:ext uri="{FF2B5EF4-FFF2-40B4-BE49-F238E27FC236}">
                  <a16:creationId xmlns:a16="http://schemas.microsoft.com/office/drawing/2014/main" id="{544FBAD7-E88D-BD41-B8AA-EF11D684670F}"/>
                </a:ext>
              </a:extLst>
            </p:cNvPr>
            <p:cNvSpPr/>
            <p:nvPr/>
          </p:nvSpPr>
          <p:spPr>
            <a:xfrm>
              <a:off x="11676188" y="5494876"/>
              <a:ext cx="1008606" cy="449064"/>
            </a:xfrm>
            <a:prstGeom prst="rect">
              <a:avLst/>
            </a:prstGeom>
            <a:noFill/>
            <a:ln>
              <a:noFill/>
            </a:ln>
          </p:spPr>
          <p:txBody>
            <a:bodyPr spcFirstLastPara="1" wrap="square" lIns="0" tIns="0" rIns="0" bIns="0" anchor="t" anchorCtr="0">
              <a:noAutofit/>
            </a:bodyPr>
            <a:lstStyle/>
            <a:p>
              <a:pPr algn="ctr" defTabSz="684429">
                <a:lnSpc>
                  <a:spcPct val="90000"/>
                </a:lnSpc>
                <a:buClr>
                  <a:srgbClr val="000000"/>
                </a:buClr>
                <a:buSzPts val="1000"/>
                <a:defRPr/>
              </a:pPr>
              <a:r>
                <a:rPr lang="en-US" sz="698" kern="0" dirty="0">
                  <a:solidFill>
                    <a:srgbClr val="FFFFFF"/>
                  </a:solidFill>
                  <a:latin typeface="Arial" panose="020B0604020202020204" pitchFamily="34" charset="0"/>
                  <a:ea typeface="Arial"/>
                  <a:cs typeface="Arial"/>
                  <a:sym typeface="Arial"/>
                </a:rPr>
                <a:t>Cloud</a:t>
              </a:r>
            </a:p>
          </p:txBody>
        </p:sp>
      </p:grpSp>
      <p:sp>
        <p:nvSpPr>
          <p:cNvPr id="6" name="Content Placeholder 1">
            <a:extLst>
              <a:ext uri="{FF2B5EF4-FFF2-40B4-BE49-F238E27FC236}">
                <a16:creationId xmlns:a16="http://schemas.microsoft.com/office/drawing/2014/main" id="{8BE1CBB7-08EF-433B-AD96-892DC991DDA0}"/>
              </a:ext>
            </a:extLst>
          </p:cNvPr>
          <p:cNvSpPr txBox="1">
            <a:spLocks/>
          </p:cNvSpPr>
          <p:nvPr/>
        </p:nvSpPr>
        <p:spPr>
          <a:xfrm>
            <a:off x="227506" y="1275608"/>
            <a:ext cx="1948634" cy="3427223"/>
          </a:xfrm>
          <a:prstGeom prst="rect">
            <a:avLst/>
          </a:prstGeom>
          <a:noFill/>
        </p:spPr>
        <p:txBody>
          <a:bodyPr vert="horz" lIns="0" tIns="0" rIns="0" bIns="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0815" indent="-170815" defTabSz="228143">
              <a:buFont typeface="System Font Regular"/>
              <a:buChar char="–"/>
              <a:defRPr/>
            </a:pPr>
            <a:r>
              <a:rPr lang="en-US" sz="950" dirty="0">
                <a:solidFill>
                  <a:schemeClr val="bg1"/>
                </a:solidFill>
                <a:latin typeface="Arial"/>
                <a:cs typeface="Arial"/>
              </a:rPr>
              <a:t>Automatically generate process models from production systems without the need for extensive 'as-is' discovery workshops</a:t>
            </a:r>
          </a:p>
          <a:p>
            <a:pPr marL="170815" indent="-170815" defTabSz="228143">
              <a:buFont typeface="System Font Regular"/>
              <a:buChar char="–"/>
              <a:defRPr/>
            </a:pPr>
            <a:r>
              <a:rPr lang="en-US" sz="950" dirty="0">
                <a:solidFill>
                  <a:schemeClr val="bg1"/>
                </a:solidFill>
                <a:latin typeface="Arial"/>
                <a:cs typeface="Arial"/>
              </a:rPr>
              <a:t>Identify the most frequent activities, rework and variants that are good candidates for RPA or Workflow </a:t>
            </a:r>
            <a:endParaRPr lang="en-US" sz="950">
              <a:solidFill>
                <a:schemeClr val="bg1"/>
              </a:solidFill>
              <a:latin typeface="Arial"/>
              <a:cs typeface="Arial"/>
            </a:endParaRPr>
          </a:p>
          <a:p>
            <a:pPr marL="170815" indent="-170815" defTabSz="228143">
              <a:buFont typeface="System Font Regular"/>
              <a:buChar char="–"/>
              <a:defRPr/>
            </a:pPr>
            <a:r>
              <a:rPr lang="en-US" sz="950" dirty="0">
                <a:solidFill>
                  <a:schemeClr val="bg1"/>
                </a:solidFill>
                <a:latin typeface="Arial"/>
                <a:cs typeface="Arial"/>
              </a:rPr>
              <a:t>Visualize highest wait-time and duration that show potential bottlenecks to automatically help identify opportunities for cycle time reduction</a:t>
            </a:r>
            <a:endParaRPr lang="en-US" sz="950">
              <a:solidFill>
                <a:schemeClr val="bg1"/>
              </a:solidFill>
              <a:latin typeface="Arial"/>
            </a:endParaRPr>
          </a:p>
          <a:p>
            <a:pPr marL="170815" indent="-170815" defTabSz="228143">
              <a:buFont typeface="System Font Regular"/>
              <a:buChar char="–"/>
              <a:defRPr/>
            </a:pPr>
            <a:r>
              <a:rPr lang="en-US" sz="950" dirty="0">
                <a:solidFill>
                  <a:schemeClr val="bg1"/>
                </a:solidFill>
                <a:latin typeface="Arial"/>
                <a:cs typeface="Arial"/>
              </a:rPr>
              <a:t>Highlight costly activities based on resources and operations</a:t>
            </a:r>
          </a:p>
          <a:p>
            <a:pPr marL="170815" indent="-170815" defTabSz="228143">
              <a:buFont typeface="System Font Regular"/>
              <a:buChar char="–"/>
              <a:defRPr/>
            </a:pPr>
            <a:r>
              <a:rPr lang="en-US" sz="950" dirty="0">
                <a:solidFill>
                  <a:schemeClr val="bg1"/>
                </a:solidFill>
                <a:latin typeface="Arial"/>
                <a:cs typeface="Arial"/>
              </a:rPr>
              <a:t>Simulate process changes and assess attractive candidates without modifying current processes</a:t>
            </a:r>
            <a:endParaRPr lang="en-US" sz="950">
              <a:solidFill>
                <a:schemeClr val="bg1"/>
              </a:solidFill>
              <a:latin typeface="Arial"/>
            </a:endParaRPr>
          </a:p>
          <a:p>
            <a:pPr marL="170815" indent="-170815" defTabSz="228143">
              <a:spcAft>
                <a:spcPts val="549"/>
              </a:spcAft>
              <a:buFont typeface="System Font Regular"/>
              <a:buChar char="–"/>
              <a:defRPr/>
            </a:pPr>
            <a:endParaRPr lang="en-US" sz="950" dirty="0">
              <a:solidFill>
                <a:schemeClr val="bg1"/>
              </a:solidFill>
              <a:latin typeface="Arial" panose="020B0604020202020204" pitchFamily="34" charset="0"/>
            </a:endParaRPr>
          </a:p>
          <a:p>
            <a:pPr marL="170815" indent="-170815" defTabSz="228143">
              <a:spcBef>
                <a:spcPts val="0"/>
              </a:spcBef>
              <a:spcAft>
                <a:spcPts val="549"/>
              </a:spcAft>
              <a:buFont typeface="System Font Regular"/>
              <a:buChar char="–"/>
              <a:defRPr/>
            </a:pPr>
            <a:endParaRPr lang="en-US" sz="950" dirty="0">
              <a:solidFill>
                <a:schemeClr val="bg1"/>
              </a:solidFill>
              <a:latin typeface="Arial" panose="020B0604020202020204" pitchFamily="34" charset="0"/>
            </a:endParaRPr>
          </a:p>
        </p:txBody>
      </p:sp>
    </p:spTree>
    <p:extLst>
      <p:ext uri="{BB962C8B-B14F-4D97-AF65-F5344CB8AC3E}">
        <p14:creationId xmlns:p14="http://schemas.microsoft.com/office/powerpoint/2010/main" val="71606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83" grpId="0"/>
      <p:bldP spid="9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1AD83C9-0DBA-D540-8E06-FEC49F7FFB9E}"/>
              </a:ext>
            </a:extLst>
          </p:cNvPr>
          <p:cNvSpPr/>
          <p:nvPr/>
        </p:nvSpPr>
        <p:spPr bwMode="auto">
          <a:xfrm>
            <a:off x="215498" y="600608"/>
            <a:ext cx="8695834" cy="2595884"/>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pic>
        <p:nvPicPr>
          <p:cNvPr id="99" name="Graphic 56">
            <a:extLst>
              <a:ext uri="{FF2B5EF4-FFF2-40B4-BE49-F238E27FC236}">
                <a16:creationId xmlns:a16="http://schemas.microsoft.com/office/drawing/2014/main" id="{26017F5E-D341-7A4C-B888-9B3C7D7300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973" y="1924001"/>
            <a:ext cx="288285" cy="288360"/>
          </a:xfrm>
          <a:prstGeom prst="rect">
            <a:avLst/>
          </a:prstGeom>
        </p:spPr>
      </p:pic>
      <p:pic>
        <p:nvPicPr>
          <p:cNvPr id="100" name="Graphic 59">
            <a:extLst>
              <a:ext uri="{FF2B5EF4-FFF2-40B4-BE49-F238E27FC236}">
                <a16:creationId xmlns:a16="http://schemas.microsoft.com/office/drawing/2014/main" id="{9D618A2F-523E-0E41-9302-DB856B5876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3001" y="1924001"/>
            <a:ext cx="332645" cy="332732"/>
          </a:xfrm>
          <a:prstGeom prst="rect">
            <a:avLst/>
          </a:prstGeom>
        </p:spPr>
      </p:pic>
      <p:pic>
        <p:nvPicPr>
          <p:cNvPr id="101" name="Graphic 64">
            <a:extLst>
              <a:ext uri="{FF2B5EF4-FFF2-40B4-BE49-F238E27FC236}">
                <a16:creationId xmlns:a16="http://schemas.microsoft.com/office/drawing/2014/main" id="{9A57934A-47CB-1F4D-9CA0-29296CFC62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1256" y="1924001"/>
            <a:ext cx="325417" cy="325501"/>
          </a:xfrm>
          <a:prstGeom prst="rect">
            <a:avLst/>
          </a:prstGeom>
        </p:spPr>
      </p:pic>
      <p:sp>
        <p:nvSpPr>
          <p:cNvPr id="102" name="CustomShape 15">
            <a:extLst>
              <a:ext uri="{FF2B5EF4-FFF2-40B4-BE49-F238E27FC236}">
                <a16:creationId xmlns:a16="http://schemas.microsoft.com/office/drawing/2014/main" id="{29FA43D3-8FF2-994D-B1F9-0F83A16D4E6A}"/>
              </a:ext>
            </a:extLst>
          </p:cNvPr>
          <p:cNvSpPr/>
          <p:nvPr/>
        </p:nvSpPr>
        <p:spPr>
          <a:xfrm>
            <a:off x="1990518" y="2351060"/>
            <a:ext cx="914400" cy="364033"/>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Document </a:t>
            </a:r>
            <a:b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processing</a:t>
            </a:r>
          </a:p>
        </p:txBody>
      </p:sp>
      <p:sp>
        <p:nvSpPr>
          <p:cNvPr id="103" name="CustomShape 15">
            <a:extLst>
              <a:ext uri="{FF2B5EF4-FFF2-40B4-BE49-F238E27FC236}">
                <a16:creationId xmlns:a16="http://schemas.microsoft.com/office/drawing/2014/main" id="{BAE2EBDD-4101-DF4B-A4E6-B7367286CF2D}"/>
              </a:ext>
            </a:extLst>
          </p:cNvPr>
          <p:cNvSpPr/>
          <p:nvPr/>
        </p:nvSpPr>
        <p:spPr>
          <a:xfrm>
            <a:off x="2748003" y="1340187"/>
            <a:ext cx="914400" cy="400065"/>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Process mining </a:t>
            </a:r>
            <a:b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and modeling</a:t>
            </a:r>
          </a:p>
        </p:txBody>
      </p:sp>
      <p:sp>
        <p:nvSpPr>
          <p:cNvPr id="104" name="CustomShape 15">
            <a:extLst>
              <a:ext uri="{FF2B5EF4-FFF2-40B4-BE49-F238E27FC236}">
                <a16:creationId xmlns:a16="http://schemas.microsoft.com/office/drawing/2014/main" id="{995E3A8A-3297-C44C-AF10-650261ED9B3B}"/>
              </a:ext>
            </a:extLst>
          </p:cNvPr>
          <p:cNvSpPr/>
          <p:nvPr/>
        </p:nvSpPr>
        <p:spPr>
          <a:xfrm>
            <a:off x="269522" y="820148"/>
            <a:ext cx="1140878" cy="1006351"/>
          </a:xfrm>
          <a:prstGeom prst="rect">
            <a:avLst/>
          </a:prstGeom>
          <a:noFill/>
        </p:spPr>
        <p:txBody>
          <a:bodyPr wrap="square" lIns="91271" tIns="45636" rIns="0" bIns="0" rtlCol="0" anchor="t" anchorCtr="0">
            <a:noAutofit/>
          </a:bodyPr>
          <a:lstStyle/>
          <a:p>
            <a:pPr marL="0" marR="0" lvl="0" indent="0" algn="l" defTabSz="68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Automation</a:t>
            </a:r>
          </a:p>
          <a:p>
            <a:pPr marL="0" marR="0" lvl="0" indent="0" algn="l" defTabSz="68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accelerators</a:t>
            </a:r>
          </a:p>
        </p:txBody>
      </p:sp>
      <p:pic>
        <p:nvPicPr>
          <p:cNvPr id="105" name="Graphic 77">
            <a:extLst>
              <a:ext uri="{FF2B5EF4-FFF2-40B4-BE49-F238E27FC236}">
                <a16:creationId xmlns:a16="http://schemas.microsoft.com/office/drawing/2014/main" id="{F254CB41-29C5-624B-8285-91B9701248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74927" y="1924001"/>
            <a:ext cx="300001" cy="300079"/>
          </a:xfrm>
          <a:prstGeom prst="rect">
            <a:avLst/>
          </a:prstGeom>
        </p:spPr>
      </p:pic>
      <p:pic>
        <p:nvPicPr>
          <p:cNvPr id="106" name="Graphic 79">
            <a:extLst>
              <a:ext uri="{FF2B5EF4-FFF2-40B4-BE49-F238E27FC236}">
                <a16:creationId xmlns:a16="http://schemas.microsoft.com/office/drawing/2014/main" id="{1C3DB581-04A1-2C4E-8C14-DE2BDB827E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94925" y="804258"/>
            <a:ext cx="551919" cy="552063"/>
          </a:xfrm>
          <a:prstGeom prst="rect">
            <a:avLst/>
          </a:prstGeom>
        </p:spPr>
      </p:pic>
      <p:sp>
        <p:nvSpPr>
          <p:cNvPr id="107" name="CustomShape 15">
            <a:extLst>
              <a:ext uri="{FF2B5EF4-FFF2-40B4-BE49-F238E27FC236}">
                <a16:creationId xmlns:a16="http://schemas.microsoft.com/office/drawing/2014/main" id="{54F44FF8-B6AF-4F41-B7F7-7A746DA87633}"/>
              </a:ext>
            </a:extLst>
          </p:cNvPr>
          <p:cNvSpPr/>
          <p:nvPr/>
        </p:nvSpPr>
        <p:spPr>
          <a:xfrm>
            <a:off x="269814" y="1805718"/>
            <a:ext cx="768875" cy="884933"/>
          </a:xfrm>
          <a:prstGeom prst="rect">
            <a:avLst/>
          </a:prstGeom>
          <a:noFill/>
        </p:spPr>
        <p:txBody>
          <a:bodyPr wrap="square" lIns="91271" tIns="45636" rIns="0" bIns="0" rtlCol="0" anchor="t" anchorCtr="0">
            <a:noAutofit/>
          </a:bodyPr>
          <a:lstStyle/>
          <a:p>
            <a:pPr marL="0" marR="0" lvl="0" indent="0" algn="l" defTabSz="68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Core automation</a:t>
            </a:r>
          </a:p>
        </p:txBody>
      </p:sp>
      <p:pic>
        <p:nvPicPr>
          <p:cNvPr id="108" name="Graphic 81" descr="Mining tools">
            <a:extLst>
              <a:ext uri="{FF2B5EF4-FFF2-40B4-BE49-F238E27FC236}">
                <a16:creationId xmlns:a16="http://schemas.microsoft.com/office/drawing/2014/main" id="{2EE7D382-1A6D-EC4A-BCB0-862A5307DA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11782" y="905165"/>
            <a:ext cx="346838" cy="346928"/>
          </a:xfrm>
          <a:prstGeom prst="rect">
            <a:avLst/>
          </a:prstGeom>
        </p:spPr>
      </p:pic>
      <p:sp>
        <p:nvSpPr>
          <p:cNvPr id="109" name="CustomShape 15">
            <a:extLst>
              <a:ext uri="{FF2B5EF4-FFF2-40B4-BE49-F238E27FC236}">
                <a16:creationId xmlns:a16="http://schemas.microsoft.com/office/drawing/2014/main" id="{B152F1C8-BBEB-3D4B-AD10-57CC7DF73A73}"/>
              </a:ext>
            </a:extLst>
          </p:cNvPr>
          <p:cNvSpPr/>
          <p:nvPr/>
        </p:nvSpPr>
        <p:spPr>
          <a:xfrm>
            <a:off x="5892396" y="1348406"/>
            <a:ext cx="914400" cy="353070"/>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Operational </a:t>
            </a:r>
            <a:b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intelligence</a:t>
            </a:r>
          </a:p>
        </p:txBody>
      </p:sp>
      <p:sp>
        <p:nvSpPr>
          <p:cNvPr id="110" name="CustomShape 15">
            <a:extLst>
              <a:ext uri="{FF2B5EF4-FFF2-40B4-BE49-F238E27FC236}">
                <a16:creationId xmlns:a16="http://schemas.microsoft.com/office/drawing/2014/main" id="{6E414F24-37C0-EB47-81ED-8912470D5200}"/>
              </a:ext>
            </a:extLst>
          </p:cNvPr>
          <p:cNvSpPr/>
          <p:nvPr/>
        </p:nvSpPr>
        <p:spPr>
          <a:xfrm>
            <a:off x="4320200" y="1292960"/>
            <a:ext cx="914400" cy="400065"/>
          </a:xfrm>
          <a:prstGeom prst="rect">
            <a:avLst/>
          </a:prstGeom>
          <a:noFill/>
        </p:spPr>
        <p:txBody>
          <a:bodyPr wrap="square" lIns="0" tIns="0" rIns="0" bIns="68453" rtlCol="0" anchor="b"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RPA and </a:t>
            </a:r>
            <a:b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digital labor</a:t>
            </a:r>
          </a:p>
        </p:txBody>
      </p:sp>
      <p:pic>
        <p:nvPicPr>
          <p:cNvPr id="111" name="Graphic 86">
            <a:extLst>
              <a:ext uri="{FF2B5EF4-FFF2-40B4-BE49-F238E27FC236}">
                <a16:creationId xmlns:a16="http://schemas.microsoft.com/office/drawing/2014/main" id="{B35B0197-7CD4-0247-818B-C19719D9F6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3127" y="795868"/>
            <a:ext cx="562935" cy="563082"/>
          </a:xfrm>
          <a:prstGeom prst="rect">
            <a:avLst/>
          </a:prstGeom>
        </p:spPr>
      </p:pic>
      <p:sp>
        <p:nvSpPr>
          <p:cNvPr id="112" name="CustomShape 15">
            <a:extLst>
              <a:ext uri="{FF2B5EF4-FFF2-40B4-BE49-F238E27FC236}">
                <a16:creationId xmlns:a16="http://schemas.microsoft.com/office/drawing/2014/main" id="{1D1B61D2-625D-2946-A428-C5BF0EC95E0F}"/>
              </a:ext>
            </a:extLst>
          </p:cNvPr>
          <p:cNvSpPr/>
          <p:nvPr/>
        </p:nvSpPr>
        <p:spPr>
          <a:xfrm>
            <a:off x="3429646" y="2351060"/>
            <a:ext cx="1005840" cy="364033"/>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srgbClr val="FFFFFF"/>
                </a:solidFill>
                <a:effectLst/>
                <a:uLnTx/>
                <a:uFillTx/>
                <a:latin typeface="Arial"/>
                <a:ea typeface="+mn-ea"/>
                <a:cs typeface="Arial"/>
              </a:rPr>
              <a:t>Workflow automation</a:t>
            </a:r>
          </a:p>
        </p:txBody>
      </p:sp>
      <p:sp>
        <p:nvSpPr>
          <p:cNvPr id="113" name="CustomShape 15">
            <a:extLst>
              <a:ext uri="{FF2B5EF4-FFF2-40B4-BE49-F238E27FC236}">
                <a16:creationId xmlns:a16="http://schemas.microsoft.com/office/drawing/2014/main" id="{314FC64B-A11A-5944-B43D-27AA2B769770}"/>
              </a:ext>
            </a:extLst>
          </p:cNvPr>
          <p:cNvSpPr/>
          <p:nvPr/>
        </p:nvSpPr>
        <p:spPr>
          <a:xfrm>
            <a:off x="5049674" y="2351060"/>
            <a:ext cx="1005840" cy="364033"/>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Decision management</a:t>
            </a:r>
          </a:p>
        </p:txBody>
      </p:sp>
      <p:sp>
        <p:nvSpPr>
          <p:cNvPr id="114" name="CustomShape 15">
            <a:extLst>
              <a:ext uri="{FF2B5EF4-FFF2-40B4-BE49-F238E27FC236}">
                <a16:creationId xmlns:a16="http://schemas.microsoft.com/office/drawing/2014/main" id="{9CBA3988-376C-CC42-8DA6-3608979C9AEA}"/>
              </a:ext>
            </a:extLst>
          </p:cNvPr>
          <p:cNvSpPr/>
          <p:nvPr/>
        </p:nvSpPr>
        <p:spPr>
          <a:xfrm>
            <a:off x="6586482" y="2351060"/>
            <a:ext cx="1005840" cy="364033"/>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Content </a:t>
            </a:r>
          </a:p>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services</a:t>
            </a:r>
          </a:p>
        </p:txBody>
      </p:sp>
      <p:grpSp>
        <p:nvGrpSpPr>
          <p:cNvPr id="7" name="Group 6">
            <a:extLst>
              <a:ext uri="{FF2B5EF4-FFF2-40B4-BE49-F238E27FC236}">
                <a16:creationId xmlns:a16="http://schemas.microsoft.com/office/drawing/2014/main" id="{3BD1D4CB-0E68-6C49-BCEB-307BDD44F69F}"/>
              </a:ext>
            </a:extLst>
          </p:cNvPr>
          <p:cNvGrpSpPr/>
          <p:nvPr/>
        </p:nvGrpSpPr>
        <p:grpSpPr>
          <a:xfrm>
            <a:off x="1682126" y="1849716"/>
            <a:ext cx="6179703" cy="890005"/>
            <a:chOff x="1742201" y="1824172"/>
            <a:chExt cx="6179703" cy="890005"/>
          </a:xfrm>
        </p:grpSpPr>
        <p:sp>
          <p:nvSpPr>
            <p:cNvPr id="134" name="Rectangle 133">
              <a:extLst>
                <a:ext uri="{FF2B5EF4-FFF2-40B4-BE49-F238E27FC236}">
                  <a16:creationId xmlns:a16="http://schemas.microsoft.com/office/drawing/2014/main" id="{3893C786-927D-BE41-9D87-CAC48BC396C5}"/>
                </a:ext>
              </a:extLst>
            </p:cNvPr>
            <p:cNvSpPr/>
            <p:nvPr/>
          </p:nvSpPr>
          <p:spPr bwMode="auto">
            <a:xfrm>
              <a:off x="1742201" y="1824172"/>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5" name="Rectangle 134">
              <a:extLst>
                <a:ext uri="{FF2B5EF4-FFF2-40B4-BE49-F238E27FC236}">
                  <a16:creationId xmlns:a16="http://schemas.microsoft.com/office/drawing/2014/main" id="{3893C786-927D-BE41-9D87-CAC48BC396C5}"/>
                </a:ext>
              </a:extLst>
            </p:cNvPr>
            <p:cNvSpPr/>
            <p:nvPr/>
          </p:nvSpPr>
          <p:spPr bwMode="auto">
            <a:xfrm>
              <a:off x="3321379"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6" name="Rectangle 135">
              <a:extLst>
                <a:ext uri="{FF2B5EF4-FFF2-40B4-BE49-F238E27FC236}">
                  <a16:creationId xmlns:a16="http://schemas.microsoft.com/office/drawing/2014/main" id="{3893C786-927D-BE41-9D87-CAC48BC396C5}"/>
                </a:ext>
              </a:extLst>
            </p:cNvPr>
            <p:cNvSpPr/>
            <p:nvPr/>
          </p:nvSpPr>
          <p:spPr bwMode="auto">
            <a:xfrm>
              <a:off x="4876564"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7" name="Rectangle 136">
              <a:extLst>
                <a:ext uri="{FF2B5EF4-FFF2-40B4-BE49-F238E27FC236}">
                  <a16:creationId xmlns:a16="http://schemas.microsoft.com/office/drawing/2014/main" id="{3893C786-927D-BE41-9D87-CAC48BC396C5}"/>
                </a:ext>
              </a:extLst>
            </p:cNvPr>
            <p:cNvSpPr/>
            <p:nvPr/>
          </p:nvSpPr>
          <p:spPr bwMode="auto">
            <a:xfrm>
              <a:off x="6449215" y="1826945"/>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grpSp>
      <p:grpSp>
        <p:nvGrpSpPr>
          <p:cNvPr id="16" name="Group 15">
            <a:extLst>
              <a:ext uri="{FF2B5EF4-FFF2-40B4-BE49-F238E27FC236}">
                <a16:creationId xmlns:a16="http://schemas.microsoft.com/office/drawing/2014/main" id="{D6D7B5E9-AF90-FD46-AEDF-32B87878181F}"/>
              </a:ext>
            </a:extLst>
          </p:cNvPr>
          <p:cNvGrpSpPr/>
          <p:nvPr/>
        </p:nvGrpSpPr>
        <p:grpSpPr>
          <a:xfrm>
            <a:off x="2496288" y="833162"/>
            <a:ext cx="4587988" cy="887232"/>
            <a:chOff x="2452925" y="848698"/>
            <a:chExt cx="4587988" cy="887232"/>
          </a:xfrm>
        </p:grpSpPr>
        <p:sp>
          <p:nvSpPr>
            <p:cNvPr id="132" name="Rectangle 131">
              <a:extLst>
                <a:ext uri="{FF2B5EF4-FFF2-40B4-BE49-F238E27FC236}">
                  <a16:creationId xmlns:a16="http://schemas.microsoft.com/office/drawing/2014/main" id="{3893C786-927D-BE41-9D87-CAC48BC396C5}"/>
                </a:ext>
              </a:extLst>
            </p:cNvPr>
            <p:cNvSpPr/>
            <p:nvPr/>
          </p:nvSpPr>
          <p:spPr bwMode="auto">
            <a:xfrm>
              <a:off x="4010575" y="848698"/>
              <a:ext cx="1472689" cy="887232"/>
            </a:xfrm>
            <a:prstGeom prst="rect">
              <a:avLst/>
            </a:prstGeom>
            <a:solidFill>
              <a:schemeClr val="bg1">
                <a:alpha val="18000"/>
              </a:schemeClr>
            </a:solidFill>
            <a:ln w="63500">
              <a:solidFill>
                <a:srgbClr val="E6D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3" name="Rectangle 132">
              <a:extLst>
                <a:ext uri="{FF2B5EF4-FFF2-40B4-BE49-F238E27FC236}">
                  <a16:creationId xmlns:a16="http://schemas.microsoft.com/office/drawing/2014/main" id="{3893C786-927D-BE41-9D87-CAC48BC396C5}"/>
                </a:ext>
              </a:extLst>
            </p:cNvPr>
            <p:cNvSpPr/>
            <p:nvPr/>
          </p:nvSpPr>
          <p:spPr bwMode="auto">
            <a:xfrm>
              <a:off x="5568224" y="848698"/>
              <a:ext cx="1472689"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41" name="Rectangle 140">
              <a:extLst>
                <a:ext uri="{FF2B5EF4-FFF2-40B4-BE49-F238E27FC236}">
                  <a16:creationId xmlns:a16="http://schemas.microsoft.com/office/drawing/2014/main" id="{3893C786-927D-BE41-9D87-CAC48BC396C5}"/>
                </a:ext>
              </a:extLst>
            </p:cNvPr>
            <p:cNvSpPr/>
            <p:nvPr/>
          </p:nvSpPr>
          <p:spPr bwMode="auto">
            <a:xfrm>
              <a:off x="2452925" y="848698"/>
              <a:ext cx="1472689"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grpSp>
      <p:sp>
        <p:nvSpPr>
          <p:cNvPr id="122" name="Title 1">
            <a:extLst>
              <a:ext uri="{FF2B5EF4-FFF2-40B4-BE49-F238E27FC236}">
                <a16:creationId xmlns:a16="http://schemas.microsoft.com/office/drawing/2014/main" id="{F8B888EB-9203-D341-AA7D-1B69FCC919E3}"/>
              </a:ext>
            </a:extLst>
          </p:cNvPr>
          <p:cNvSpPr txBox="1">
            <a:spLocks/>
          </p:cNvSpPr>
          <p:nvPr/>
        </p:nvSpPr>
        <p:spPr>
          <a:xfrm>
            <a:off x="215482" y="203978"/>
            <a:ext cx="7867043" cy="32647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marL="0" marR="0" lvl="0" indent="0" algn="l" defTabSz="685097" rtl="0" eaLnBrk="1" fontAlgn="base" latinLnBrk="0" hangingPunct="1">
              <a:lnSpc>
                <a:spcPct val="90000"/>
              </a:lnSpc>
              <a:spcBef>
                <a:spcPct val="0"/>
              </a:spcBef>
              <a:spcAft>
                <a:spcPct val="0"/>
              </a:spcAft>
              <a:buClrTx/>
              <a:buSzTx/>
              <a:buFontTx/>
              <a:buNone/>
              <a:tabLst/>
              <a:defRPr/>
            </a:pPr>
            <a:r>
              <a:rPr kumimoji="0" lang="en-US" sz="2398"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Capabilities of IBM Business Automation</a:t>
            </a:r>
          </a:p>
        </p:txBody>
      </p:sp>
      <p:sp>
        <p:nvSpPr>
          <p:cNvPr id="129" name="Slide Number Placeholder 2">
            <a:extLst>
              <a:ext uri="{FF2B5EF4-FFF2-40B4-BE49-F238E27FC236}">
                <a16:creationId xmlns:a16="http://schemas.microsoft.com/office/drawing/2014/main" id="{2427E5F4-F016-1D48-B376-4CE4162075DD}"/>
              </a:ext>
            </a:extLst>
          </p:cNvPr>
          <p:cNvSpPr txBox="1">
            <a:spLocks/>
          </p:cNvSpPr>
          <p:nvPr/>
        </p:nvSpPr>
        <p:spPr>
          <a:xfrm>
            <a:off x="7084276" y="4532696"/>
            <a:ext cx="1827040" cy="166533"/>
          </a:xfrm>
          <a:prstGeom prst="rect">
            <a:avLst/>
          </a:prstGeom>
        </p:spPr>
        <p:txBody>
          <a:bodyPr vert="horz" lIns="0" tIns="0" rIns="0" bIns="0" rtlCol="0" anchor="ctr"/>
          <a:lstStyle>
            <a:defPPr>
              <a:defRPr lang="en-US"/>
            </a:defPPr>
            <a:lvl1pPr marL="0" algn="r" defTabSz="685749" rtl="0" eaLnBrk="1" latinLnBrk="0" hangingPunct="1">
              <a:defRPr sz="600" kern="1200">
                <a:solidFill>
                  <a:schemeClr val="bg1"/>
                </a:solidFill>
                <a:latin typeface="IBM Plex Sans" panose="020B0503050203000203" pitchFamily="34" charset="0"/>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marL="0" marR="0" lvl="0" indent="0" algn="r" defTabSz="685046" rtl="0" eaLnBrk="1" fontAlgn="auto" latinLnBrk="0" hangingPunct="1">
              <a:lnSpc>
                <a:spcPct val="100000"/>
              </a:lnSpc>
              <a:spcBef>
                <a:spcPts val="0"/>
              </a:spcBef>
              <a:spcAft>
                <a:spcPts val="0"/>
              </a:spcAft>
              <a:buClrTx/>
              <a:buSzTx/>
              <a:buFontTx/>
              <a:buNone/>
              <a:tabLst/>
              <a:defRPr/>
            </a:pPr>
            <a:fld id="{59395FB3-9C97-154F-86B2-7E381B951268}" type="slidenum">
              <a:rPr kumimoji="0" lang="en-US" sz="599"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685046" rtl="0" eaLnBrk="1" fontAlgn="auto" latinLnBrk="0" hangingPunct="1">
                <a:lnSpc>
                  <a:spcPct val="100000"/>
                </a:lnSpc>
                <a:spcBef>
                  <a:spcPts val="0"/>
                </a:spcBef>
                <a:spcAft>
                  <a:spcPts val="0"/>
                </a:spcAft>
                <a:buClrTx/>
                <a:buSzTx/>
                <a:buFontTx/>
                <a:buNone/>
                <a:tabLst/>
                <a:defRPr/>
              </a:pPr>
              <a:t>11</a:t>
            </a:fld>
            <a:endParaRPr kumimoji="0" lang="en-US" sz="599"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6" name="Rectangle 75">
            <a:extLst>
              <a:ext uri="{FF2B5EF4-FFF2-40B4-BE49-F238E27FC236}">
                <a16:creationId xmlns:a16="http://schemas.microsoft.com/office/drawing/2014/main" id="{42ADC158-EDE0-714D-A3D7-BBAA62E8C249}"/>
              </a:ext>
            </a:extLst>
          </p:cNvPr>
          <p:cNvSpPr/>
          <p:nvPr/>
        </p:nvSpPr>
        <p:spPr>
          <a:xfrm>
            <a:off x="218855" y="3327629"/>
            <a:ext cx="2103120" cy="1371600"/>
          </a:xfrm>
          <a:prstGeom prst="rect">
            <a:avLst/>
          </a:prstGeom>
          <a:solidFill>
            <a:schemeClr val="accent6">
              <a:alpha val="40000"/>
            </a:schemeClr>
          </a:solidFill>
          <a:ln>
            <a:noFill/>
          </a:ln>
        </p:spPr>
        <p:txBody>
          <a:bodyPr wrap="square" lIns="91440" tIns="91440" rIns="0" bIns="0">
            <a:noAutofit/>
          </a:bodyPr>
          <a:lstStyle/>
          <a:p>
            <a:pPr marL="0" marR="0" lvl="0" indent="0" algn="l" defTabSz="684133" rtl="0" eaLnBrk="1" fontAlgn="auto" latinLnBrk="0" hangingPunct="1">
              <a:lnSpc>
                <a:spcPct val="100000"/>
              </a:lnSpc>
              <a:spcBef>
                <a:spcPts val="0"/>
              </a:spcBef>
              <a:spcAft>
                <a:spcPts val="549"/>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a:t>
            </a: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Process mining and modeling</a:t>
            </a: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Discover frequency, rework, duration, and cost from real data</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Generate process models  </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Analyze impact on KPIs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Simulate future processes</a:t>
            </a:r>
          </a:p>
        </p:txBody>
      </p:sp>
      <p:grpSp>
        <p:nvGrpSpPr>
          <p:cNvPr id="89" name="Group 88">
            <a:extLst>
              <a:ext uri="{FF2B5EF4-FFF2-40B4-BE49-F238E27FC236}">
                <a16:creationId xmlns:a16="http://schemas.microsoft.com/office/drawing/2014/main" id="{24961A15-FAF7-3D4A-9AE0-D3250E3EDED5}"/>
              </a:ext>
            </a:extLst>
          </p:cNvPr>
          <p:cNvGrpSpPr/>
          <p:nvPr/>
        </p:nvGrpSpPr>
        <p:grpSpPr>
          <a:xfrm>
            <a:off x="4618815" y="3341326"/>
            <a:ext cx="2099869" cy="1371600"/>
            <a:chOff x="4897530" y="5008286"/>
            <a:chExt cx="5669280" cy="4410528"/>
          </a:xfrm>
        </p:grpSpPr>
        <p:sp>
          <p:nvSpPr>
            <p:cNvPr id="90" name="Rectangle 89">
              <a:extLst>
                <a:ext uri="{FF2B5EF4-FFF2-40B4-BE49-F238E27FC236}">
                  <a16:creationId xmlns:a16="http://schemas.microsoft.com/office/drawing/2014/main" id="{92756F94-1F5B-8948-A998-6DCC303BF619}"/>
                </a:ext>
              </a:extLst>
            </p:cNvPr>
            <p:cNvSpPr/>
            <p:nvPr/>
          </p:nvSpPr>
          <p:spPr>
            <a:xfrm>
              <a:off x="4897530" y="5008286"/>
              <a:ext cx="5669280" cy="4410528"/>
            </a:xfrm>
            <a:prstGeom prst="rect">
              <a:avLst/>
            </a:prstGeom>
            <a:solidFill>
              <a:schemeClr val="accent6">
                <a:alpha val="40000"/>
              </a:schemeClr>
            </a:solidFill>
            <a:ln>
              <a:noFill/>
            </a:ln>
          </p:spPr>
          <p:txBody>
            <a:bodyPr wrap="square" lIns="91440" tIns="91440" rIns="91440" bIns="0" anchor="t">
              <a:noAutofit/>
            </a:bodyPr>
            <a:lstStyle/>
            <a:p>
              <a:pPr marL="0" marR="0" lvl="0" indent="0" algn="l" defTabSz="684133" rtl="0" eaLnBrk="1" fontAlgn="auto" latinLnBrk="0" hangingPunct="1">
                <a:lnSpc>
                  <a:spcPct val="100000"/>
                </a:lnSpc>
                <a:spcBef>
                  <a:spcPts val="0"/>
                </a:spcBef>
                <a:spcAft>
                  <a:spcPts val="549"/>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           </a:t>
              </a:r>
              <a:r>
                <a:rPr kumimoji="0" lang="en-US" sz="10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Core automation</a:t>
              </a:r>
              <a:endParaRPr kumimoji="0" lang="en-US" sz="8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endParaRP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Content services</a:t>
              </a:r>
              <a:endParaRPr kumimoji="0" lang="en-US" sz="800" b="0" i="0" u="none" strike="noStrike" kern="1200" cap="none" spc="0" normalizeH="0" baseline="0" noProof="0" dirty="0">
                <a:ln>
                  <a:noFill/>
                </a:ln>
                <a:solidFill>
                  <a:srgbClr val="000000"/>
                </a:solidFill>
                <a:effectLst/>
                <a:uLnTx/>
                <a:uFillTx/>
                <a:latin typeface="Arial" panose="020B0604020202020204"/>
                <a:ea typeface="+mn-lt"/>
                <a:cs typeface="Arial" panose="020B0604020202020204"/>
              </a:endParaRP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Document processing</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Arial"/>
                </a:rPr>
                <a:t>Workflow automation</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Decision management</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Low-code applications</a:t>
              </a:r>
            </a:p>
          </p:txBody>
        </p:sp>
        <p:pic>
          <p:nvPicPr>
            <p:cNvPr id="91" name="Graphic 90">
              <a:extLst>
                <a:ext uri="{FF2B5EF4-FFF2-40B4-BE49-F238E27FC236}">
                  <a16:creationId xmlns:a16="http://schemas.microsoft.com/office/drawing/2014/main" id="{973AD59B-CD42-704A-BB77-A159AE4FEF49}"/>
                </a:ext>
              </a:extLst>
            </p:cNvPr>
            <p:cNvPicPr>
              <a:picLocks noChangeAspect="1"/>
            </p:cNvPicPr>
            <p:nvPr/>
          </p:nvPicPr>
          <p:blipFill>
            <a:blip r:embed="rId17">
              <a:alphaModFix/>
              <a:extLst>
                <a:ext uri="{96DAC541-7B7A-43D3-8B79-37D633B846F1}">
                  <asvg:svgBlip xmlns:asvg="http://schemas.microsoft.com/office/drawing/2016/SVG/main" r:embed="rId18"/>
                </a:ext>
              </a:extLst>
            </a:blip>
            <a:srcRect/>
            <a:stretch/>
          </p:blipFill>
          <p:spPr>
            <a:xfrm>
              <a:off x="4919175" y="5012566"/>
              <a:ext cx="1008523" cy="1008521"/>
            </a:xfrm>
            <a:prstGeom prst="rect">
              <a:avLst/>
            </a:prstGeom>
          </p:spPr>
        </p:pic>
      </p:grpSp>
      <p:grpSp>
        <p:nvGrpSpPr>
          <p:cNvPr id="92" name="Group 91">
            <a:extLst>
              <a:ext uri="{FF2B5EF4-FFF2-40B4-BE49-F238E27FC236}">
                <a16:creationId xmlns:a16="http://schemas.microsoft.com/office/drawing/2014/main" id="{B7C3EC4A-91DF-134D-BC18-A50F1C9ACFCA}"/>
              </a:ext>
            </a:extLst>
          </p:cNvPr>
          <p:cNvGrpSpPr/>
          <p:nvPr/>
        </p:nvGrpSpPr>
        <p:grpSpPr>
          <a:xfrm>
            <a:off x="6812281" y="3341571"/>
            <a:ext cx="2103119" cy="1371600"/>
            <a:chOff x="11103401" y="476250"/>
            <a:chExt cx="3730328" cy="4410528"/>
          </a:xfrm>
        </p:grpSpPr>
        <p:sp>
          <p:nvSpPr>
            <p:cNvPr id="93" name="Rectangle 92">
              <a:extLst>
                <a:ext uri="{FF2B5EF4-FFF2-40B4-BE49-F238E27FC236}">
                  <a16:creationId xmlns:a16="http://schemas.microsoft.com/office/drawing/2014/main" id="{BD1591B7-3091-0346-9734-426952961769}"/>
                </a:ext>
              </a:extLst>
            </p:cNvPr>
            <p:cNvSpPr/>
            <p:nvPr/>
          </p:nvSpPr>
          <p:spPr>
            <a:xfrm>
              <a:off x="11103401" y="476250"/>
              <a:ext cx="3730328" cy="4410528"/>
            </a:xfrm>
            <a:prstGeom prst="rect">
              <a:avLst/>
            </a:prstGeom>
            <a:solidFill>
              <a:schemeClr val="accent6">
                <a:alpha val="40000"/>
              </a:schemeClr>
            </a:solidFill>
            <a:ln>
              <a:noFill/>
            </a:ln>
          </p:spPr>
          <p:txBody>
            <a:bodyPr wrap="none" lIns="91440" tIns="91440" rIns="91440" bIns="0" anchor="t">
              <a:noAutofit/>
            </a:bodyPr>
            <a:lstStyle/>
            <a:p>
              <a:pPr marL="0" marR="0" lvl="0" indent="0" algn="l" defTabSz="684133" rtl="0" eaLnBrk="1" fontAlgn="auto" latinLnBrk="0" hangingPunct="1">
                <a:lnSpc>
                  <a:spcPct val="100000"/>
                </a:lnSpc>
                <a:spcBef>
                  <a:spcPts val="0"/>
                </a:spcBef>
                <a:spcAft>
                  <a:spcPts val="549"/>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        AI and operational intelligence</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Apply AI to operational data</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Classify and understand content</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Prioritize tasks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Make predictive decisions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Build intelligent chatbots</a:t>
              </a:r>
            </a:p>
          </p:txBody>
        </p:sp>
        <p:pic>
          <p:nvPicPr>
            <p:cNvPr id="94" name="Graphic 93">
              <a:extLst>
                <a:ext uri="{FF2B5EF4-FFF2-40B4-BE49-F238E27FC236}">
                  <a16:creationId xmlns:a16="http://schemas.microsoft.com/office/drawing/2014/main" id="{3309754D-A38E-DF40-A981-FB820CC9F8C4}"/>
                </a:ext>
              </a:extLst>
            </p:cNvPr>
            <p:cNvPicPr>
              <a:picLocks noChangeAspect="1"/>
            </p:cNvPicPr>
            <p:nvPr/>
          </p:nvPicPr>
          <p:blipFill>
            <a:blip r:embed="rId19">
              <a:alphaModFix/>
              <a:extLst>
                <a:ext uri="{96DAC541-7B7A-43D3-8B79-37D633B846F1}">
                  <asvg:svgBlip xmlns:asvg="http://schemas.microsoft.com/office/drawing/2016/SVG/main" r:embed="rId20"/>
                </a:ext>
              </a:extLst>
            </a:blip>
            <a:srcRect/>
            <a:stretch/>
          </p:blipFill>
          <p:spPr>
            <a:xfrm>
              <a:off x="11112532" y="529246"/>
              <a:ext cx="630633" cy="792274"/>
            </a:xfrm>
            <a:prstGeom prst="rect">
              <a:avLst/>
            </a:prstGeom>
          </p:spPr>
        </p:pic>
      </p:grpSp>
      <p:grpSp>
        <p:nvGrpSpPr>
          <p:cNvPr id="95" name="Group 94">
            <a:extLst>
              <a:ext uri="{FF2B5EF4-FFF2-40B4-BE49-F238E27FC236}">
                <a16:creationId xmlns:a16="http://schemas.microsoft.com/office/drawing/2014/main" id="{5CE900B5-682D-2B46-9EA9-196C2A2C86DE}"/>
              </a:ext>
            </a:extLst>
          </p:cNvPr>
          <p:cNvGrpSpPr/>
          <p:nvPr/>
        </p:nvGrpSpPr>
        <p:grpSpPr>
          <a:xfrm>
            <a:off x="2424837" y="3331786"/>
            <a:ext cx="2103122" cy="1371600"/>
            <a:chOff x="3382284" y="257897"/>
            <a:chExt cx="4186698" cy="4392802"/>
          </a:xfrm>
        </p:grpSpPr>
        <p:sp>
          <p:nvSpPr>
            <p:cNvPr id="96" name="Rectangle 95">
              <a:extLst>
                <a:ext uri="{FF2B5EF4-FFF2-40B4-BE49-F238E27FC236}">
                  <a16:creationId xmlns:a16="http://schemas.microsoft.com/office/drawing/2014/main" id="{74433583-1ECA-4542-A097-CF3D5A439169}"/>
                </a:ext>
              </a:extLst>
            </p:cNvPr>
            <p:cNvSpPr/>
            <p:nvPr/>
          </p:nvSpPr>
          <p:spPr>
            <a:xfrm>
              <a:off x="3382284" y="257897"/>
              <a:ext cx="4186698" cy="4392802"/>
            </a:xfrm>
            <a:prstGeom prst="rect">
              <a:avLst/>
            </a:prstGeom>
            <a:solidFill>
              <a:srgbClr val="E6D6FF"/>
            </a:solidFill>
            <a:ln>
              <a:noFill/>
            </a:ln>
          </p:spPr>
          <p:txBody>
            <a:bodyPr wrap="square" lIns="91440" tIns="91440" rIns="91440" bIns="0">
              <a:noAutofit/>
            </a:bodyPr>
            <a:lstStyle/>
            <a:p>
              <a:pPr marL="0" marR="0" lvl="0" indent="0" algn="l" defTabSz="684133" rtl="0" eaLnBrk="1" fontAlgn="auto" latinLnBrk="0" hangingPunct="1">
                <a:lnSpc>
                  <a:spcPct val="100000"/>
                </a:lnSpc>
                <a:spcBef>
                  <a:spcPts val="0"/>
                </a:spcBef>
                <a:spcAft>
                  <a:spcPts val="549"/>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a:t>
              </a: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RPA and digital labor</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Perform repetitive tasks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Act on data extracted from unstructured documents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Automate systems that do not have APIs</a:t>
              </a:r>
            </a:p>
          </p:txBody>
        </p:sp>
        <p:pic>
          <p:nvPicPr>
            <p:cNvPr id="97" name="Graphic 96">
              <a:extLst>
                <a:ext uri="{FF2B5EF4-FFF2-40B4-BE49-F238E27FC236}">
                  <a16:creationId xmlns:a16="http://schemas.microsoft.com/office/drawing/2014/main" id="{F1EDB173-6607-F747-AEB9-FED882C0FB5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84924" y="288454"/>
              <a:ext cx="904897" cy="1008730"/>
            </a:xfrm>
            <a:prstGeom prst="rect">
              <a:avLst/>
            </a:prstGeom>
          </p:spPr>
        </p:pic>
      </p:grpSp>
      <p:pic>
        <p:nvPicPr>
          <p:cNvPr id="139" name="Graphic 138" descr="Mining tools">
            <a:extLst>
              <a:ext uri="{FF2B5EF4-FFF2-40B4-BE49-F238E27FC236}">
                <a16:creationId xmlns:a16="http://schemas.microsoft.com/office/drawing/2014/main" id="{1D473ABF-0CEC-5841-AC81-AEE8454C50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9522" y="3358052"/>
            <a:ext cx="241516" cy="246384"/>
          </a:xfrm>
          <a:prstGeom prst="rect">
            <a:avLst/>
          </a:prstGeom>
        </p:spPr>
      </p:pic>
      <p:sp>
        <p:nvSpPr>
          <p:cNvPr id="140" name="Rectangle 139">
            <a:extLst>
              <a:ext uri="{FF2B5EF4-FFF2-40B4-BE49-F238E27FC236}">
                <a16:creationId xmlns:a16="http://schemas.microsoft.com/office/drawing/2014/main" id="{387E2C55-F66E-A44B-A070-B7AF140D52BE}"/>
              </a:ext>
            </a:extLst>
          </p:cNvPr>
          <p:cNvSpPr/>
          <p:nvPr/>
        </p:nvSpPr>
        <p:spPr bwMode="auto">
          <a:xfrm>
            <a:off x="1664663" y="1828851"/>
            <a:ext cx="6169920"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cxnSp>
        <p:nvCxnSpPr>
          <p:cNvPr id="13" name="Straight Connector 12">
            <a:extLst>
              <a:ext uri="{FF2B5EF4-FFF2-40B4-BE49-F238E27FC236}">
                <a16:creationId xmlns:a16="http://schemas.microsoft.com/office/drawing/2014/main" id="{A0DDE4DF-1281-5B4F-BEAE-838B402A317E}"/>
              </a:ext>
            </a:extLst>
          </p:cNvPr>
          <p:cNvCxnSpPr>
            <a:cxnSpLocks/>
          </p:cNvCxnSpPr>
          <p:nvPr/>
        </p:nvCxnSpPr>
        <p:spPr bwMode="auto">
          <a:xfrm>
            <a:off x="1697807"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2F4D4DB-F5A0-9E49-A5D4-3C6909B2449A}"/>
              </a:ext>
            </a:extLst>
          </p:cNvPr>
          <p:cNvCxnSpPr>
            <a:cxnSpLocks/>
          </p:cNvCxnSpPr>
          <p:nvPr/>
        </p:nvCxnSpPr>
        <p:spPr bwMode="auto">
          <a:xfrm>
            <a:off x="5419371"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5" name="CustomShape 15">
            <a:extLst>
              <a:ext uri="{FF2B5EF4-FFF2-40B4-BE49-F238E27FC236}">
                <a16:creationId xmlns:a16="http://schemas.microsoft.com/office/drawing/2014/main" id="{A24DD1A3-02D2-094A-8DDB-954865B92FC7}"/>
              </a:ext>
            </a:extLst>
          </p:cNvPr>
          <p:cNvSpPr/>
          <p:nvPr/>
        </p:nvSpPr>
        <p:spPr>
          <a:xfrm>
            <a:off x="4079260" y="2855063"/>
            <a:ext cx="1375353" cy="164198"/>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AI and machine learning</a:t>
            </a:r>
          </a:p>
        </p:txBody>
      </p:sp>
      <p:sp>
        <p:nvSpPr>
          <p:cNvPr id="53" name="CustomShape 15">
            <a:extLst>
              <a:ext uri="{FF2B5EF4-FFF2-40B4-BE49-F238E27FC236}">
                <a16:creationId xmlns:a16="http://schemas.microsoft.com/office/drawing/2014/main" id="{AB0390CE-9997-1244-8B5B-3E809F2D923B}"/>
              </a:ext>
            </a:extLst>
          </p:cNvPr>
          <p:cNvSpPr/>
          <p:nvPr/>
        </p:nvSpPr>
        <p:spPr>
          <a:xfrm>
            <a:off x="1664663" y="2810513"/>
            <a:ext cx="6169920" cy="274467"/>
          </a:xfrm>
          <a:prstGeom prst="rect">
            <a:avLst/>
          </a:prstGeom>
          <a:solidFill>
            <a:schemeClr val="accent6">
              <a:alpha val="80000"/>
            </a:schemeClr>
          </a:solidFill>
          <a:ln w="63500" cmpd="sng">
            <a:solidFill>
              <a:schemeClr val="accent6"/>
            </a:solidFill>
            <a:extLst>
              <a:ext uri="{C807C97D-BFC1-408E-A445-0C87EB9F89A2}">
                <ask:lineSketchStyleProps xmlns:ask="http://schemas.microsoft.com/office/drawing/2018/sketchyshapes">
                  <ask:type>
                    <ask:lineSketchNone/>
                  </ask:type>
                </ask:lineSketchStyleProps>
              </a:ext>
            </a:extLst>
          </a:ln>
        </p:spPr>
        <p:txBody>
          <a:bodyPr wrap="square" lIns="0" tIns="0" rIns="0" bIns="68453" rtlCol="0" anchor="ctr"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endParaRPr kumimoji="0" lang="en-US" sz="824"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2664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59">
            <a:extLst>
              <a:ext uri="{FF2B5EF4-FFF2-40B4-BE49-F238E27FC236}">
                <a16:creationId xmlns:a16="http://schemas.microsoft.com/office/drawing/2014/main" id="{A68670B5-3E1F-8F4E-873A-44A273F6ECB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787" y="73257"/>
            <a:ext cx="721040" cy="721040"/>
          </a:xfrm>
          <a:prstGeom prst="rect">
            <a:avLst/>
          </a:prstGeom>
        </p:spPr>
      </p:pic>
      <p:sp>
        <p:nvSpPr>
          <p:cNvPr id="19" name="Text Placeholder 6">
            <a:extLst>
              <a:ext uri="{FF2B5EF4-FFF2-40B4-BE49-F238E27FC236}">
                <a16:creationId xmlns:a16="http://schemas.microsoft.com/office/drawing/2014/main" id="{7D3F9235-CCFF-834B-AC68-1217CFA4B705}"/>
              </a:ext>
            </a:extLst>
          </p:cNvPr>
          <p:cNvSpPr txBox="1">
            <a:spLocks/>
          </p:cNvSpPr>
          <p:nvPr/>
        </p:nvSpPr>
        <p:spPr>
          <a:xfrm>
            <a:off x="984864" y="223581"/>
            <a:ext cx="1948634" cy="210196"/>
          </a:xfrm>
          <a:prstGeom prst="rect">
            <a:avLst/>
          </a:prstGeom>
          <a:solidFill>
            <a:srgbClr val="FFFFFF">
              <a:alpha val="0"/>
            </a:srgbClr>
          </a:solidFill>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pPr>
            <a:r>
              <a:rPr lang="en-US" sz="1197" kern="0" dirty="0">
                <a:solidFill>
                  <a:schemeClr val="bg1"/>
                </a:solidFill>
                <a:latin typeface="Arial" panose="020B0604020202020204" pitchFamily="34" charset="0"/>
                <a:cs typeface="Arial" panose="020B0604020202020204" pitchFamily="34" charset="0"/>
              </a:rPr>
              <a:t>Robotic Process Automation</a:t>
            </a:r>
          </a:p>
        </p:txBody>
      </p:sp>
      <p:sp>
        <p:nvSpPr>
          <p:cNvPr id="12" name="TextBox 11">
            <a:extLst>
              <a:ext uri="{FF2B5EF4-FFF2-40B4-BE49-F238E27FC236}">
                <a16:creationId xmlns:a16="http://schemas.microsoft.com/office/drawing/2014/main" id="{17F5A400-1D87-C346-94C9-4B71B8951116}"/>
              </a:ext>
            </a:extLst>
          </p:cNvPr>
          <p:cNvSpPr txBox="1"/>
          <p:nvPr/>
        </p:nvSpPr>
        <p:spPr>
          <a:xfrm>
            <a:off x="1520305" y="4544134"/>
            <a:ext cx="5761514" cy="307648"/>
          </a:xfrm>
          <a:prstGeom prst="rect">
            <a:avLst/>
          </a:prstGeom>
          <a:solidFill>
            <a:srgbClr val="FFFFFF">
              <a:alpha val="0"/>
            </a:srgbClr>
          </a:solidFill>
        </p:spPr>
        <p:txBody>
          <a:bodyPr wrap="none" rtlCol="0">
            <a:spAutoFit/>
          </a:bodyPr>
          <a:lstStyle/>
          <a:p>
            <a:r>
              <a:rPr lang="en-US" sz="1399" dirty="0">
                <a:solidFill>
                  <a:srgbClr val="3764FF"/>
                </a:solidFill>
                <a:latin typeface="Arial" panose="020B0604020202020204" pitchFamily="34" charset="0"/>
                <a:ea typeface="IBM Plex Sans" charset="0"/>
                <a:cs typeface="Arial" panose="020B0604020202020204" pitchFamily="34" charset="0"/>
              </a:rPr>
              <a:t>Rapidly automate repetitive tasks without requiring development skills</a:t>
            </a:r>
          </a:p>
        </p:txBody>
      </p:sp>
      <p:sp>
        <p:nvSpPr>
          <p:cNvPr id="3" name="Title 2">
            <a:extLst>
              <a:ext uri="{FF2B5EF4-FFF2-40B4-BE49-F238E27FC236}">
                <a16:creationId xmlns:a16="http://schemas.microsoft.com/office/drawing/2014/main" id="{3EFC1733-8469-5F4A-B9C2-67DD09632E20}"/>
              </a:ext>
            </a:extLst>
          </p:cNvPr>
          <p:cNvSpPr>
            <a:spLocks noGrp="1"/>
          </p:cNvSpPr>
          <p:nvPr>
            <p:ph type="title"/>
          </p:nvPr>
        </p:nvSpPr>
        <p:spPr>
          <a:xfrm>
            <a:off x="984864" y="433777"/>
            <a:ext cx="7052630" cy="804672"/>
          </a:xfrm>
          <a:solidFill>
            <a:srgbClr val="FFFFFF">
              <a:alpha val="0"/>
            </a:srgbClr>
          </a:solidFill>
        </p:spPr>
        <p:txBody>
          <a:bodyPr/>
          <a:lstStyle/>
          <a:p>
            <a:r>
              <a:rPr lang="en-US" dirty="0">
                <a:solidFill>
                  <a:schemeClr val="bg1"/>
                </a:solidFill>
                <a:cs typeface="Arial"/>
              </a:rPr>
              <a:t>Easily build bots to automate repetitive tasks</a:t>
            </a:r>
            <a:br>
              <a:rPr lang="en-US" dirty="0">
                <a:solidFill>
                  <a:schemeClr val="bg1"/>
                </a:solidFill>
              </a:rPr>
            </a:br>
            <a:br>
              <a:rPr lang="en-US" dirty="0">
                <a:solidFill>
                  <a:schemeClr val="bg1"/>
                </a:solidFill>
              </a:rPr>
            </a:br>
            <a:endParaRPr lang="en-US" dirty="0">
              <a:solidFill>
                <a:schemeClr val="bg1"/>
              </a:solidFill>
            </a:endParaRPr>
          </a:p>
        </p:txBody>
      </p:sp>
      <p:sp>
        <p:nvSpPr>
          <p:cNvPr id="11" name="Content Placeholder 1">
            <a:extLst>
              <a:ext uri="{FF2B5EF4-FFF2-40B4-BE49-F238E27FC236}">
                <a16:creationId xmlns:a16="http://schemas.microsoft.com/office/drawing/2014/main" id="{33E4BB85-8D91-4A89-A9C7-4BC08386E57F}"/>
              </a:ext>
            </a:extLst>
          </p:cNvPr>
          <p:cNvSpPr txBox="1">
            <a:spLocks/>
          </p:cNvSpPr>
          <p:nvPr/>
        </p:nvSpPr>
        <p:spPr>
          <a:xfrm>
            <a:off x="399307" y="2860380"/>
            <a:ext cx="2944376" cy="706463"/>
          </a:xfrm>
          <a:prstGeom prst="rect">
            <a:avLst/>
          </a:prstGeom>
          <a:solidFill>
            <a:srgbClr val="FFFFFF">
              <a:alpha val="0"/>
            </a:srgbClr>
          </a:solidFill>
        </p:spPr>
        <p:txBody>
          <a:bodyPr vert="horz" lIns="0" tIns="0" rIns="0" bIns="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228143"/>
            <a:r>
              <a:rPr lang="en-US" b="1" dirty="0">
                <a:solidFill>
                  <a:schemeClr val="bg1"/>
                </a:solidFill>
                <a:latin typeface="Arial"/>
                <a:cs typeface="Arial"/>
              </a:rPr>
              <a:t>1. Record</a:t>
            </a:r>
            <a:endParaRPr lang="en-US" dirty="0">
              <a:solidFill>
                <a:schemeClr val="bg1"/>
              </a:solidFill>
            </a:endParaRPr>
          </a:p>
          <a:p>
            <a:pPr defTabSz="228143"/>
            <a:r>
              <a:rPr lang="en-US" sz="950" dirty="0">
                <a:solidFill>
                  <a:schemeClr val="bg1"/>
                </a:solidFill>
                <a:latin typeface="Arial"/>
                <a:cs typeface="Arial"/>
              </a:rPr>
              <a:t>a. Record user screen interactions to automatically replace manual system interactions with bots </a:t>
            </a:r>
            <a:endParaRPr lang="en-US" sz="950" dirty="0">
              <a:solidFill>
                <a:schemeClr val="bg1"/>
              </a:solidFill>
              <a:latin typeface="Arial"/>
            </a:endParaRPr>
          </a:p>
          <a:p>
            <a:pPr defTabSz="228143"/>
            <a:r>
              <a:rPr lang="en-US" sz="950" dirty="0">
                <a:solidFill>
                  <a:schemeClr val="bg1"/>
                </a:solidFill>
                <a:latin typeface="Arial"/>
                <a:cs typeface="Arial"/>
              </a:rPr>
              <a:t>AND</a:t>
            </a:r>
            <a:endParaRPr lang="en-US" sz="950" strike="sngStrike" dirty="0">
              <a:solidFill>
                <a:schemeClr val="bg1"/>
              </a:solidFill>
              <a:latin typeface="Arial"/>
              <a:cs typeface="Arial"/>
            </a:endParaRPr>
          </a:p>
          <a:p>
            <a:pPr defTabSz="228143"/>
            <a:r>
              <a:rPr lang="en-US" sz="950" dirty="0">
                <a:solidFill>
                  <a:schemeClr val="bg1"/>
                </a:solidFill>
                <a:latin typeface="Arial"/>
                <a:cs typeface="Arial"/>
              </a:rPr>
              <a:t>b. Assemble bot scripts from hundreds of pre-built commands to reduce the learning curve and accelerate time to value</a:t>
            </a:r>
            <a:endParaRPr lang="en-US" sz="950" dirty="0">
              <a:solidFill>
                <a:schemeClr val="bg1"/>
              </a:solidFill>
              <a:latin typeface="Arial"/>
              <a:ea typeface="+mn-lt"/>
              <a:cs typeface="Arial"/>
            </a:endParaRPr>
          </a:p>
          <a:p>
            <a:pPr defTabSz="228143"/>
            <a:endParaRPr lang="en-US" sz="950" dirty="0">
              <a:solidFill>
                <a:schemeClr val="bg1"/>
              </a:solidFill>
              <a:latin typeface="Arial" panose="020B0604020202020204" pitchFamily="34" charset="0"/>
            </a:endParaRPr>
          </a:p>
          <a:p>
            <a:pPr defTabSz="228143"/>
            <a:endParaRPr lang="en-US" sz="950" dirty="0">
              <a:solidFill>
                <a:schemeClr val="bg1"/>
              </a:solidFill>
              <a:latin typeface="Arial" panose="020B0604020202020204" pitchFamily="34" charset="0"/>
            </a:endParaRPr>
          </a:p>
          <a:p>
            <a:pPr marL="170815" indent="-170815" defTabSz="228143">
              <a:buFont typeface="System Font Regular"/>
              <a:buChar char="–"/>
            </a:pPr>
            <a:endParaRPr lang="en-US" sz="950" dirty="0">
              <a:solidFill>
                <a:schemeClr val="bg1"/>
              </a:solidFill>
              <a:latin typeface="Arial" panose="020B0604020202020204" pitchFamily="34" charset="0"/>
            </a:endParaRPr>
          </a:p>
          <a:p>
            <a:pPr marL="170815" indent="-170815" defTabSz="228143">
              <a:spcAft>
                <a:spcPts val="549"/>
              </a:spcAft>
              <a:buFont typeface="System Font Regular"/>
              <a:buChar char="–"/>
            </a:pPr>
            <a:endParaRPr lang="en-US" sz="950" dirty="0">
              <a:solidFill>
                <a:schemeClr val="bg1"/>
              </a:solidFill>
              <a:latin typeface="Arial" panose="020B0604020202020204" pitchFamily="34" charset="0"/>
            </a:endParaRPr>
          </a:p>
          <a:p>
            <a:pPr marL="170815" indent="-170815" defTabSz="228143">
              <a:spcBef>
                <a:spcPts val="0"/>
              </a:spcBef>
              <a:spcAft>
                <a:spcPts val="549"/>
              </a:spcAft>
              <a:buFont typeface="System Font Regular"/>
              <a:buChar char="–"/>
            </a:pPr>
            <a:endParaRPr lang="en-US" sz="950" dirty="0">
              <a:solidFill>
                <a:schemeClr val="bg1"/>
              </a:solidFill>
              <a:latin typeface="Arial" panose="020B0604020202020204" pitchFamily="34" charset="0"/>
            </a:endParaRPr>
          </a:p>
        </p:txBody>
      </p:sp>
      <p:sp>
        <p:nvSpPr>
          <p:cNvPr id="15" name="Content Placeholder 1">
            <a:extLst>
              <a:ext uri="{FF2B5EF4-FFF2-40B4-BE49-F238E27FC236}">
                <a16:creationId xmlns:a16="http://schemas.microsoft.com/office/drawing/2014/main" id="{DCF3BE9F-8F50-4030-BE8C-E3BB84B866E5}"/>
              </a:ext>
            </a:extLst>
          </p:cNvPr>
          <p:cNvSpPr txBox="1">
            <a:spLocks/>
          </p:cNvSpPr>
          <p:nvPr/>
        </p:nvSpPr>
        <p:spPr>
          <a:xfrm>
            <a:off x="3758184" y="2860379"/>
            <a:ext cx="2285221" cy="1017060"/>
          </a:xfrm>
          <a:prstGeom prst="rect">
            <a:avLst/>
          </a:prstGeom>
          <a:solidFill>
            <a:srgbClr val="FFFFFF">
              <a:alpha val="0"/>
            </a:srgbClr>
          </a:solidFill>
        </p:spPr>
        <p:txBody>
          <a:bodyPr vert="horz" lIns="0" tIns="0" rIns="0" bIns="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228143"/>
            <a:r>
              <a:rPr lang="en-US" b="1" dirty="0">
                <a:solidFill>
                  <a:schemeClr val="bg1"/>
                </a:solidFill>
                <a:latin typeface="Arial"/>
                <a:cs typeface="Arial"/>
              </a:rPr>
              <a:t>2. Test</a:t>
            </a:r>
            <a:endParaRPr lang="en-US" dirty="0">
              <a:solidFill>
                <a:schemeClr val="bg1"/>
              </a:solidFill>
            </a:endParaRPr>
          </a:p>
          <a:p>
            <a:pPr defTabSz="228143"/>
            <a:r>
              <a:rPr lang="en-US" sz="950" dirty="0">
                <a:solidFill>
                  <a:schemeClr val="bg1"/>
                </a:solidFill>
                <a:ea typeface="+mn-lt"/>
                <a:cs typeface="+mn-lt"/>
              </a:rPr>
              <a:t>Test automations directly from the RPA Studio to simplify bot integration governance and reduce the time required for bot creation </a:t>
            </a:r>
            <a:endParaRPr lang="en-US" dirty="0">
              <a:solidFill>
                <a:schemeClr val="bg1"/>
              </a:solidFill>
            </a:endParaRPr>
          </a:p>
          <a:p>
            <a:pPr marL="170815" indent="-170815" defTabSz="228143">
              <a:buFont typeface="System Font Regular"/>
              <a:buChar char="–"/>
            </a:pPr>
            <a:endParaRPr lang="en-US" sz="950" dirty="0">
              <a:solidFill>
                <a:schemeClr val="bg1"/>
              </a:solidFill>
              <a:latin typeface="Arial" panose="020B0604020202020204" pitchFamily="34" charset="0"/>
            </a:endParaRPr>
          </a:p>
          <a:p>
            <a:pPr marL="170815" indent="-170815" defTabSz="228143">
              <a:spcAft>
                <a:spcPts val="549"/>
              </a:spcAft>
              <a:buFont typeface="System Font Regular"/>
              <a:buChar char="–"/>
            </a:pPr>
            <a:endParaRPr lang="en-US" sz="950" dirty="0">
              <a:solidFill>
                <a:schemeClr val="bg1"/>
              </a:solidFill>
              <a:latin typeface="Arial" panose="020B0604020202020204" pitchFamily="34" charset="0"/>
            </a:endParaRPr>
          </a:p>
          <a:p>
            <a:pPr marL="170815" indent="-170815" defTabSz="228143">
              <a:spcBef>
                <a:spcPts val="0"/>
              </a:spcBef>
              <a:spcAft>
                <a:spcPts val="549"/>
              </a:spcAft>
              <a:buFont typeface="System Font Regular"/>
              <a:buChar char="–"/>
            </a:pPr>
            <a:endParaRPr lang="en-US" sz="950" dirty="0">
              <a:solidFill>
                <a:schemeClr val="bg1"/>
              </a:solidFill>
              <a:latin typeface="Arial" panose="020B0604020202020204" pitchFamily="34" charset="0"/>
            </a:endParaRPr>
          </a:p>
        </p:txBody>
      </p:sp>
      <p:sp>
        <p:nvSpPr>
          <p:cNvPr id="16" name="Content Placeholder 1">
            <a:extLst>
              <a:ext uri="{FF2B5EF4-FFF2-40B4-BE49-F238E27FC236}">
                <a16:creationId xmlns:a16="http://schemas.microsoft.com/office/drawing/2014/main" id="{BA3FA035-63FC-40BD-97B4-1A8D9695A048}"/>
              </a:ext>
            </a:extLst>
          </p:cNvPr>
          <p:cNvSpPr txBox="1">
            <a:spLocks/>
          </p:cNvSpPr>
          <p:nvPr/>
        </p:nvSpPr>
        <p:spPr>
          <a:xfrm>
            <a:off x="6510498" y="2860379"/>
            <a:ext cx="2025769" cy="1265538"/>
          </a:xfrm>
          <a:prstGeom prst="rect">
            <a:avLst/>
          </a:prstGeom>
          <a:solidFill>
            <a:srgbClr val="FFFFFF">
              <a:alpha val="0"/>
            </a:srgbClr>
          </a:solidFill>
        </p:spPr>
        <p:txBody>
          <a:bodyPr vert="horz" lIns="0" tIns="0" rIns="0" bIns="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228143"/>
            <a:r>
              <a:rPr lang="en-US" b="1" dirty="0">
                <a:solidFill>
                  <a:schemeClr val="bg1"/>
                </a:solidFill>
                <a:latin typeface="Arial"/>
                <a:cs typeface="Arial"/>
              </a:rPr>
              <a:t>3. Run and Manage</a:t>
            </a:r>
            <a:endParaRPr lang="en-US" b="1" dirty="0">
              <a:solidFill>
                <a:schemeClr val="bg1"/>
              </a:solidFill>
            </a:endParaRPr>
          </a:p>
          <a:p>
            <a:pPr defTabSz="228143"/>
            <a:r>
              <a:rPr lang="en-US" sz="950" dirty="0">
                <a:solidFill>
                  <a:schemeClr val="bg1"/>
                </a:solidFill>
                <a:latin typeface="Arial"/>
                <a:cs typeface="Arial"/>
              </a:rPr>
              <a:t>Manage bots from a central repository to enforce versioning and scale intelligent bot workload management</a:t>
            </a:r>
            <a:endParaRPr lang="en-US" sz="950" strike="sngStrike" dirty="0">
              <a:solidFill>
                <a:schemeClr val="bg1"/>
              </a:solidFill>
              <a:latin typeface="Arial"/>
            </a:endParaRPr>
          </a:p>
          <a:p>
            <a:pPr marL="170815" indent="-170815" defTabSz="228143">
              <a:spcAft>
                <a:spcPts val="549"/>
              </a:spcAft>
              <a:buFont typeface="System Font Regular"/>
              <a:buChar char="–"/>
            </a:pPr>
            <a:endParaRPr lang="en-US" sz="950" dirty="0">
              <a:solidFill>
                <a:schemeClr val="bg1"/>
              </a:solidFill>
              <a:latin typeface="Arial" panose="020B0604020202020204" pitchFamily="34" charset="0"/>
            </a:endParaRPr>
          </a:p>
          <a:p>
            <a:pPr marL="170815" indent="-170815" defTabSz="228143">
              <a:spcBef>
                <a:spcPts val="0"/>
              </a:spcBef>
              <a:spcAft>
                <a:spcPts val="549"/>
              </a:spcAft>
              <a:buFont typeface="System Font Regular"/>
              <a:buChar char="–"/>
            </a:pPr>
            <a:endParaRPr lang="en-US" sz="950" dirty="0">
              <a:solidFill>
                <a:schemeClr val="bg1"/>
              </a:solidFill>
              <a:latin typeface="Arial" panose="020B0604020202020204" pitchFamily="34" charset="0"/>
            </a:endParaRPr>
          </a:p>
        </p:txBody>
      </p:sp>
      <p:sp>
        <p:nvSpPr>
          <p:cNvPr id="4" name="Arrow: Right 3">
            <a:extLst>
              <a:ext uri="{FF2B5EF4-FFF2-40B4-BE49-F238E27FC236}">
                <a16:creationId xmlns:a16="http://schemas.microsoft.com/office/drawing/2014/main" id="{5212674E-F3C6-40B9-B254-DFB5CD7F2ACF}"/>
              </a:ext>
            </a:extLst>
          </p:cNvPr>
          <p:cNvSpPr/>
          <p:nvPr/>
        </p:nvSpPr>
        <p:spPr bwMode="auto">
          <a:xfrm>
            <a:off x="2978363" y="2806268"/>
            <a:ext cx="624289" cy="246215"/>
          </a:xfrm>
          <a:prstGeom prst="rightArrow">
            <a:avLst/>
          </a:prstGeom>
          <a:solidFill>
            <a:srgbClr val="FFFFFF">
              <a:alpha val="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0" name="Arrow: Right 19">
            <a:extLst>
              <a:ext uri="{FF2B5EF4-FFF2-40B4-BE49-F238E27FC236}">
                <a16:creationId xmlns:a16="http://schemas.microsoft.com/office/drawing/2014/main" id="{7C68CA70-C374-4EC8-8433-2F42DB89B18E}"/>
              </a:ext>
            </a:extLst>
          </p:cNvPr>
          <p:cNvSpPr/>
          <p:nvPr/>
        </p:nvSpPr>
        <p:spPr bwMode="auto">
          <a:xfrm>
            <a:off x="5835862" y="2806267"/>
            <a:ext cx="624289" cy="246215"/>
          </a:xfrm>
          <a:prstGeom prst="rightArrow">
            <a:avLst/>
          </a:prstGeom>
          <a:solidFill>
            <a:srgbClr val="FFFFFF">
              <a:alpha val="0"/>
            </a:srgb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6" name="Picture 6">
            <a:extLst>
              <a:ext uri="{FF2B5EF4-FFF2-40B4-BE49-F238E27FC236}">
                <a16:creationId xmlns:a16="http://schemas.microsoft.com/office/drawing/2014/main" id="{DDEE3D37-A8EF-4BD0-A803-BABEBE7EDC8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346"/>
          <a:stretch/>
        </p:blipFill>
        <p:spPr>
          <a:xfrm>
            <a:off x="1267941" y="895842"/>
            <a:ext cx="1290705" cy="1913517"/>
          </a:xfrm>
          <a:prstGeom prst="rect">
            <a:avLst/>
          </a:prstGeom>
          <a:solidFill>
            <a:srgbClr val="FFFFFF">
              <a:alpha val="0"/>
            </a:srgbClr>
          </a:solidFill>
        </p:spPr>
      </p:pic>
      <p:pic>
        <p:nvPicPr>
          <p:cNvPr id="7" name="Picture 7">
            <a:extLst>
              <a:ext uri="{FF2B5EF4-FFF2-40B4-BE49-F238E27FC236}">
                <a16:creationId xmlns:a16="http://schemas.microsoft.com/office/drawing/2014/main" id="{19B1DB24-2B28-49F5-A33C-F432ECF44B8F}"/>
              </a:ext>
            </a:extLst>
          </p:cNvPr>
          <p:cNvPicPr>
            <a:picLocks noChangeAspect="1"/>
          </p:cNvPicPr>
          <p:nvPr/>
        </p:nvPicPr>
        <p:blipFill>
          <a:blip r:embed="rId6"/>
          <a:stretch>
            <a:fillRect/>
          </a:stretch>
        </p:blipFill>
        <p:spPr>
          <a:xfrm>
            <a:off x="4253251" y="893280"/>
            <a:ext cx="1295964" cy="1915769"/>
          </a:xfrm>
          <a:prstGeom prst="rect">
            <a:avLst/>
          </a:prstGeom>
          <a:solidFill>
            <a:srgbClr val="FFFFFF">
              <a:alpha val="0"/>
            </a:srgbClr>
          </a:solidFill>
        </p:spPr>
      </p:pic>
      <p:pic>
        <p:nvPicPr>
          <p:cNvPr id="8" name="Picture 9">
            <a:extLst>
              <a:ext uri="{FF2B5EF4-FFF2-40B4-BE49-F238E27FC236}">
                <a16:creationId xmlns:a16="http://schemas.microsoft.com/office/drawing/2014/main" id="{2955DE72-08AF-4A61-ACEB-349ED7F70AEE}"/>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483"/>
          <a:stretch/>
        </p:blipFill>
        <p:spPr>
          <a:xfrm>
            <a:off x="6740774" y="893280"/>
            <a:ext cx="1296720" cy="1916420"/>
          </a:xfrm>
          <a:prstGeom prst="rect">
            <a:avLst/>
          </a:prstGeom>
          <a:solidFill>
            <a:srgbClr val="FFFFFF">
              <a:alpha val="0"/>
            </a:srgbClr>
          </a:solidFill>
        </p:spPr>
      </p:pic>
    </p:spTree>
    <p:extLst>
      <p:ext uri="{BB962C8B-B14F-4D97-AF65-F5344CB8AC3E}">
        <p14:creationId xmlns:p14="http://schemas.microsoft.com/office/powerpoint/2010/main" val="324370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1AD83C9-0DBA-D540-8E06-FEC49F7FFB9E}"/>
              </a:ext>
            </a:extLst>
          </p:cNvPr>
          <p:cNvSpPr/>
          <p:nvPr/>
        </p:nvSpPr>
        <p:spPr bwMode="auto">
          <a:xfrm>
            <a:off x="215498" y="600608"/>
            <a:ext cx="8695834" cy="2595884"/>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pic>
        <p:nvPicPr>
          <p:cNvPr id="99" name="Graphic 56">
            <a:extLst>
              <a:ext uri="{FF2B5EF4-FFF2-40B4-BE49-F238E27FC236}">
                <a16:creationId xmlns:a16="http://schemas.microsoft.com/office/drawing/2014/main" id="{26017F5E-D341-7A4C-B888-9B3C7D7300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973" y="1924001"/>
            <a:ext cx="288285" cy="288360"/>
          </a:xfrm>
          <a:prstGeom prst="rect">
            <a:avLst/>
          </a:prstGeom>
        </p:spPr>
      </p:pic>
      <p:pic>
        <p:nvPicPr>
          <p:cNvPr id="100" name="Graphic 59">
            <a:extLst>
              <a:ext uri="{FF2B5EF4-FFF2-40B4-BE49-F238E27FC236}">
                <a16:creationId xmlns:a16="http://schemas.microsoft.com/office/drawing/2014/main" id="{9D618A2F-523E-0E41-9302-DB856B5876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3001" y="1924001"/>
            <a:ext cx="332645" cy="332732"/>
          </a:xfrm>
          <a:prstGeom prst="rect">
            <a:avLst/>
          </a:prstGeom>
        </p:spPr>
      </p:pic>
      <p:pic>
        <p:nvPicPr>
          <p:cNvPr id="101" name="Graphic 64">
            <a:extLst>
              <a:ext uri="{FF2B5EF4-FFF2-40B4-BE49-F238E27FC236}">
                <a16:creationId xmlns:a16="http://schemas.microsoft.com/office/drawing/2014/main" id="{9A57934A-47CB-1F4D-9CA0-29296CFC62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1256" y="1924001"/>
            <a:ext cx="325417" cy="325501"/>
          </a:xfrm>
          <a:prstGeom prst="rect">
            <a:avLst/>
          </a:prstGeom>
        </p:spPr>
      </p:pic>
      <p:sp>
        <p:nvSpPr>
          <p:cNvPr id="102" name="CustomShape 15">
            <a:extLst>
              <a:ext uri="{FF2B5EF4-FFF2-40B4-BE49-F238E27FC236}">
                <a16:creationId xmlns:a16="http://schemas.microsoft.com/office/drawing/2014/main" id="{29FA43D3-8FF2-994D-B1F9-0F83A16D4E6A}"/>
              </a:ext>
            </a:extLst>
          </p:cNvPr>
          <p:cNvSpPr/>
          <p:nvPr/>
        </p:nvSpPr>
        <p:spPr>
          <a:xfrm>
            <a:off x="1990518" y="2351060"/>
            <a:ext cx="914400" cy="364033"/>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Document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processing</a:t>
            </a:r>
          </a:p>
        </p:txBody>
      </p:sp>
      <p:sp>
        <p:nvSpPr>
          <p:cNvPr id="103" name="CustomShape 15">
            <a:extLst>
              <a:ext uri="{FF2B5EF4-FFF2-40B4-BE49-F238E27FC236}">
                <a16:creationId xmlns:a16="http://schemas.microsoft.com/office/drawing/2014/main" id="{BAE2EBDD-4101-DF4B-A4E6-B7367286CF2D}"/>
              </a:ext>
            </a:extLst>
          </p:cNvPr>
          <p:cNvSpPr/>
          <p:nvPr/>
        </p:nvSpPr>
        <p:spPr>
          <a:xfrm>
            <a:off x="2748003" y="1340187"/>
            <a:ext cx="914400" cy="400065"/>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Process mining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and modeling</a:t>
            </a:r>
          </a:p>
        </p:txBody>
      </p:sp>
      <p:sp>
        <p:nvSpPr>
          <p:cNvPr id="104" name="CustomShape 15">
            <a:extLst>
              <a:ext uri="{FF2B5EF4-FFF2-40B4-BE49-F238E27FC236}">
                <a16:creationId xmlns:a16="http://schemas.microsoft.com/office/drawing/2014/main" id="{995E3A8A-3297-C44C-AF10-650261ED9B3B}"/>
              </a:ext>
            </a:extLst>
          </p:cNvPr>
          <p:cNvSpPr/>
          <p:nvPr/>
        </p:nvSpPr>
        <p:spPr>
          <a:xfrm>
            <a:off x="269522" y="820148"/>
            <a:ext cx="1140878" cy="1006351"/>
          </a:xfrm>
          <a:prstGeom prst="rect">
            <a:avLst/>
          </a:prstGeom>
          <a:noFill/>
        </p:spPr>
        <p:txBody>
          <a:bodyPr wrap="square" lIns="91271" tIns="45636" rIns="0" bIns="0" rtlCol="0" anchor="t" anchorCtr="0">
            <a:noAutofit/>
          </a:bodyPr>
          <a:lstStyle/>
          <a:p>
            <a:pPr defTabSz="684378">
              <a:defRPr/>
            </a:pPr>
            <a:r>
              <a:rPr lang="en-US" sz="800" dirty="0">
                <a:solidFill>
                  <a:srgbClr val="FFFFFF"/>
                </a:solidFill>
                <a:latin typeface="Arial" panose="020B0604020202020204" pitchFamily="34" charset="0"/>
              </a:rPr>
              <a:t>Automation</a:t>
            </a:r>
          </a:p>
          <a:p>
            <a:pPr defTabSz="684378">
              <a:defRPr/>
            </a:pPr>
            <a:r>
              <a:rPr lang="en-US" sz="800" dirty="0">
                <a:solidFill>
                  <a:srgbClr val="FFFFFF"/>
                </a:solidFill>
                <a:latin typeface="Arial" panose="020B0604020202020204" pitchFamily="34" charset="0"/>
              </a:rPr>
              <a:t>accelerators</a:t>
            </a:r>
          </a:p>
        </p:txBody>
      </p:sp>
      <p:pic>
        <p:nvPicPr>
          <p:cNvPr id="105" name="Graphic 77">
            <a:extLst>
              <a:ext uri="{FF2B5EF4-FFF2-40B4-BE49-F238E27FC236}">
                <a16:creationId xmlns:a16="http://schemas.microsoft.com/office/drawing/2014/main" id="{F254CB41-29C5-624B-8285-91B9701248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74927" y="1924001"/>
            <a:ext cx="300001" cy="300079"/>
          </a:xfrm>
          <a:prstGeom prst="rect">
            <a:avLst/>
          </a:prstGeom>
        </p:spPr>
      </p:pic>
      <p:pic>
        <p:nvPicPr>
          <p:cNvPr id="106" name="Graphic 79">
            <a:extLst>
              <a:ext uri="{FF2B5EF4-FFF2-40B4-BE49-F238E27FC236}">
                <a16:creationId xmlns:a16="http://schemas.microsoft.com/office/drawing/2014/main" id="{1C3DB581-04A1-2C4E-8C14-DE2BDB827E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94925" y="804258"/>
            <a:ext cx="551919" cy="552063"/>
          </a:xfrm>
          <a:prstGeom prst="rect">
            <a:avLst/>
          </a:prstGeom>
        </p:spPr>
      </p:pic>
      <p:sp>
        <p:nvSpPr>
          <p:cNvPr id="107" name="CustomShape 15">
            <a:extLst>
              <a:ext uri="{FF2B5EF4-FFF2-40B4-BE49-F238E27FC236}">
                <a16:creationId xmlns:a16="http://schemas.microsoft.com/office/drawing/2014/main" id="{54F44FF8-B6AF-4F41-B7F7-7A746DA87633}"/>
              </a:ext>
            </a:extLst>
          </p:cNvPr>
          <p:cNvSpPr/>
          <p:nvPr/>
        </p:nvSpPr>
        <p:spPr>
          <a:xfrm>
            <a:off x="269814" y="1805718"/>
            <a:ext cx="768875" cy="884933"/>
          </a:xfrm>
          <a:prstGeom prst="rect">
            <a:avLst/>
          </a:prstGeom>
          <a:noFill/>
        </p:spPr>
        <p:txBody>
          <a:bodyPr wrap="square" lIns="91271" tIns="45636" rIns="0" bIns="0" rtlCol="0" anchor="t" anchorCtr="0">
            <a:noAutofit/>
          </a:bodyPr>
          <a:lstStyle/>
          <a:p>
            <a:pPr defTabSz="684378">
              <a:defRPr/>
            </a:pPr>
            <a:r>
              <a:rPr lang="en-US" sz="800" dirty="0">
                <a:solidFill>
                  <a:srgbClr val="FFFFFF"/>
                </a:solidFill>
                <a:latin typeface="Arial" panose="020B0604020202020204" pitchFamily="34" charset="0"/>
              </a:rPr>
              <a:t>Core automation</a:t>
            </a:r>
          </a:p>
        </p:txBody>
      </p:sp>
      <p:pic>
        <p:nvPicPr>
          <p:cNvPr id="108" name="Graphic 81" descr="Mining tools">
            <a:extLst>
              <a:ext uri="{FF2B5EF4-FFF2-40B4-BE49-F238E27FC236}">
                <a16:creationId xmlns:a16="http://schemas.microsoft.com/office/drawing/2014/main" id="{2EE7D382-1A6D-EC4A-BCB0-862A5307DA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11782" y="905165"/>
            <a:ext cx="346838" cy="346928"/>
          </a:xfrm>
          <a:prstGeom prst="rect">
            <a:avLst/>
          </a:prstGeom>
        </p:spPr>
      </p:pic>
      <p:sp>
        <p:nvSpPr>
          <p:cNvPr id="109" name="CustomShape 15">
            <a:extLst>
              <a:ext uri="{FF2B5EF4-FFF2-40B4-BE49-F238E27FC236}">
                <a16:creationId xmlns:a16="http://schemas.microsoft.com/office/drawing/2014/main" id="{B152F1C8-BBEB-3D4B-AD10-57CC7DF73A73}"/>
              </a:ext>
            </a:extLst>
          </p:cNvPr>
          <p:cNvSpPr/>
          <p:nvPr/>
        </p:nvSpPr>
        <p:spPr>
          <a:xfrm>
            <a:off x="5892396" y="1348406"/>
            <a:ext cx="914400" cy="353070"/>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Operational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intelligence</a:t>
            </a:r>
          </a:p>
        </p:txBody>
      </p:sp>
      <p:sp>
        <p:nvSpPr>
          <p:cNvPr id="110" name="CustomShape 15">
            <a:extLst>
              <a:ext uri="{FF2B5EF4-FFF2-40B4-BE49-F238E27FC236}">
                <a16:creationId xmlns:a16="http://schemas.microsoft.com/office/drawing/2014/main" id="{6E414F24-37C0-EB47-81ED-8912470D5200}"/>
              </a:ext>
            </a:extLst>
          </p:cNvPr>
          <p:cNvSpPr/>
          <p:nvPr/>
        </p:nvSpPr>
        <p:spPr>
          <a:xfrm>
            <a:off x="4320200" y="1292960"/>
            <a:ext cx="914400" cy="400065"/>
          </a:xfrm>
          <a:prstGeom prst="rect">
            <a:avLst/>
          </a:prstGeom>
          <a:noFill/>
        </p:spPr>
        <p:txBody>
          <a:bodyPr wrap="square" lIns="0" tIns="0" rIns="0" bIns="68453" rtlCol="0" anchor="b"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RPA and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digital labor</a:t>
            </a:r>
          </a:p>
        </p:txBody>
      </p:sp>
      <p:pic>
        <p:nvPicPr>
          <p:cNvPr id="111" name="Graphic 86">
            <a:extLst>
              <a:ext uri="{FF2B5EF4-FFF2-40B4-BE49-F238E27FC236}">
                <a16:creationId xmlns:a16="http://schemas.microsoft.com/office/drawing/2014/main" id="{B35B0197-7CD4-0247-818B-C19719D9F6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3127" y="795868"/>
            <a:ext cx="562935" cy="563082"/>
          </a:xfrm>
          <a:prstGeom prst="rect">
            <a:avLst/>
          </a:prstGeom>
        </p:spPr>
      </p:pic>
      <p:sp>
        <p:nvSpPr>
          <p:cNvPr id="112" name="CustomShape 15">
            <a:extLst>
              <a:ext uri="{FF2B5EF4-FFF2-40B4-BE49-F238E27FC236}">
                <a16:creationId xmlns:a16="http://schemas.microsoft.com/office/drawing/2014/main" id="{1D1B61D2-625D-2946-A428-C5BF0EC95E0F}"/>
              </a:ext>
            </a:extLst>
          </p:cNvPr>
          <p:cNvSpPr/>
          <p:nvPr/>
        </p:nvSpPr>
        <p:spPr>
          <a:xfrm>
            <a:off x="3429646" y="2351060"/>
            <a:ext cx="1005840" cy="364033"/>
          </a:xfrm>
          <a:prstGeom prst="rect">
            <a:avLst/>
          </a:prstGeom>
          <a:noFill/>
        </p:spPr>
        <p:txBody>
          <a:bodyPr wrap="square" lIns="0" tIns="0" rIns="0" bIns="68453" rtlCol="0" anchor="t" anchorCtr="0">
            <a:noAutofit/>
          </a:bodyPr>
          <a:lstStyle/>
          <a:p>
            <a:pPr algn="ctr" defTabSz="684378">
              <a:defRPr/>
            </a:pPr>
            <a:r>
              <a:rPr lang="en-US" sz="850" dirty="0">
                <a:solidFill>
                  <a:srgbClr val="FFFFFF"/>
                </a:solidFill>
                <a:latin typeface="Arial"/>
                <a:cs typeface="Arial"/>
              </a:rPr>
              <a:t>Workflow automation</a:t>
            </a:r>
          </a:p>
        </p:txBody>
      </p:sp>
      <p:sp>
        <p:nvSpPr>
          <p:cNvPr id="113" name="CustomShape 15">
            <a:extLst>
              <a:ext uri="{FF2B5EF4-FFF2-40B4-BE49-F238E27FC236}">
                <a16:creationId xmlns:a16="http://schemas.microsoft.com/office/drawing/2014/main" id="{314FC64B-A11A-5944-B43D-27AA2B769770}"/>
              </a:ext>
            </a:extLst>
          </p:cNvPr>
          <p:cNvSpPr/>
          <p:nvPr/>
        </p:nvSpPr>
        <p:spPr>
          <a:xfrm>
            <a:off x="5049674" y="2351060"/>
            <a:ext cx="1005840" cy="364033"/>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Decision management</a:t>
            </a:r>
          </a:p>
        </p:txBody>
      </p:sp>
      <p:sp>
        <p:nvSpPr>
          <p:cNvPr id="114" name="CustomShape 15">
            <a:extLst>
              <a:ext uri="{FF2B5EF4-FFF2-40B4-BE49-F238E27FC236}">
                <a16:creationId xmlns:a16="http://schemas.microsoft.com/office/drawing/2014/main" id="{9CBA3988-376C-CC42-8DA6-3608979C9AEA}"/>
              </a:ext>
            </a:extLst>
          </p:cNvPr>
          <p:cNvSpPr/>
          <p:nvPr/>
        </p:nvSpPr>
        <p:spPr>
          <a:xfrm>
            <a:off x="6586482" y="2351060"/>
            <a:ext cx="1005840" cy="364033"/>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Content </a:t>
            </a:r>
          </a:p>
          <a:p>
            <a:pPr algn="ctr" defTabSz="684378">
              <a:defRPr/>
            </a:pPr>
            <a:r>
              <a:rPr lang="en-US" sz="899" dirty="0">
                <a:solidFill>
                  <a:srgbClr val="FFFFFF"/>
                </a:solidFill>
                <a:latin typeface="Arial" panose="020B0604020202020204" pitchFamily="34" charset="0"/>
                <a:cs typeface="Arial" panose="020B0604020202020204" pitchFamily="34" charset="0"/>
              </a:rPr>
              <a:t>services</a:t>
            </a:r>
          </a:p>
        </p:txBody>
      </p:sp>
      <p:grpSp>
        <p:nvGrpSpPr>
          <p:cNvPr id="7" name="Group 6">
            <a:extLst>
              <a:ext uri="{FF2B5EF4-FFF2-40B4-BE49-F238E27FC236}">
                <a16:creationId xmlns:a16="http://schemas.microsoft.com/office/drawing/2014/main" id="{3BD1D4CB-0E68-6C49-BCEB-307BDD44F69F}"/>
              </a:ext>
            </a:extLst>
          </p:cNvPr>
          <p:cNvGrpSpPr/>
          <p:nvPr/>
        </p:nvGrpSpPr>
        <p:grpSpPr>
          <a:xfrm>
            <a:off x="1682126" y="1849716"/>
            <a:ext cx="6179703" cy="890005"/>
            <a:chOff x="1742201" y="1824172"/>
            <a:chExt cx="6179703" cy="890005"/>
          </a:xfrm>
        </p:grpSpPr>
        <p:sp>
          <p:nvSpPr>
            <p:cNvPr id="134" name="Rectangle 133">
              <a:extLst>
                <a:ext uri="{FF2B5EF4-FFF2-40B4-BE49-F238E27FC236}">
                  <a16:creationId xmlns:a16="http://schemas.microsoft.com/office/drawing/2014/main" id="{3893C786-927D-BE41-9D87-CAC48BC396C5}"/>
                </a:ext>
              </a:extLst>
            </p:cNvPr>
            <p:cNvSpPr/>
            <p:nvPr/>
          </p:nvSpPr>
          <p:spPr bwMode="auto">
            <a:xfrm>
              <a:off x="1742201" y="1824172"/>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5" name="Rectangle 134">
              <a:extLst>
                <a:ext uri="{FF2B5EF4-FFF2-40B4-BE49-F238E27FC236}">
                  <a16:creationId xmlns:a16="http://schemas.microsoft.com/office/drawing/2014/main" id="{3893C786-927D-BE41-9D87-CAC48BC396C5}"/>
                </a:ext>
              </a:extLst>
            </p:cNvPr>
            <p:cNvSpPr/>
            <p:nvPr/>
          </p:nvSpPr>
          <p:spPr bwMode="auto">
            <a:xfrm>
              <a:off x="3321379"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6" name="Rectangle 135">
              <a:extLst>
                <a:ext uri="{FF2B5EF4-FFF2-40B4-BE49-F238E27FC236}">
                  <a16:creationId xmlns:a16="http://schemas.microsoft.com/office/drawing/2014/main" id="{3893C786-927D-BE41-9D87-CAC48BC396C5}"/>
                </a:ext>
              </a:extLst>
            </p:cNvPr>
            <p:cNvSpPr/>
            <p:nvPr/>
          </p:nvSpPr>
          <p:spPr bwMode="auto">
            <a:xfrm>
              <a:off x="4876564"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7" name="Rectangle 136">
              <a:extLst>
                <a:ext uri="{FF2B5EF4-FFF2-40B4-BE49-F238E27FC236}">
                  <a16:creationId xmlns:a16="http://schemas.microsoft.com/office/drawing/2014/main" id="{3893C786-927D-BE41-9D87-CAC48BC396C5}"/>
                </a:ext>
              </a:extLst>
            </p:cNvPr>
            <p:cNvSpPr/>
            <p:nvPr/>
          </p:nvSpPr>
          <p:spPr bwMode="auto">
            <a:xfrm>
              <a:off x="6449215" y="1826945"/>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6" name="Group 15">
            <a:extLst>
              <a:ext uri="{FF2B5EF4-FFF2-40B4-BE49-F238E27FC236}">
                <a16:creationId xmlns:a16="http://schemas.microsoft.com/office/drawing/2014/main" id="{D6D7B5E9-AF90-FD46-AEDF-32B87878181F}"/>
              </a:ext>
            </a:extLst>
          </p:cNvPr>
          <p:cNvGrpSpPr/>
          <p:nvPr/>
        </p:nvGrpSpPr>
        <p:grpSpPr>
          <a:xfrm>
            <a:off x="2496288" y="833162"/>
            <a:ext cx="4587988" cy="887232"/>
            <a:chOff x="2452925" y="848698"/>
            <a:chExt cx="4587988" cy="887232"/>
          </a:xfrm>
        </p:grpSpPr>
        <p:sp>
          <p:nvSpPr>
            <p:cNvPr id="132" name="Rectangle 131">
              <a:extLst>
                <a:ext uri="{FF2B5EF4-FFF2-40B4-BE49-F238E27FC236}">
                  <a16:creationId xmlns:a16="http://schemas.microsoft.com/office/drawing/2014/main" id="{3893C786-927D-BE41-9D87-CAC48BC396C5}"/>
                </a:ext>
              </a:extLst>
            </p:cNvPr>
            <p:cNvSpPr/>
            <p:nvPr/>
          </p:nvSpPr>
          <p:spPr bwMode="auto">
            <a:xfrm>
              <a:off x="4010575" y="848698"/>
              <a:ext cx="1472689"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3" name="Rectangle 132">
              <a:extLst>
                <a:ext uri="{FF2B5EF4-FFF2-40B4-BE49-F238E27FC236}">
                  <a16:creationId xmlns:a16="http://schemas.microsoft.com/office/drawing/2014/main" id="{3893C786-927D-BE41-9D87-CAC48BC396C5}"/>
                </a:ext>
              </a:extLst>
            </p:cNvPr>
            <p:cNvSpPr/>
            <p:nvPr/>
          </p:nvSpPr>
          <p:spPr bwMode="auto">
            <a:xfrm>
              <a:off x="5568224" y="848698"/>
              <a:ext cx="1472689"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41" name="Rectangle 140">
              <a:extLst>
                <a:ext uri="{FF2B5EF4-FFF2-40B4-BE49-F238E27FC236}">
                  <a16:creationId xmlns:a16="http://schemas.microsoft.com/office/drawing/2014/main" id="{3893C786-927D-BE41-9D87-CAC48BC396C5}"/>
                </a:ext>
              </a:extLst>
            </p:cNvPr>
            <p:cNvSpPr/>
            <p:nvPr/>
          </p:nvSpPr>
          <p:spPr bwMode="auto">
            <a:xfrm>
              <a:off x="2452925" y="848698"/>
              <a:ext cx="1472689"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grpSp>
      <p:sp>
        <p:nvSpPr>
          <p:cNvPr id="122" name="Title 1">
            <a:extLst>
              <a:ext uri="{FF2B5EF4-FFF2-40B4-BE49-F238E27FC236}">
                <a16:creationId xmlns:a16="http://schemas.microsoft.com/office/drawing/2014/main" id="{F8B888EB-9203-D341-AA7D-1B69FCC919E3}"/>
              </a:ext>
            </a:extLst>
          </p:cNvPr>
          <p:cNvSpPr txBox="1">
            <a:spLocks/>
          </p:cNvSpPr>
          <p:nvPr/>
        </p:nvSpPr>
        <p:spPr>
          <a:xfrm>
            <a:off x="215482" y="203978"/>
            <a:ext cx="7867043" cy="32647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defTabSz="685097"/>
            <a:r>
              <a:rPr lang="en-US" sz="2398" kern="0" dirty="0">
                <a:solidFill>
                  <a:srgbClr val="FFFFFF"/>
                </a:solidFill>
                <a:latin typeface="Arial" panose="020B0604020202020204" pitchFamily="34" charset="0"/>
                <a:cs typeface="Arial" panose="020B0604020202020204" pitchFamily="34" charset="0"/>
              </a:rPr>
              <a:t>Capabilities of IBM Business Automation</a:t>
            </a:r>
          </a:p>
        </p:txBody>
      </p:sp>
      <p:sp>
        <p:nvSpPr>
          <p:cNvPr id="129" name="Slide Number Placeholder 2">
            <a:extLst>
              <a:ext uri="{FF2B5EF4-FFF2-40B4-BE49-F238E27FC236}">
                <a16:creationId xmlns:a16="http://schemas.microsoft.com/office/drawing/2014/main" id="{2427E5F4-F016-1D48-B376-4CE4162075DD}"/>
              </a:ext>
            </a:extLst>
          </p:cNvPr>
          <p:cNvSpPr txBox="1">
            <a:spLocks/>
          </p:cNvSpPr>
          <p:nvPr/>
        </p:nvSpPr>
        <p:spPr>
          <a:xfrm>
            <a:off x="7084276" y="4532696"/>
            <a:ext cx="1827040" cy="166533"/>
          </a:xfrm>
          <a:prstGeom prst="rect">
            <a:avLst/>
          </a:prstGeom>
        </p:spPr>
        <p:txBody>
          <a:bodyPr vert="horz" lIns="0" tIns="0" rIns="0" bIns="0" rtlCol="0" anchor="ctr"/>
          <a:lstStyle>
            <a:defPPr>
              <a:defRPr lang="en-US"/>
            </a:defPPr>
            <a:lvl1pPr marL="0" algn="r" defTabSz="685749" rtl="0" eaLnBrk="1" latinLnBrk="0" hangingPunct="1">
              <a:defRPr sz="600" kern="1200">
                <a:solidFill>
                  <a:schemeClr val="bg1"/>
                </a:solidFill>
                <a:latin typeface="IBM Plex Sans" panose="020B0503050203000203" pitchFamily="34" charset="0"/>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defTabSz="685046">
              <a:defRPr/>
            </a:pPr>
            <a:fld id="{59395FB3-9C97-154F-86B2-7E381B951268}" type="slidenum">
              <a:rPr lang="en-US" sz="599">
                <a:solidFill>
                  <a:schemeClr val="tx1"/>
                </a:solidFill>
                <a:latin typeface="Arial" panose="020B0604020202020204" pitchFamily="34" charset="0"/>
              </a:rPr>
              <a:pPr defTabSz="685046">
                <a:defRPr/>
              </a:pPr>
              <a:t>13</a:t>
            </a:fld>
            <a:endParaRPr lang="en-US" sz="599" dirty="0">
              <a:solidFill>
                <a:schemeClr val="tx1"/>
              </a:solidFill>
              <a:latin typeface="Arial" panose="020B0604020202020204" pitchFamily="34" charset="0"/>
            </a:endParaRPr>
          </a:p>
        </p:txBody>
      </p:sp>
      <p:sp>
        <p:nvSpPr>
          <p:cNvPr id="76" name="Rectangle 75">
            <a:extLst>
              <a:ext uri="{FF2B5EF4-FFF2-40B4-BE49-F238E27FC236}">
                <a16:creationId xmlns:a16="http://schemas.microsoft.com/office/drawing/2014/main" id="{42ADC158-EDE0-714D-A3D7-BBAA62E8C249}"/>
              </a:ext>
            </a:extLst>
          </p:cNvPr>
          <p:cNvSpPr/>
          <p:nvPr/>
        </p:nvSpPr>
        <p:spPr>
          <a:xfrm>
            <a:off x="218855" y="3327629"/>
            <a:ext cx="2103120" cy="1371600"/>
          </a:xfrm>
          <a:prstGeom prst="rect">
            <a:avLst/>
          </a:prstGeom>
          <a:solidFill>
            <a:schemeClr val="accent6">
              <a:alpha val="40000"/>
            </a:schemeClr>
          </a:solidFill>
          <a:ln>
            <a:noFill/>
          </a:ln>
        </p:spPr>
        <p:txBody>
          <a:bodyPr wrap="square" lIns="91440" tIns="91440" rIns="0" bIns="0">
            <a:noAutofit/>
          </a:bodyPr>
          <a:lstStyle/>
          <a:p>
            <a:pPr defTabSz="684133">
              <a:spcAft>
                <a:spcPts val="549"/>
              </a:spcAft>
              <a:defRPr/>
            </a:pPr>
            <a:r>
              <a:rPr lang="en-US" sz="800" dirty="0">
                <a:solidFill>
                  <a:srgbClr val="000000"/>
                </a:solidFill>
                <a:latin typeface="Arial" panose="020B0604020202020204" pitchFamily="34" charset="0"/>
                <a:ea typeface="IBM Plex Sans" charset="0"/>
                <a:cs typeface="Arial" panose="020B0604020202020204" pitchFamily="34" charset="0"/>
              </a:rPr>
              <a:t>         </a:t>
            </a:r>
            <a:r>
              <a:rPr lang="en-US" sz="1000" dirty="0">
                <a:solidFill>
                  <a:srgbClr val="000000"/>
                </a:solidFill>
                <a:latin typeface="Arial" panose="020B0604020202020204" pitchFamily="34" charset="0"/>
                <a:ea typeface="IBM Plex Sans" charset="0"/>
                <a:cs typeface="Arial" panose="020B0604020202020204" pitchFamily="34" charset="0"/>
              </a:rPr>
              <a:t>Process mining and modeling</a:t>
            </a:r>
            <a:endParaRPr lang="en-US" sz="800" dirty="0">
              <a:solidFill>
                <a:srgbClr val="000000"/>
              </a:solidFill>
              <a:latin typeface="Arial" panose="020B0604020202020204" pitchFamily="34" charset="0"/>
              <a:ea typeface="IBM Plex Sans" charset="0"/>
              <a:cs typeface="Arial" panose="020B0604020202020204" pitchFamily="34" charset="0"/>
            </a:endParaRP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Discover frequency, rework, duration, and cost from real data</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Generate process models  </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Analyze impact on KPIs</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Simulate future processes</a:t>
            </a:r>
          </a:p>
        </p:txBody>
      </p:sp>
      <p:grpSp>
        <p:nvGrpSpPr>
          <p:cNvPr id="89" name="Group 88">
            <a:extLst>
              <a:ext uri="{FF2B5EF4-FFF2-40B4-BE49-F238E27FC236}">
                <a16:creationId xmlns:a16="http://schemas.microsoft.com/office/drawing/2014/main" id="{24961A15-FAF7-3D4A-9AE0-D3250E3EDED5}"/>
              </a:ext>
            </a:extLst>
          </p:cNvPr>
          <p:cNvGrpSpPr/>
          <p:nvPr/>
        </p:nvGrpSpPr>
        <p:grpSpPr>
          <a:xfrm>
            <a:off x="4618815" y="3341326"/>
            <a:ext cx="2099869" cy="1371600"/>
            <a:chOff x="4897530" y="5008286"/>
            <a:chExt cx="5669280" cy="4410528"/>
          </a:xfrm>
        </p:grpSpPr>
        <p:sp>
          <p:nvSpPr>
            <p:cNvPr id="90" name="Rectangle 89">
              <a:extLst>
                <a:ext uri="{FF2B5EF4-FFF2-40B4-BE49-F238E27FC236}">
                  <a16:creationId xmlns:a16="http://schemas.microsoft.com/office/drawing/2014/main" id="{92756F94-1F5B-8948-A998-6DCC303BF619}"/>
                </a:ext>
              </a:extLst>
            </p:cNvPr>
            <p:cNvSpPr/>
            <p:nvPr/>
          </p:nvSpPr>
          <p:spPr>
            <a:xfrm>
              <a:off x="4897530" y="5008286"/>
              <a:ext cx="5669280" cy="4410528"/>
            </a:xfrm>
            <a:prstGeom prst="rect">
              <a:avLst/>
            </a:prstGeom>
            <a:solidFill>
              <a:srgbClr val="FFFF00"/>
            </a:solidFill>
            <a:ln>
              <a:noFill/>
            </a:ln>
          </p:spPr>
          <p:txBody>
            <a:bodyPr wrap="square" lIns="91440" tIns="91440" rIns="91440" bIns="0" anchor="t">
              <a:noAutofit/>
            </a:bodyPr>
            <a:lstStyle/>
            <a:p>
              <a:pPr defTabSz="684133">
                <a:spcAft>
                  <a:spcPts val="549"/>
                </a:spcAft>
                <a:defRPr/>
              </a:pPr>
              <a:r>
                <a:rPr lang="en-US" sz="800" dirty="0">
                  <a:solidFill>
                    <a:srgbClr val="000000"/>
                  </a:solidFill>
                  <a:ea typeface="IBM Plex Sans" charset="0"/>
                  <a:cs typeface="Arial" panose="020B0604020202020204" pitchFamily="34" charset="0"/>
                </a:rPr>
                <a:t>           </a:t>
              </a:r>
              <a:r>
                <a:rPr lang="en-US" sz="1000" dirty="0">
                  <a:solidFill>
                    <a:srgbClr val="000000"/>
                  </a:solidFill>
                  <a:ea typeface="IBM Plex Sans" charset="0"/>
                  <a:cs typeface="Arial" panose="020B0604020202020204" pitchFamily="34" charset="0"/>
                </a:rPr>
                <a:t>Core automation</a:t>
              </a:r>
              <a:endParaRPr lang="en-US" sz="800" dirty="0">
                <a:solidFill>
                  <a:srgbClr val="000000"/>
                </a:solidFill>
                <a:ea typeface="IBM Plex Sans" charset="0"/>
                <a:cs typeface="Arial" panose="020B0604020202020204" pitchFamily="34" charset="0"/>
              </a:endParaRPr>
            </a:p>
            <a:p>
              <a:pPr marL="91440" indent="-91440" defTabSz="684133">
                <a:spcBef>
                  <a:spcPts val="499"/>
                </a:spcBef>
                <a:buFont typeface="Arial" panose="020B0604020202020204" pitchFamily="34" charset="0"/>
                <a:buChar char="•"/>
                <a:defRPr/>
              </a:pPr>
              <a:r>
                <a:rPr lang="en-US" sz="800" dirty="0">
                  <a:solidFill>
                    <a:srgbClr val="000000"/>
                  </a:solidFill>
                </a:rPr>
                <a:t>Content services</a:t>
              </a:r>
              <a:endParaRPr lang="en-US" sz="800" dirty="0">
                <a:ea typeface="+mn-lt"/>
                <a:cs typeface="+mn-lt"/>
              </a:endParaRPr>
            </a:p>
            <a:p>
              <a:pPr marL="91440" indent="-91440" defTabSz="684133">
                <a:spcBef>
                  <a:spcPts val="499"/>
                </a:spcBef>
                <a:buFont typeface="Arial" panose="020B0604020202020204" pitchFamily="34" charset="0"/>
                <a:buChar char="•"/>
                <a:defRPr/>
              </a:pPr>
              <a:r>
                <a:rPr lang="en-US" sz="800" dirty="0">
                  <a:solidFill>
                    <a:srgbClr val="000000"/>
                  </a:solidFill>
                </a:rPr>
                <a:t>Document processing</a:t>
              </a:r>
              <a:endParaRPr lang="en-US" sz="800" dirty="0"/>
            </a:p>
            <a:p>
              <a:pPr marL="91440" indent="-91440" defTabSz="684133">
                <a:spcBef>
                  <a:spcPts val="499"/>
                </a:spcBef>
                <a:buFont typeface="Arial" panose="020B0604020202020204" pitchFamily="34" charset="0"/>
                <a:buChar char="•"/>
                <a:defRPr/>
              </a:pPr>
              <a:r>
                <a:rPr lang="en-US" sz="800" dirty="0">
                  <a:solidFill>
                    <a:srgbClr val="000000"/>
                  </a:solidFill>
                  <a:cs typeface="Arial"/>
                </a:rPr>
                <a:t>Workflow automation</a:t>
              </a:r>
              <a:endParaRPr lang="en-US" sz="800" dirty="0">
                <a:cs typeface="Arial" panose="020B0604020202020204"/>
              </a:endParaRPr>
            </a:p>
            <a:p>
              <a:pPr marL="91440" indent="-91440" defTabSz="684133">
                <a:spcBef>
                  <a:spcPts val="499"/>
                </a:spcBef>
                <a:buFont typeface="Arial" panose="020B0604020202020204" pitchFamily="34" charset="0"/>
                <a:buChar char="•"/>
                <a:defRPr/>
              </a:pPr>
              <a:r>
                <a:rPr lang="en-US" sz="800" dirty="0">
                  <a:solidFill>
                    <a:srgbClr val="000000"/>
                  </a:solidFill>
                  <a:ea typeface="IBM Plex Sans" charset="0"/>
                  <a:cs typeface="Arial" panose="020B0604020202020204" pitchFamily="34" charset="0"/>
                </a:rPr>
                <a:t>Decision management</a:t>
              </a:r>
            </a:p>
            <a:p>
              <a:pPr marL="91440" indent="-91440" defTabSz="684133">
                <a:spcBef>
                  <a:spcPts val="499"/>
                </a:spcBef>
                <a:buFont typeface="Arial" panose="020B0604020202020204" pitchFamily="34" charset="0"/>
                <a:buChar char="•"/>
                <a:defRPr/>
              </a:pPr>
              <a:r>
                <a:rPr lang="en-US" sz="800" dirty="0">
                  <a:solidFill>
                    <a:srgbClr val="000000"/>
                  </a:solidFill>
                  <a:ea typeface="IBM Plex Sans" charset="0"/>
                  <a:cs typeface="Arial" panose="020B0604020202020204" pitchFamily="34" charset="0"/>
                </a:rPr>
                <a:t>Low-code applications</a:t>
              </a:r>
            </a:p>
          </p:txBody>
        </p:sp>
        <p:pic>
          <p:nvPicPr>
            <p:cNvPr id="91" name="Graphic 90">
              <a:extLst>
                <a:ext uri="{FF2B5EF4-FFF2-40B4-BE49-F238E27FC236}">
                  <a16:creationId xmlns:a16="http://schemas.microsoft.com/office/drawing/2014/main" id="{973AD59B-CD42-704A-BB77-A159AE4FEF49}"/>
                </a:ext>
              </a:extLst>
            </p:cNvPr>
            <p:cNvPicPr>
              <a:picLocks noChangeAspect="1"/>
            </p:cNvPicPr>
            <p:nvPr/>
          </p:nvPicPr>
          <p:blipFill>
            <a:blip r:embed="rId17">
              <a:alphaModFix/>
              <a:extLst>
                <a:ext uri="{96DAC541-7B7A-43D3-8B79-37D633B846F1}">
                  <asvg:svgBlip xmlns:asvg="http://schemas.microsoft.com/office/drawing/2016/SVG/main" r:embed="rId18"/>
                </a:ext>
              </a:extLst>
            </a:blip>
            <a:srcRect/>
            <a:stretch/>
          </p:blipFill>
          <p:spPr>
            <a:xfrm>
              <a:off x="4919175" y="5012566"/>
              <a:ext cx="1008523" cy="1008521"/>
            </a:xfrm>
            <a:prstGeom prst="rect">
              <a:avLst/>
            </a:prstGeom>
          </p:spPr>
        </p:pic>
      </p:grpSp>
      <p:grpSp>
        <p:nvGrpSpPr>
          <p:cNvPr id="92" name="Group 91">
            <a:extLst>
              <a:ext uri="{FF2B5EF4-FFF2-40B4-BE49-F238E27FC236}">
                <a16:creationId xmlns:a16="http://schemas.microsoft.com/office/drawing/2014/main" id="{B7C3EC4A-91DF-134D-BC18-A50F1C9ACFCA}"/>
              </a:ext>
            </a:extLst>
          </p:cNvPr>
          <p:cNvGrpSpPr/>
          <p:nvPr/>
        </p:nvGrpSpPr>
        <p:grpSpPr>
          <a:xfrm>
            <a:off x="6812281" y="3341571"/>
            <a:ext cx="2103119" cy="1371600"/>
            <a:chOff x="11103401" y="476250"/>
            <a:chExt cx="3730328" cy="4410528"/>
          </a:xfrm>
        </p:grpSpPr>
        <p:sp>
          <p:nvSpPr>
            <p:cNvPr id="93" name="Rectangle 92">
              <a:extLst>
                <a:ext uri="{FF2B5EF4-FFF2-40B4-BE49-F238E27FC236}">
                  <a16:creationId xmlns:a16="http://schemas.microsoft.com/office/drawing/2014/main" id="{BD1591B7-3091-0346-9734-426952961769}"/>
                </a:ext>
              </a:extLst>
            </p:cNvPr>
            <p:cNvSpPr/>
            <p:nvPr/>
          </p:nvSpPr>
          <p:spPr>
            <a:xfrm>
              <a:off x="11103401" y="476250"/>
              <a:ext cx="3730328" cy="4410528"/>
            </a:xfrm>
            <a:prstGeom prst="rect">
              <a:avLst/>
            </a:prstGeom>
            <a:solidFill>
              <a:schemeClr val="accent6">
                <a:alpha val="40000"/>
              </a:schemeClr>
            </a:solidFill>
            <a:ln>
              <a:noFill/>
            </a:ln>
          </p:spPr>
          <p:txBody>
            <a:bodyPr wrap="none" lIns="91440" tIns="91440" rIns="91440" bIns="0" anchor="t">
              <a:noAutofit/>
            </a:bodyPr>
            <a:lstStyle/>
            <a:p>
              <a:pPr defTabSz="684133">
                <a:spcAft>
                  <a:spcPts val="549"/>
                </a:spcAft>
                <a:defRPr/>
              </a:pPr>
              <a:r>
                <a:rPr lang="en-US" sz="1000" dirty="0">
                  <a:solidFill>
                    <a:srgbClr val="000000"/>
                  </a:solidFill>
                  <a:ea typeface="IBM Plex Sans" charset="0"/>
                  <a:cs typeface="Arial" panose="020B0604020202020204" pitchFamily="34" charset="0"/>
                </a:rPr>
                <a:t>        AI and operational intelligence</a:t>
              </a:r>
            </a:p>
            <a:p>
              <a:pPr marL="91440" indent="-91440" defTabSz="684133">
                <a:spcBef>
                  <a:spcPts val="499"/>
                </a:spcBef>
                <a:buFont typeface="Arial" panose="020B0604020202020204" pitchFamily="34" charset="0"/>
                <a:buChar char="•"/>
                <a:defRPr/>
              </a:pPr>
              <a:r>
                <a:rPr lang="en-US" sz="800" dirty="0">
                  <a:solidFill>
                    <a:srgbClr val="000000"/>
                  </a:solidFill>
                </a:rPr>
                <a:t>Apply AI to operational data</a:t>
              </a:r>
            </a:p>
            <a:p>
              <a:pPr marL="91440" indent="-91440" defTabSz="684133">
                <a:spcBef>
                  <a:spcPts val="499"/>
                </a:spcBef>
                <a:buFont typeface="Arial" panose="020B0604020202020204" pitchFamily="34" charset="0"/>
                <a:buChar char="•"/>
                <a:defRPr/>
              </a:pPr>
              <a:r>
                <a:rPr lang="en-US" sz="800" dirty="0">
                  <a:solidFill>
                    <a:srgbClr val="000000"/>
                  </a:solidFill>
                </a:rPr>
                <a:t>Classify and understand content</a:t>
              </a:r>
              <a:endParaRPr lang="en-US" sz="800" dirty="0"/>
            </a:p>
            <a:p>
              <a:pPr marL="91440" indent="-91440" defTabSz="684133">
                <a:spcBef>
                  <a:spcPts val="499"/>
                </a:spcBef>
                <a:buFont typeface="Arial" panose="020B0604020202020204" pitchFamily="34" charset="0"/>
                <a:buChar char="•"/>
                <a:defRPr/>
              </a:pPr>
              <a:r>
                <a:rPr lang="en-US" sz="800" dirty="0">
                  <a:solidFill>
                    <a:srgbClr val="000000"/>
                  </a:solidFill>
                </a:rPr>
                <a:t>Prioritize tasks</a:t>
              </a:r>
            </a:p>
            <a:p>
              <a:pPr marL="91440" indent="-91440" defTabSz="684133">
                <a:spcBef>
                  <a:spcPts val="499"/>
                </a:spcBef>
                <a:buFont typeface="Arial" panose="020B0604020202020204" pitchFamily="34" charset="0"/>
                <a:buChar char="•"/>
                <a:defRPr/>
              </a:pPr>
              <a:r>
                <a:rPr lang="en-US" sz="800" dirty="0">
                  <a:solidFill>
                    <a:srgbClr val="000000"/>
                  </a:solidFill>
                </a:rPr>
                <a:t>Make predictive decisions</a:t>
              </a:r>
            </a:p>
            <a:p>
              <a:pPr marL="91440" indent="-91440" defTabSz="684133">
                <a:spcBef>
                  <a:spcPts val="499"/>
                </a:spcBef>
                <a:buFont typeface="Arial" panose="020B0604020202020204" pitchFamily="34" charset="0"/>
                <a:buChar char="•"/>
                <a:defRPr/>
              </a:pPr>
              <a:r>
                <a:rPr lang="en-US" sz="800" dirty="0">
                  <a:solidFill>
                    <a:srgbClr val="000000"/>
                  </a:solidFill>
                </a:rPr>
                <a:t>Build intelligent chatbots</a:t>
              </a:r>
            </a:p>
          </p:txBody>
        </p:sp>
        <p:pic>
          <p:nvPicPr>
            <p:cNvPr id="94" name="Graphic 93">
              <a:extLst>
                <a:ext uri="{FF2B5EF4-FFF2-40B4-BE49-F238E27FC236}">
                  <a16:creationId xmlns:a16="http://schemas.microsoft.com/office/drawing/2014/main" id="{3309754D-A38E-DF40-A981-FB820CC9F8C4}"/>
                </a:ext>
              </a:extLst>
            </p:cNvPr>
            <p:cNvPicPr>
              <a:picLocks noChangeAspect="1"/>
            </p:cNvPicPr>
            <p:nvPr/>
          </p:nvPicPr>
          <p:blipFill>
            <a:blip r:embed="rId19">
              <a:alphaModFix/>
              <a:extLst>
                <a:ext uri="{96DAC541-7B7A-43D3-8B79-37D633B846F1}">
                  <asvg:svgBlip xmlns:asvg="http://schemas.microsoft.com/office/drawing/2016/SVG/main" r:embed="rId20"/>
                </a:ext>
              </a:extLst>
            </a:blip>
            <a:srcRect/>
            <a:stretch/>
          </p:blipFill>
          <p:spPr>
            <a:xfrm>
              <a:off x="11112532" y="529246"/>
              <a:ext cx="630633" cy="792274"/>
            </a:xfrm>
            <a:prstGeom prst="rect">
              <a:avLst/>
            </a:prstGeom>
          </p:spPr>
        </p:pic>
      </p:grpSp>
      <p:grpSp>
        <p:nvGrpSpPr>
          <p:cNvPr id="95" name="Group 94">
            <a:extLst>
              <a:ext uri="{FF2B5EF4-FFF2-40B4-BE49-F238E27FC236}">
                <a16:creationId xmlns:a16="http://schemas.microsoft.com/office/drawing/2014/main" id="{5CE900B5-682D-2B46-9EA9-196C2A2C86DE}"/>
              </a:ext>
            </a:extLst>
          </p:cNvPr>
          <p:cNvGrpSpPr/>
          <p:nvPr/>
        </p:nvGrpSpPr>
        <p:grpSpPr>
          <a:xfrm>
            <a:off x="2424837" y="3331786"/>
            <a:ext cx="2103122" cy="1371600"/>
            <a:chOff x="3382284" y="257897"/>
            <a:chExt cx="4186698" cy="4392802"/>
          </a:xfrm>
        </p:grpSpPr>
        <p:sp>
          <p:nvSpPr>
            <p:cNvPr id="96" name="Rectangle 95">
              <a:extLst>
                <a:ext uri="{FF2B5EF4-FFF2-40B4-BE49-F238E27FC236}">
                  <a16:creationId xmlns:a16="http://schemas.microsoft.com/office/drawing/2014/main" id="{74433583-1ECA-4542-A097-CF3D5A439169}"/>
                </a:ext>
              </a:extLst>
            </p:cNvPr>
            <p:cNvSpPr/>
            <p:nvPr/>
          </p:nvSpPr>
          <p:spPr>
            <a:xfrm>
              <a:off x="3382284" y="257897"/>
              <a:ext cx="4186698" cy="4392802"/>
            </a:xfrm>
            <a:prstGeom prst="rect">
              <a:avLst/>
            </a:prstGeom>
            <a:solidFill>
              <a:schemeClr val="accent6">
                <a:alpha val="40000"/>
              </a:schemeClr>
            </a:solidFill>
            <a:ln>
              <a:noFill/>
            </a:ln>
          </p:spPr>
          <p:txBody>
            <a:bodyPr wrap="square" lIns="91440" tIns="91440" rIns="91440" bIns="0">
              <a:noAutofit/>
            </a:bodyPr>
            <a:lstStyle/>
            <a:p>
              <a:pPr defTabSz="684133">
                <a:spcAft>
                  <a:spcPts val="549"/>
                </a:spcAft>
                <a:defRPr/>
              </a:pPr>
              <a:r>
                <a:rPr lang="en-US" sz="800" dirty="0">
                  <a:solidFill>
                    <a:srgbClr val="000000"/>
                  </a:solidFill>
                  <a:latin typeface="Arial" panose="020B0604020202020204" pitchFamily="34" charset="0"/>
                  <a:ea typeface="IBM Plex Sans" charset="0"/>
                  <a:cs typeface="Arial" panose="020B0604020202020204" pitchFamily="34" charset="0"/>
                </a:rPr>
                <a:t>             </a:t>
              </a:r>
              <a:r>
                <a:rPr lang="en-US" sz="1000" dirty="0">
                  <a:solidFill>
                    <a:srgbClr val="000000"/>
                  </a:solidFill>
                  <a:latin typeface="Arial" panose="020B0604020202020204" pitchFamily="34" charset="0"/>
                  <a:ea typeface="IBM Plex Sans" charset="0"/>
                  <a:cs typeface="Arial" panose="020B0604020202020204" pitchFamily="34" charset="0"/>
                </a:rPr>
                <a:t>RPA and digital labor</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Perform repetitive tasks</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Act on data extracted from unstructured documents</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Automate systems that do not have APIs</a:t>
              </a:r>
            </a:p>
          </p:txBody>
        </p:sp>
        <p:pic>
          <p:nvPicPr>
            <p:cNvPr id="97" name="Graphic 96">
              <a:extLst>
                <a:ext uri="{FF2B5EF4-FFF2-40B4-BE49-F238E27FC236}">
                  <a16:creationId xmlns:a16="http://schemas.microsoft.com/office/drawing/2014/main" id="{F1EDB173-6607-F747-AEB9-FED882C0FB5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84924" y="288454"/>
              <a:ext cx="904897" cy="1008730"/>
            </a:xfrm>
            <a:prstGeom prst="rect">
              <a:avLst/>
            </a:prstGeom>
          </p:spPr>
        </p:pic>
      </p:grpSp>
      <p:pic>
        <p:nvPicPr>
          <p:cNvPr id="139" name="Graphic 138" descr="Mining tools">
            <a:extLst>
              <a:ext uri="{FF2B5EF4-FFF2-40B4-BE49-F238E27FC236}">
                <a16:creationId xmlns:a16="http://schemas.microsoft.com/office/drawing/2014/main" id="{1D473ABF-0CEC-5841-AC81-AEE8454C50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9522" y="3358052"/>
            <a:ext cx="241516" cy="246384"/>
          </a:xfrm>
          <a:prstGeom prst="rect">
            <a:avLst/>
          </a:prstGeom>
        </p:spPr>
      </p:pic>
      <p:sp>
        <p:nvSpPr>
          <p:cNvPr id="140" name="Rectangle 139">
            <a:extLst>
              <a:ext uri="{FF2B5EF4-FFF2-40B4-BE49-F238E27FC236}">
                <a16:creationId xmlns:a16="http://schemas.microsoft.com/office/drawing/2014/main" id="{387E2C55-F66E-A44B-A070-B7AF140D52BE}"/>
              </a:ext>
            </a:extLst>
          </p:cNvPr>
          <p:cNvSpPr/>
          <p:nvPr/>
        </p:nvSpPr>
        <p:spPr bwMode="auto">
          <a:xfrm>
            <a:off x="1664663" y="1828851"/>
            <a:ext cx="6169920" cy="887232"/>
          </a:xfrm>
          <a:prstGeom prst="rect">
            <a:avLst/>
          </a:prstGeom>
          <a:solidFill>
            <a:schemeClr val="bg1">
              <a:alpha val="18000"/>
            </a:schemeClr>
          </a:solidFill>
          <a:ln w="635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cxnSp>
        <p:nvCxnSpPr>
          <p:cNvPr id="13" name="Straight Connector 12">
            <a:extLst>
              <a:ext uri="{FF2B5EF4-FFF2-40B4-BE49-F238E27FC236}">
                <a16:creationId xmlns:a16="http://schemas.microsoft.com/office/drawing/2014/main" id="{A0DDE4DF-1281-5B4F-BEAE-838B402A317E}"/>
              </a:ext>
            </a:extLst>
          </p:cNvPr>
          <p:cNvCxnSpPr>
            <a:cxnSpLocks/>
          </p:cNvCxnSpPr>
          <p:nvPr/>
        </p:nvCxnSpPr>
        <p:spPr bwMode="auto">
          <a:xfrm>
            <a:off x="1697807"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2F4D4DB-F5A0-9E49-A5D4-3C6909B2449A}"/>
              </a:ext>
            </a:extLst>
          </p:cNvPr>
          <p:cNvCxnSpPr>
            <a:cxnSpLocks/>
          </p:cNvCxnSpPr>
          <p:nvPr/>
        </p:nvCxnSpPr>
        <p:spPr bwMode="auto">
          <a:xfrm>
            <a:off x="5419371"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5" name="CustomShape 15">
            <a:extLst>
              <a:ext uri="{FF2B5EF4-FFF2-40B4-BE49-F238E27FC236}">
                <a16:creationId xmlns:a16="http://schemas.microsoft.com/office/drawing/2014/main" id="{A24DD1A3-02D2-094A-8DDB-954865B92FC7}"/>
              </a:ext>
            </a:extLst>
          </p:cNvPr>
          <p:cNvSpPr/>
          <p:nvPr/>
        </p:nvSpPr>
        <p:spPr>
          <a:xfrm>
            <a:off x="4079260" y="2855063"/>
            <a:ext cx="1375353" cy="164198"/>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AI and machine learning</a:t>
            </a:r>
          </a:p>
        </p:txBody>
      </p:sp>
      <p:sp>
        <p:nvSpPr>
          <p:cNvPr id="53" name="CustomShape 15">
            <a:extLst>
              <a:ext uri="{FF2B5EF4-FFF2-40B4-BE49-F238E27FC236}">
                <a16:creationId xmlns:a16="http://schemas.microsoft.com/office/drawing/2014/main" id="{AB0390CE-9997-1244-8B5B-3E809F2D923B}"/>
              </a:ext>
            </a:extLst>
          </p:cNvPr>
          <p:cNvSpPr/>
          <p:nvPr/>
        </p:nvSpPr>
        <p:spPr>
          <a:xfrm>
            <a:off x="1664663" y="2810513"/>
            <a:ext cx="6169920" cy="274467"/>
          </a:xfrm>
          <a:prstGeom prst="rect">
            <a:avLst/>
          </a:prstGeom>
          <a:solidFill>
            <a:schemeClr val="accent6">
              <a:alpha val="80000"/>
            </a:schemeClr>
          </a:solidFill>
          <a:ln w="63500" cmpd="sng">
            <a:solidFill>
              <a:schemeClr val="accent6"/>
            </a:solidFill>
            <a:extLst>
              <a:ext uri="{C807C97D-BFC1-408E-A445-0C87EB9F89A2}">
                <ask:lineSketchStyleProps xmlns:ask="http://schemas.microsoft.com/office/drawing/2018/sketchyshapes">
                  <ask:type>
                    <ask:lineSketchNone/>
                  </ask:type>
                </ask:lineSketchStyleProps>
              </a:ext>
            </a:extLst>
          </a:ln>
        </p:spPr>
        <p:txBody>
          <a:bodyPr wrap="square" lIns="0" tIns="0" rIns="0" bIns="68453" rtlCol="0" anchor="ctr" anchorCtr="0">
            <a:noAutofit/>
          </a:bodyPr>
          <a:lstStyle/>
          <a:p>
            <a:pPr algn="ctr" defTabSz="684378">
              <a:defRPr/>
            </a:pPr>
            <a:endParaRPr lang="en-US" sz="824"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61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85B113E-A461-C144-B5E4-9121E8E5E983}"/>
              </a:ext>
            </a:extLst>
          </p:cNvPr>
          <p:cNvSpPr>
            <a:spLocks noGrp="1"/>
          </p:cNvSpPr>
          <p:nvPr>
            <p:ph type="title"/>
          </p:nvPr>
        </p:nvSpPr>
        <p:spPr>
          <a:xfrm>
            <a:off x="223482" y="221632"/>
            <a:ext cx="6263094" cy="305725"/>
          </a:xfrm>
        </p:spPr>
        <p:txBody>
          <a:bodyPr vert="horz" lIns="0" tIns="0" rIns="0" bIns="0" rtlCol="0" anchor="t">
            <a:noAutofit/>
          </a:bodyPr>
          <a:lstStyle/>
          <a:p>
            <a:r>
              <a:rPr lang="en-US" sz="2400" dirty="0">
                <a:cs typeface="Arial"/>
              </a:rPr>
              <a:t>Content services</a:t>
            </a:r>
            <a:endParaRPr lang="en-US" sz="2400" i="1">
              <a:cs typeface="Arial"/>
            </a:endParaRPr>
          </a:p>
        </p:txBody>
      </p:sp>
      <p:sp>
        <p:nvSpPr>
          <p:cNvPr id="5" name="Content Placeholder 2"/>
          <p:cNvSpPr>
            <a:spLocks noGrp="1"/>
          </p:cNvSpPr>
          <p:nvPr>
            <p:ph type="body" sz="quarter" idx="12"/>
          </p:nvPr>
        </p:nvSpPr>
        <p:spPr>
          <a:xfrm>
            <a:off x="254025" y="737556"/>
            <a:ext cx="4869858" cy="4088985"/>
          </a:xfrm>
          <a:noFill/>
          <a:ln>
            <a:noFill/>
          </a:ln>
        </p:spPr>
        <p:txBody>
          <a:bodyPr vert="horz" lIns="0" tIns="0" rIns="0" bIns="0" rtlCol="0" anchor="t">
            <a:noAutofit/>
          </a:bodyPr>
          <a:lstStyle/>
          <a:p>
            <a:pPr marL="171279" indent="-171279" defTabSz="456286">
              <a:spcBef>
                <a:spcPts val="599"/>
              </a:spcBef>
              <a:buClr>
                <a:srgbClr val="FFFFFF"/>
              </a:buClr>
              <a:buSzPct val="100000"/>
              <a:buFont typeface="Arial" panose="020B0604020202020204" pitchFamily="34" charset="0"/>
              <a:buChar char="•"/>
            </a:pPr>
            <a:r>
              <a:rPr lang="en-US" sz="1199" b="0" kern="1200" dirty="0">
                <a:solidFill>
                  <a:srgbClr val="FFFFFF"/>
                </a:solidFill>
                <a:cs typeface="Arial"/>
              </a:rPr>
              <a:t>Quickly</a:t>
            </a:r>
            <a:r>
              <a:rPr lang="en-US" sz="1199" b="0" kern="1200" dirty="0">
                <a:cs typeface="Arial"/>
              </a:rPr>
              <a:t> </a:t>
            </a:r>
            <a:r>
              <a:rPr lang="en-US" sz="1199" b="0" kern="1200" dirty="0">
                <a:solidFill>
                  <a:schemeClr val="accent1">
                    <a:lumMod val="60000"/>
                    <a:lumOff val="40000"/>
                  </a:schemeClr>
                </a:solidFill>
                <a:cs typeface="Arial"/>
              </a:rPr>
              <a:t>search, preview</a:t>
            </a:r>
            <a:r>
              <a:rPr lang="en-US" sz="1199" b="0" kern="1200" dirty="0">
                <a:cs typeface="Arial"/>
              </a:rPr>
              <a:t>, and </a:t>
            </a:r>
            <a:r>
              <a:rPr lang="en-US" sz="1199" b="0" kern="1200" dirty="0">
                <a:solidFill>
                  <a:schemeClr val="accent1">
                    <a:lumMod val="60000"/>
                    <a:lumOff val="40000"/>
                  </a:schemeClr>
                </a:solidFill>
                <a:cs typeface="Arial"/>
              </a:rPr>
              <a:t>view</a:t>
            </a:r>
            <a:r>
              <a:rPr lang="en-US" sz="1199" b="0" kern="1200" dirty="0">
                <a:cs typeface="Arial"/>
              </a:rPr>
              <a:t> content across the enterprise, including information captured from paper documents</a:t>
            </a:r>
            <a:endParaRPr lang="en-US" dirty="0"/>
          </a:p>
          <a:p>
            <a:pPr marL="171279" indent="-171279" defTabSz="456286">
              <a:spcBef>
                <a:spcPts val="599"/>
              </a:spcBef>
              <a:buClr>
                <a:srgbClr val="FFFFFF"/>
              </a:buClr>
              <a:buSzPct val="100000"/>
              <a:buFont typeface="Arial" panose="020B0604020202020204" pitchFamily="34" charset="0"/>
              <a:buChar char="•"/>
            </a:pPr>
            <a:r>
              <a:rPr lang="en-US" sz="1199" b="0" kern="1200" dirty="0"/>
              <a:t>Reduce turnaround times by </a:t>
            </a:r>
            <a:r>
              <a:rPr lang="en-US" sz="1199" b="0" kern="1200" dirty="0">
                <a:solidFill>
                  <a:schemeClr val="accent1">
                    <a:lumMod val="60000"/>
                    <a:lumOff val="40000"/>
                  </a:schemeClr>
                </a:solidFill>
              </a:rPr>
              <a:t>streamlining content management </a:t>
            </a:r>
            <a:r>
              <a:rPr lang="en-US" sz="1199" b="0" kern="1200" dirty="0"/>
              <a:t>processes and delivering critical content where it is needed most</a:t>
            </a:r>
          </a:p>
          <a:p>
            <a:pPr marL="171279" indent="-171279" defTabSz="456286">
              <a:spcBef>
                <a:spcPts val="599"/>
              </a:spcBef>
              <a:buClr>
                <a:srgbClr val="FFFFFF"/>
              </a:buClr>
              <a:buSzPct val="100000"/>
              <a:buFont typeface="Arial" panose="020B0604020202020204" pitchFamily="34" charset="0"/>
              <a:buChar char="•"/>
            </a:pPr>
            <a:r>
              <a:rPr lang="en-US" sz="1199" b="0" kern="1200" dirty="0">
                <a:solidFill>
                  <a:schemeClr val="accent1">
                    <a:lumMod val="60000"/>
                    <a:lumOff val="40000"/>
                  </a:schemeClr>
                </a:solidFill>
              </a:rPr>
              <a:t>Automates</a:t>
            </a:r>
            <a:r>
              <a:rPr lang="en-US" sz="1199" b="0" kern="1200" dirty="0"/>
              <a:t> the records management</a:t>
            </a:r>
            <a:r>
              <a:rPr lang="en-US" sz="1199" b="0" kern="1200" dirty="0">
                <a:solidFill>
                  <a:schemeClr val="accent1">
                    <a:lumMod val="60000"/>
                    <a:lumOff val="40000"/>
                  </a:schemeClr>
                </a:solidFill>
              </a:rPr>
              <a:t> lifecycle process</a:t>
            </a:r>
            <a:r>
              <a:rPr lang="en-US" sz="1199" b="0" kern="1200" dirty="0"/>
              <a:t>, helping to ensure best practices and reducing user-related errors</a:t>
            </a:r>
          </a:p>
          <a:p>
            <a:pPr marL="171279" indent="-171279" defTabSz="456286">
              <a:spcBef>
                <a:spcPts val="599"/>
              </a:spcBef>
              <a:buClr>
                <a:srgbClr val="FFFFFF"/>
              </a:buClr>
              <a:buSzPct val="100000"/>
              <a:buFont typeface="Arial" panose="020B0604020202020204" pitchFamily="34" charset="0"/>
              <a:buChar char="•"/>
            </a:pPr>
            <a:endParaRPr lang="en-US" sz="1199" b="0" kern="1200" dirty="0"/>
          </a:p>
          <a:p>
            <a:pPr defTabSz="456286">
              <a:spcBef>
                <a:spcPts val="1199"/>
              </a:spcBef>
              <a:buClr>
                <a:srgbClr val="FFFFFF"/>
              </a:buClr>
              <a:buSzPct val="100000"/>
            </a:pPr>
            <a:r>
              <a:rPr lang="en-US" sz="1399" dirty="0">
                <a:solidFill>
                  <a:srgbClr val="FFFFFF"/>
                </a:solidFill>
              </a:rPr>
              <a:t>How it works</a:t>
            </a:r>
          </a:p>
          <a:p>
            <a:pPr marL="171279" indent="-171279" defTabSz="456286">
              <a:spcBef>
                <a:spcPts val="599"/>
              </a:spcBef>
              <a:buClr>
                <a:srgbClr val="FFFFFF"/>
              </a:buClr>
              <a:buSzPct val="100000"/>
              <a:buFont typeface="Arial" panose="020B0604020202020204" pitchFamily="34" charset="0"/>
              <a:buChar char="•"/>
            </a:pPr>
            <a:r>
              <a:rPr lang="en-US" sz="1199" b="0" kern="1200" dirty="0">
                <a:solidFill>
                  <a:schemeClr val="accent1">
                    <a:lumMod val="60000"/>
                    <a:lumOff val="40000"/>
                  </a:schemeClr>
                </a:solidFill>
              </a:rPr>
              <a:t>Find content</a:t>
            </a:r>
            <a:r>
              <a:rPr lang="en-US" sz="1199" b="0" kern="1200" dirty="0"/>
              <a:t> with full-text and property search templates in addition to searching </a:t>
            </a:r>
            <a:r>
              <a:rPr lang="en-US" sz="1199" b="0" kern="1200" dirty="0">
                <a:solidFill>
                  <a:schemeClr val="accent1">
                    <a:lumMod val="60000"/>
                    <a:lumOff val="40000"/>
                  </a:schemeClr>
                </a:solidFill>
              </a:rPr>
              <a:t>across repositories</a:t>
            </a:r>
          </a:p>
          <a:p>
            <a:pPr marL="171279" indent="-171279" defTabSz="456286">
              <a:spcBef>
                <a:spcPts val="599"/>
              </a:spcBef>
              <a:buClr>
                <a:srgbClr val="FFFFFF"/>
              </a:buClr>
              <a:buSzPct val="100000"/>
              <a:buFont typeface="Arial" panose="020B0604020202020204" pitchFamily="34" charset="0"/>
              <a:buChar char="•"/>
            </a:pPr>
            <a:r>
              <a:rPr lang="en-US" sz="1199" b="0" kern="1200" dirty="0">
                <a:solidFill>
                  <a:schemeClr val="accent1">
                    <a:lumMod val="60000"/>
                    <a:lumOff val="40000"/>
                  </a:schemeClr>
                </a:solidFill>
                <a:cs typeface="Arial"/>
              </a:rPr>
              <a:t>View, share</a:t>
            </a:r>
            <a:r>
              <a:rPr lang="en-US" sz="1199" b="0" kern="1200" dirty="0">
                <a:cs typeface="Arial"/>
              </a:rPr>
              <a:t>, and </a:t>
            </a:r>
            <a:r>
              <a:rPr lang="en-US" sz="1199" b="0" kern="1200" dirty="0">
                <a:solidFill>
                  <a:schemeClr val="accent1">
                    <a:lumMod val="60000"/>
                    <a:lumOff val="40000"/>
                  </a:schemeClr>
                </a:solidFill>
                <a:cs typeface="Arial"/>
              </a:rPr>
              <a:t>annotate </a:t>
            </a:r>
            <a:r>
              <a:rPr lang="en-US" sz="1199" b="0" kern="1200" dirty="0">
                <a:cs typeface="Arial"/>
              </a:rPr>
              <a:t>documents with </a:t>
            </a:r>
            <a:r>
              <a:rPr lang="en-US" sz="1199" b="0" kern="1200" dirty="0">
                <a:solidFill>
                  <a:schemeClr val="accent1">
                    <a:lumMod val="60000"/>
                    <a:lumOff val="40000"/>
                  </a:schemeClr>
                </a:solidFill>
                <a:cs typeface="Arial"/>
              </a:rPr>
              <a:t>granular access</a:t>
            </a:r>
            <a:r>
              <a:rPr lang="en-US" sz="1199" b="0" kern="1200" dirty="0">
                <a:cs typeface="Arial"/>
              </a:rPr>
              <a:t> and viewing controls</a:t>
            </a:r>
          </a:p>
          <a:p>
            <a:pPr marL="171279" indent="-171279">
              <a:spcBef>
                <a:spcPts val="599"/>
              </a:spcBef>
              <a:buClr>
                <a:srgbClr val="FFFFFF"/>
              </a:buClr>
              <a:buSzPct val="100000"/>
              <a:buFont typeface="Arial" panose="020B0604020202020204" pitchFamily="34" charset="0"/>
              <a:buChar char="•"/>
            </a:pPr>
            <a:r>
              <a:rPr lang="en-US" sz="1199" b="0" kern="1200" dirty="0">
                <a:cs typeface="Arial"/>
              </a:rPr>
              <a:t>Utilize APIs and webhooks to </a:t>
            </a:r>
            <a:r>
              <a:rPr lang="en-US" sz="1199" b="0" kern="1200" dirty="0">
                <a:solidFill>
                  <a:schemeClr val="accent1">
                    <a:lumMod val="60000"/>
                    <a:lumOff val="40000"/>
                  </a:schemeClr>
                </a:solidFill>
                <a:cs typeface="Arial"/>
              </a:rPr>
              <a:t>integrate into enterprise applications</a:t>
            </a:r>
          </a:p>
          <a:p>
            <a:pPr marL="171279" indent="-171279">
              <a:spcBef>
                <a:spcPts val="599"/>
              </a:spcBef>
              <a:buClr>
                <a:srgbClr val="FFFFFF"/>
              </a:buClr>
              <a:buSzPct val="100000"/>
              <a:buFont typeface="Arial" panose="020B0604020202020204" pitchFamily="34" charset="0"/>
              <a:buChar char="•"/>
            </a:pPr>
            <a:r>
              <a:rPr lang="en-US" sz="1199" b="0" kern="1200" dirty="0">
                <a:solidFill>
                  <a:schemeClr val="accent2">
                    <a:lumMod val="40000"/>
                    <a:lumOff val="60000"/>
                  </a:schemeClr>
                </a:solidFill>
                <a:cs typeface="Arial"/>
              </a:rPr>
              <a:t>Integrations </a:t>
            </a:r>
            <a:r>
              <a:rPr lang="en-US" sz="1199" b="0" kern="1200" dirty="0">
                <a:cs typeface="Arial"/>
              </a:rPr>
              <a:t>with Microsoft Office 365, Salesforce, and Enterprise Video Streaming</a:t>
            </a:r>
          </a:p>
          <a:p>
            <a:pPr marL="171279" indent="-171279">
              <a:spcBef>
                <a:spcPts val="599"/>
              </a:spcBef>
              <a:buClr>
                <a:srgbClr val="FFFFFF"/>
              </a:buClr>
              <a:buSzPct val="100000"/>
              <a:buFont typeface="Arial" panose="020B0604020202020204" pitchFamily="34" charset="0"/>
              <a:buChar char="•"/>
            </a:pPr>
            <a:r>
              <a:rPr lang="en-US" sz="1199" b="0" kern="1200" dirty="0">
                <a:solidFill>
                  <a:schemeClr val="accent1">
                    <a:lumMod val="60000"/>
                    <a:lumOff val="40000"/>
                  </a:schemeClr>
                </a:solidFill>
              </a:rPr>
              <a:t>Automates</a:t>
            </a:r>
            <a:r>
              <a:rPr lang="en-US" sz="1199" b="0" kern="1200" dirty="0"/>
              <a:t> the </a:t>
            </a:r>
            <a:r>
              <a:rPr lang="en-US" sz="1199" b="0" kern="1200" dirty="0">
                <a:solidFill>
                  <a:schemeClr val="accent1">
                    <a:lumMod val="60000"/>
                    <a:lumOff val="40000"/>
                  </a:schemeClr>
                </a:solidFill>
              </a:rPr>
              <a:t>review</a:t>
            </a:r>
            <a:r>
              <a:rPr lang="en-US" sz="1199" b="0" kern="1200" dirty="0"/>
              <a:t> process and can </a:t>
            </a:r>
            <a:r>
              <a:rPr lang="en-US" sz="1199" b="0" kern="1200" dirty="0">
                <a:solidFill>
                  <a:schemeClr val="accent1">
                    <a:lumMod val="60000"/>
                    <a:lumOff val="40000"/>
                  </a:schemeClr>
                </a:solidFill>
              </a:rPr>
              <a:t>retain and destroy</a:t>
            </a:r>
            <a:r>
              <a:rPr lang="en-US" sz="1199" b="0" kern="1200" dirty="0"/>
              <a:t> records according to records and information management policy</a:t>
            </a:r>
          </a:p>
          <a:p>
            <a:pPr marL="171279" indent="-171279">
              <a:spcBef>
                <a:spcPts val="599"/>
              </a:spcBef>
              <a:buClr>
                <a:srgbClr val="FFFFFF"/>
              </a:buClr>
              <a:buSzPct val="100000"/>
              <a:buFont typeface="Arial" panose="020B0604020202020204" pitchFamily="34" charset="0"/>
              <a:buChar char="•"/>
            </a:pPr>
            <a:endParaRPr lang="en-US" sz="1199" b="0" kern="1200" dirty="0">
              <a:solidFill>
                <a:schemeClr val="accent1">
                  <a:lumMod val="60000"/>
                  <a:lumOff val="40000"/>
                </a:schemeClr>
              </a:solidFill>
              <a:cs typeface="Arial"/>
            </a:endParaRPr>
          </a:p>
          <a:p>
            <a:pPr>
              <a:spcBef>
                <a:spcPts val="599"/>
              </a:spcBef>
            </a:pPr>
            <a:endParaRPr lang="en-US" sz="1199" dirty="0"/>
          </a:p>
        </p:txBody>
      </p:sp>
      <p:pic>
        <p:nvPicPr>
          <p:cNvPr id="6" name="Picture 5" descr="Close-up of two people's hands pointing at laptop screen with stack of 4 books in background, one person holding a pen">
            <a:extLst>
              <a:ext uri="{FF2B5EF4-FFF2-40B4-BE49-F238E27FC236}">
                <a16:creationId xmlns:a16="http://schemas.microsoft.com/office/drawing/2014/main" id="{714EF135-F8DF-C44A-87FA-FA3F95B8867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44116" y="527358"/>
            <a:ext cx="2959156" cy="1972770"/>
          </a:xfrm>
          <a:prstGeom prst="rect">
            <a:avLst/>
          </a:prstGeom>
        </p:spPr>
      </p:pic>
      <p:sp>
        <p:nvSpPr>
          <p:cNvPr id="3" name="TextBox 2">
            <a:extLst>
              <a:ext uri="{FF2B5EF4-FFF2-40B4-BE49-F238E27FC236}">
                <a16:creationId xmlns:a16="http://schemas.microsoft.com/office/drawing/2014/main" id="{0A9A5504-3A25-0442-8510-C8F56CE00E26}"/>
              </a:ext>
            </a:extLst>
          </p:cNvPr>
          <p:cNvSpPr txBox="1"/>
          <p:nvPr/>
        </p:nvSpPr>
        <p:spPr>
          <a:xfrm>
            <a:off x="5506840" y="2889342"/>
            <a:ext cx="3576835" cy="1461169"/>
          </a:xfrm>
          <a:prstGeom prst="rect">
            <a:avLst/>
          </a:prstGeom>
          <a:noFill/>
        </p:spPr>
        <p:txBody>
          <a:bodyPr wrap="square" rtlCol="0">
            <a:spAutoFit/>
          </a:bodyPr>
          <a:lstStyle/>
          <a:p>
            <a:pPr defTabSz="685297">
              <a:spcBef>
                <a:spcPts val="1199"/>
              </a:spcBef>
              <a:defRPr/>
            </a:pPr>
            <a:r>
              <a:rPr lang="en-US" sz="1399" b="1" dirty="0">
                <a:solidFill>
                  <a:srgbClr val="FFFFFF"/>
                </a:solidFill>
                <a:latin typeface="Arial" panose="020B0604020202020204"/>
              </a:rPr>
              <a:t>Outcomes</a:t>
            </a:r>
          </a:p>
          <a:p>
            <a:pPr marL="171279" indent="-171279" defTabSz="456286">
              <a:spcBef>
                <a:spcPts val="599"/>
              </a:spcBef>
              <a:buClr>
                <a:srgbClr val="FFFFFF"/>
              </a:buClr>
              <a:buSzPct val="100000"/>
              <a:buFont typeface="Arial" panose="020B0604020202020204" pitchFamily="34" charset="0"/>
              <a:buChar char="•"/>
              <a:defRPr/>
            </a:pPr>
            <a:r>
              <a:rPr lang="en-US" sz="1199" dirty="0">
                <a:solidFill>
                  <a:srgbClr val="FFFFFF"/>
                </a:solidFill>
                <a:latin typeface="Arial" panose="020B0604020202020204"/>
              </a:rPr>
              <a:t>Save time and create </a:t>
            </a:r>
            <a:r>
              <a:rPr lang="en-US" sz="1199" dirty="0">
                <a:solidFill>
                  <a:srgbClr val="0F62FE">
                    <a:lumMod val="60000"/>
                    <a:lumOff val="40000"/>
                  </a:srgbClr>
                </a:solidFill>
                <a:latin typeface="Arial" panose="020B0604020202020204"/>
              </a:rPr>
              <a:t>visibility across the enterprise</a:t>
            </a:r>
          </a:p>
          <a:p>
            <a:pPr marL="171279" indent="-171279" defTabSz="456286">
              <a:spcBef>
                <a:spcPts val="599"/>
              </a:spcBef>
              <a:buClr>
                <a:srgbClr val="FFFFFF"/>
              </a:buClr>
              <a:buSzPct val="100000"/>
              <a:buFont typeface="Arial" panose="020B0604020202020204" pitchFamily="34" charset="0"/>
              <a:buChar char="•"/>
              <a:defRPr/>
            </a:pPr>
            <a:r>
              <a:rPr lang="en-US" sz="1199" dirty="0">
                <a:solidFill>
                  <a:srgbClr val="0F62FE">
                    <a:lumMod val="60000"/>
                    <a:lumOff val="40000"/>
                  </a:srgbClr>
                </a:solidFill>
                <a:latin typeface="Arial" panose="020B0604020202020204"/>
              </a:rPr>
              <a:t>Secure document access</a:t>
            </a:r>
            <a:r>
              <a:rPr lang="en-US" sz="1199" dirty="0">
                <a:solidFill>
                  <a:srgbClr val="FFFFFF"/>
                </a:solidFill>
                <a:latin typeface="Arial" panose="020B0604020202020204"/>
              </a:rPr>
              <a:t> no matter the viewer</a:t>
            </a:r>
          </a:p>
          <a:p>
            <a:pPr marL="171279" indent="-171279" defTabSz="456286">
              <a:spcBef>
                <a:spcPts val="599"/>
              </a:spcBef>
              <a:buClr>
                <a:srgbClr val="FFFFFF"/>
              </a:buClr>
              <a:buSzPct val="100000"/>
              <a:buFont typeface="Arial" panose="020B0604020202020204" pitchFamily="34" charset="0"/>
              <a:buChar char="•"/>
              <a:defRPr/>
            </a:pPr>
            <a:r>
              <a:rPr lang="en-US" sz="1199" dirty="0">
                <a:solidFill>
                  <a:srgbClr val="FFFFFF"/>
                </a:solidFill>
                <a:latin typeface="Arial" panose="020B0604020202020204"/>
              </a:rPr>
              <a:t>Confidently and accurately </a:t>
            </a:r>
            <a:r>
              <a:rPr lang="en-US" sz="1199" dirty="0">
                <a:solidFill>
                  <a:srgbClr val="0F62FE">
                    <a:lumMod val="60000"/>
                    <a:lumOff val="40000"/>
                  </a:srgbClr>
                </a:solidFill>
                <a:latin typeface="Arial" panose="020B0604020202020204"/>
              </a:rPr>
              <a:t>manage the lifecycle</a:t>
            </a:r>
            <a:r>
              <a:rPr lang="en-US" sz="1199" dirty="0">
                <a:solidFill>
                  <a:srgbClr val="FFFFFF"/>
                </a:solidFill>
                <a:latin typeface="Arial" panose="020B0604020202020204"/>
              </a:rPr>
              <a:t> of records</a:t>
            </a:r>
          </a:p>
        </p:txBody>
      </p:sp>
    </p:spTree>
    <p:extLst>
      <p:ext uri="{BB962C8B-B14F-4D97-AF65-F5344CB8AC3E}">
        <p14:creationId xmlns:p14="http://schemas.microsoft.com/office/powerpoint/2010/main" val="329387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85B113E-A461-C144-B5E4-9121E8E5E983}"/>
              </a:ext>
            </a:extLst>
          </p:cNvPr>
          <p:cNvSpPr>
            <a:spLocks noGrp="1"/>
          </p:cNvSpPr>
          <p:nvPr>
            <p:ph type="title"/>
          </p:nvPr>
        </p:nvSpPr>
        <p:spPr>
          <a:xfrm>
            <a:off x="223482" y="221632"/>
            <a:ext cx="4892268" cy="803928"/>
          </a:xfrm>
        </p:spPr>
        <p:txBody>
          <a:bodyPr vert="horz" lIns="0" tIns="0" rIns="0" bIns="0" rtlCol="0" anchor="t">
            <a:noAutofit/>
          </a:bodyPr>
          <a:lstStyle/>
          <a:p>
            <a:r>
              <a:rPr lang="en-US" sz="1998" dirty="0"/>
              <a:t>Document processing</a:t>
            </a:r>
          </a:p>
        </p:txBody>
      </p:sp>
      <p:sp>
        <p:nvSpPr>
          <p:cNvPr id="5" name="Content Placeholder 2"/>
          <p:cNvSpPr>
            <a:spLocks noGrp="1"/>
          </p:cNvSpPr>
          <p:nvPr>
            <p:ph type="body" sz="quarter" idx="12"/>
          </p:nvPr>
        </p:nvSpPr>
        <p:spPr>
          <a:xfrm>
            <a:off x="318585" y="623596"/>
            <a:ext cx="4869858" cy="4298272"/>
          </a:xfrm>
          <a:noFill/>
          <a:ln>
            <a:noFill/>
          </a:ln>
        </p:spPr>
        <p:txBody>
          <a:bodyPr vert="horz" lIns="0" tIns="0" rIns="0" bIns="0" rtlCol="0" anchor="t">
            <a:noAutofit/>
          </a:bodyPr>
          <a:lstStyle/>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rPr>
              <a:t>A no-code set-up experience means that you can build the document processing applications you need without a data scientist</a:t>
            </a:r>
          </a:p>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rPr>
              <a:t>Extract data from structured, semi-structured, and unstructured documents</a:t>
            </a:r>
          </a:p>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rPr>
              <a:t>Automatically detect and correct data that has been extracted incorrectly or should be enriched</a:t>
            </a:r>
            <a:endParaRPr lang="en-US" sz="800" dirty="0">
              <a:solidFill>
                <a:srgbClr val="FFFFFF"/>
              </a:solidFill>
            </a:endParaRPr>
          </a:p>
          <a:p>
            <a:pPr defTabSz="456286">
              <a:spcBef>
                <a:spcPts val="1199"/>
              </a:spcBef>
              <a:buClr>
                <a:srgbClr val="FFFFFF"/>
              </a:buClr>
              <a:buSzPct val="100000"/>
            </a:pPr>
            <a:r>
              <a:rPr lang="en-US" sz="1400" dirty="0">
                <a:solidFill>
                  <a:srgbClr val="FFFFFF"/>
                </a:solidFill>
              </a:rPr>
              <a:t>How it works</a:t>
            </a:r>
          </a:p>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cs typeface="Arial"/>
              </a:rPr>
              <a:t>Create a document processing project and flow with a visual, step-by-step click-through approach to building applications</a:t>
            </a:r>
          </a:p>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rPr>
              <a:t>Jump-start the document training process by reading common fields like, “Customer Address,” or, “Account Number,” or directly reading PDF form definitions</a:t>
            </a:r>
          </a:p>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rPr>
              <a:t>The AI is also smart enough to handle documents it hasn’t encountered before, since it doesn’t rely on the location of fields in documents to get the information it needs</a:t>
            </a:r>
          </a:p>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ea typeface="+mn-lt"/>
                <a:cs typeface="+mn-lt"/>
              </a:rPr>
              <a:t>Out-of-the-box way to invoke workflows, decisions and other automation services from document processing low-code applications</a:t>
            </a:r>
            <a:endParaRPr lang="en-US" sz="1050" b="0" dirty="0">
              <a:solidFill>
                <a:srgbClr val="FFFFFF"/>
              </a:solidFill>
            </a:endParaRPr>
          </a:p>
          <a:p>
            <a:pPr>
              <a:spcBef>
                <a:spcPts val="1199"/>
              </a:spcBef>
            </a:pPr>
            <a:r>
              <a:rPr lang="en-US" sz="1400" dirty="0"/>
              <a:t>Outcomes</a:t>
            </a:r>
          </a:p>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rPr>
              <a:t>Set-up to deployment won’t take months to complete</a:t>
            </a:r>
          </a:p>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cs typeface="Arial"/>
              </a:rPr>
              <a:t>Easily customize a template that is relevant to your documents and scenario with consistent low-code user interface design skills from across the solution</a:t>
            </a:r>
          </a:p>
          <a:p>
            <a:pPr marL="171279" indent="-171279" defTabSz="456286">
              <a:spcBef>
                <a:spcPts val="599"/>
              </a:spcBef>
              <a:buClr>
                <a:srgbClr val="FFFFFF"/>
              </a:buClr>
              <a:buSzPct val="100000"/>
              <a:buFont typeface="Arial" panose="020B0604020202020204" pitchFamily="34" charset="0"/>
              <a:buChar char="•"/>
            </a:pPr>
            <a:r>
              <a:rPr lang="en-US" sz="1050" b="0" dirty="0">
                <a:solidFill>
                  <a:srgbClr val="FFFFFF"/>
                </a:solidFill>
                <a:cs typeface="Arial"/>
              </a:rPr>
              <a:t>Faster customer response times or time-to-quote by reducing manual processing and saving cost in staffing</a:t>
            </a:r>
          </a:p>
        </p:txBody>
      </p:sp>
      <p:sp>
        <p:nvSpPr>
          <p:cNvPr id="13" name="Rectangle 12">
            <a:extLst>
              <a:ext uri="{FF2B5EF4-FFF2-40B4-BE49-F238E27FC236}">
                <a16:creationId xmlns:a16="http://schemas.microsoft.com/office/drawing/2014/main" id="{BCC71B82-7524-884B-96A1-ADDC6AB09241}"/>
              </a:ext>
            </a:extLst>
          </p:cNvPr>
          <p:cNvSpPr/>
          <p:nvPr/>
        </p:nvSpPr>
        <p:spPr>
          <a:xfrm>
            <a:off x="5222504" y="2125484"/>
            <a:ext cx="3698011" cy="415242"/>
          </a:xfrm>
          <a:prstGeom prst="rect">
            <a:avLst/>
          </a:prstGeom>
        </p:spPr>
        <p:txBody>
          <a:bodyPr wrap="square">
            <a:spAutoFit/>
          </a:bodyPr>
          <a:lstStyle/>
          <a:p>
            <a:pPr defTabSz="685297">
              <a:defRPr/>
            </a:pPr>
            <a:r>
              <a:rPr lang="en-US" sz="1049" kern="0" dirty="0">
                <a:solidFill>
                  <a:srgbClr val="FFFFFF"/>
                </a:solidFill>
                <a:latin typeface="Arial" panose="020B0604020202020204"/>
              </a:rPr>
              <a:t>Determine whether a document has been signed or a box has been checked</a:t>
            </a:r>
            <a:endParaRPr lang="en-FR" sz="1049" dirty="0">
              <a:solidFill>
                <a:srgbClr val="000000"/>
              </a:solidFill>
              <a:latin typeface="Arial" panose="020B0604020202020204"/>
            </a:endParaRPr>
          </a:p>
        </p:txBody>
      </p:sp>
      <p:sp>
        <p:nvSpPr>
          <p:cNvPr id="14" name="Rectangle 13">
            <a:extLst>
              <a:ext uri="{FF2B5EF4-FFF2-40B4-BE49-F238E27FC236}">
                <a16:creationId xmlns:a16="http://schemas.microsoft.com/office/drawing/2014/main" id="{3546CC56-E03C-FC4E-9EBE-9DE5D14A26CF}"/>
              </a:ext>
            </a:extLst>
          </p:cNvPr>
          <p:cNvSpPr/>
          <p:nvPr/>
        </p:nvSpPr>
        <p:spPr>
          <a:xfrm>
            <a:off x="5222505" y="3715645"/>
            <a:ext cx="3698010" cy="415242"/>
          </a:xfrm>
          <a:prstGeom prst="rect">
            <a:avLst/>
          </a:prstGeom>
        </p:spPr>
        <p:txBody>
          <a:bodyPr wrap="square">
            <a:spAutoFit/>
          </a:bodyPr>
          <a:lstStyle/>
          <a:p>
            <a:pPr defTabSz="685297">
              <a:defRPr/>
            </a:pPr>
            <a:r>
              <a:rPr lang="en-US" sz="1049" kern="0" dirty="0">
                <a:solidFill>
                  <a:srgbClr val="FFFFFF"/>
                </a:solidFill>
                <a:latin typeface="Arial" panose="020B0604020202020204"/>
              </a:rPr>
              <a:t>Automatic data correction and suggestion of alternative data values</a:t>
            </a:r>
            <a:endParaRPr lang="en-FR" sz="1049" dirty="0">
              <a:solidFill>
                <a:srgbClr val="000000"/>
              </a:solidFill>
              <a:latin typeface="Arial" panose="020B0604020202020204"/>
            </a:endParaRPr>
          </a:p>
        </p:txBody>
      </p:sp>
      <p:sp>
        <p:nvSpPr>
          <p:cNvPr id="23" name="Rectangle 22">
            <a:extLst>
              <a:ext uri="{FF2B5EF4-FFF2-40B4-BE49-F238E27FC236}">
                <a16:creationId xmlns:a16="http://schemas.microsoft.com/office/drawing/2014/main" id="{F45ED623-118A-1643-B26F-526170C9DA27}"/>
              </a:ext>
            </a:extLst>
          </p:cNvPr>
          <p:cNvSpPr/>
          <p:nvPr/>
        </p:nvSpPr>
        <p:spPr>
          <a:xfrm>
            <a:off x="5222504" y="535323"/>
            <a:ext cx="3698011" cy="415242"/>
          </a:xfrm>
          <a:prstGeom prst="rect">
            <a:avLst/>
          </a:prstGeom>
        </p:spPr>
        <p:txBody>
          <a:bodyPr wrap="square">
            <a:spAutoFit/>
          </a:bodyPr>
          <a:lstStyle/>
          <a:p>
            <a:pPr defTabSz="685297">
              <a:defRPr/>
            </a:pPr>
            <a:r>
              <a:rPr lang="en-US" sz="1049" kern="0" dirty="0">
                <a:solidFill>
                  <a:srgbClr val="FFFFFF"/>
                </a:solidFill>
                <a:latin typeface="Arial" panose="020B0604020202020204"/>
              </a:rPr>
              <a:t>Extract data from forms, statements, &amp; unstructured documents</a:t>
            </a:r>
            <a:endParaRPr lang="en-FR" sz="1049" dirty="0">
              <a:solidFill>
                <a:srgbClr val="000000"/>
              </a:solidFill>
              <a:latin typeface="Arial" panose="020B0604020202020204"/>
            </a:endParaRPr>
          </a:p>
        </p:txBody>
      </p:sp>
      <p:pic>
        <p:nvPicPr>
          <p:cNvPr id="17" name="Picture 16">
            <a:extLst>
              <a:ext uri="{FF2B5EF4-FFF2-40B4-BE49-F238E27FC236}">
                <a16:creationId xmlns:a16="http://schemas.microsoft.com/office/drawing/2014/main" id="{8C082C27-3978-A748-8615-11D446D4A56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624"/>
          <a:stretch/>
        </p:blipFill>
        <p:spPr>
          <a:xfrm>
            <a:off x="5306847" y="2540597"/>
            <a:ext cx="3613668" cy="1058371"/>
          </a:xfrm>
          <a:prstGeom prst="rect">
            <a:avLst/>
          </a:prstGeom>
          <a:ln w="76200">
            <a:noFill/>
          </a:ln>
        </p:spPr>
      </p:pic>
      <p:pic>
        <p:nvPicPr>
          <p:cNvPr id="19" name="Picture 18" descr="Graphical user interface, text, application, email&#10;&#10;Description automatically generated">
            <a:extLst>
              <a:ext uri="{FF2B5EF4-FFF2-40B4-BE49-F238E27FC236}">
                <a16:creationId xmlns:a16="http://schemas.microsoft.com/office/drawing/2014/main" id="{1FE267FC-C728-304A-A602-4EE144CED09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06846" y="4130757"/>
            <a:ext cx="3613668" cy="858895"/>
          </a:xfrm>
          <a:prstGeom prst="rect">
            <a:avLst/>
          </a:prstGeom>
          <a:ln w="76200">
            <a:noFill/>
          </a:ln>
        </p:spPr>
      </p:pic>
      <p:pic>
        <p:nvPicPr>
          <p:cNvPr id="12" name="Picture 11">
            <a:extLst>
              <a:ext uri="{FF2B5EF4-FFF2-40B4-BE49-F238E27FC236}">
                <a16:creationId xmlns:a16="http://schemas.microsoft.com/office/drawing/2014/main" id="{013960BA-728F-0741-87F3-509C09136AF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295196" y="932796"/>
            <a:ext cx="3613669" cy="1214594"/>
          </a:xfrm>
          <a:prstGeom prst="rect">
            <a:avLst/>
          </a:prstGeom>
        </p:spPr>
      </p:pic>
    </p:spTree>
    <p:extLst>
      <p:ext uri="{BB962C8B-B14F-4D97-AF65-F5344CB8AC3E}">
        <p14:creationId xmlns:p14="http://schemas.microsoft.com/office/powerpoint/2010/main" val="1430919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85B113E-A461-C144-B5E4-9121E8E5E983}"/>
              </a:ext>
            </a:extLst>
          </p:cNvPr>
          <p:cNvSpPr>
            <a:spLocks noGrp="1"/>
          </p:cNvSpPr>
          <p:nvPr>
            <p:ph type="title"/>
          </p:nvPr>
        </p:nvSpPr>
        <p:spPr>
          <a:xfrm>
            <a:off x="223482" y="221632"/>
            <a:ext cx="4892268" cy="803928"/>
          </a:xfrm>
        </p:spPr>
        <p:txBody>
          <a:bodyPr vert="horz" lIns="0" tIns="0" rIns="0" bIns="0" rtlCol="0" anchor="t">
            <a:noAutofit/>
          </a:bodyPr>
          <a:lstStyle/>
          <a:p>
            <a:r>
              <a:rPr lang="en-US" sz="1998" dirty="0"/>
              <a:t>Document processing</a:t>
            </a:r>
          </a:p>
        </p:txBody>
      </p:sp>
      <p:sp>
        <p:nvSpPr>
          <p:cNvPr id="5" name="Content Placeholder 2"/>
          <p:cNvSpPr>
            <a:spLocks noGrp="1"/>
          </p:cNvSpPr>
          <p:nvPr>
            <p:ph type="body" sz="quarter" idx="12"/>
          </p:nvPr>
        </p:nvSpPr>
        <p:spPr>
          <a:xfrm>
            <a:off x="330236" y="832884"/>
            <a:ext cx="4869858" cy="4088985"/>
          </a:xfrm>
          <a:noFill/>
          <a:ln>
            <a:noFill/>
          </a:ln>
        </p:spPr>
        <p:txBody>
          <a:bodyPr/>
          <a:lstStyle/>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Highly customizable processing of handwriting and 50+ languages</a:t>
            </a:r>
          </a:p>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Ingest documents from multiple channels, using multiple methods</a:t>
            </a:r>
          </a:p>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Document separation (splitting / joining documents together) and custom export options</a:t>
            </a:r>
          </a:p>
          <a:p>
            <a:pPr marL="171279" indent="-171279" defTabSz="456286">
              <a:spcBef>
                <a:spcPts val="599"/>
              </a:spcBef>
              <a:buClr>
                <a:srgbClr val="FFFFFF"/>
              </a:buClr>
              <a:buSzPct val="100000"/>
              <a:buFont typeface="Arial" panose="020B0604020202020204" pitchFamily="34" charset="0"/>
              <a:buChar char="•"/>
            </a:pPr>
            <a:endParaRPr lang="en-US" sz="599" dirty="0">
              <a:solidFill>
                <a:srgbClr val="FFFFFF"/>
              </a:solidFill>
            </a:endParaRPr>
          </a:p>
          <a:p>
            <a:pPr defTabSz="456286">
              <a:spcBef>
                <a:spcPts val="1199"/>
              </a:spcBef>
              <a:buClr>
                <a:srgbClr val="FFFFFF"/>
              </a:buClr>
              <a:buSzPct val="100000"/>
            </a:pPr>
            <a:r>
              <a:rPr lang="en-US" sz="1399" dirty="0">
                <a:solidFill>
                  <a:srgbClr val="FFFFFF"/>
                </a:solidFill>
              </a:rPr>
              <a:t>How it works</a:t>
            </a:r>
          </a:p>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Extract data from zoned fields (documents with a lot of checkboxes or complex lists)</a:t>
            </a:r>
          </a:p>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Extract information from complex / line-item tables</a:t>
            </a:r>
          </a:p>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External data lookup and validation</a:t>
            </a:r>
          </a:p>
          <a:p>
            <a:pPr marL="171279" indent="-171279" defTabSz="456286">
              <a:spcBef>
                <a:spcPts val="599"/>
              </a:spcBef>
              <a:buClr>
                <a:srgbClr val="FFFFFF"/>
              </a:buClr>
              <a:buSzPct val="100000"/>
              <a:buFont typeface="Arial" panose="020B0604020202020204" pitchFamily="34" charset="0"/>
              <a:buChar char="•"/>
            </a:pPr>
            <a:endParaRPr lang="en-US" sz="599" b="0" dirty="0">
              <a:solidFill>
                <a:srgbClr val="FFFFFF"/>
              </a:solidFill>
            </a:endParaRPr>
          </a:p>
          <a:p>
            <a:pPr>
              <a:spcBef>
                <a:spcPts val="1199"/>
              </a:spcBef>
            </a:pPr>
            <a:r>
              <a:rPr lang="en-US" sz="1399" dirty="0"/>
              <a:t>Outcomes</a:t>
            </a:r>
          </a:p>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Eliminate inaccessible, lost, or misfiled documents</a:t>
            </a:r>
          </a:p>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Eliminate idle time in business processes</a:t>
            </a:r>
          </a:p>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Improve customer response times</a:t>
            </a:r>
          </a:p>
          <a:p>
            <a:pPr marL="171279" indent="-171279" defTabSz="456286">
              <a:spcBef>
                <a:spcPts val="599"/>
              </a:spcBef>
              <a:buClr>
                <a:srgbClr val="FFFFFF"/>
              </a:buClr>
              <a:buSzPct val="100000"/>
              <a:buFont typeface="Arial" panose="020B0604020202020204" pitchFamily="34" charset="0"/>
              <a:buChar char="•"/>
            </a:pPr>
            <a:r>
              <a:rPr lang="en-US" sz="1199" b="0" dirty="0">
                <a:solidFill>
                  <a:srgbClr val="FFFFFF"/>
                </a:solidFill>
              </a:rPr>
              <a:t>Cost savings in staffing</a:t>
            </a:r>
          </a:p>
          <a:p>
            <a:pPr marL="171279" indent="-171279" defTabSz="456286">
              <a:spcBef>
                <a:spcPts val="599"/>
              </a:spcBef>
              <a:buClr>
                <a:srgbClr val="FFFFFF"/>
              </a:buClr>
              <a:buSzPct val="100000"/>
              <a:buFont typeface="Arial" panose="020B0604020202020204" pitchFamily="34" charset="0"/>
              <a:buChar char="•"/>
            </a:pPr>
            <a:endParaRPr lang="en-US" sz="1199" dirty="0">
              <a:solidFill>
                <a:srgbClr val="FFFFFF"/>
              </a:solidFill>
            </a:endParaRPr>
          </a:p>
          <a:p>
            <a:pPr>
              <a:spcBef>
                <a:spcPts val="599"/>
              </a:spcBef>
            </a:pPr>
            <a:endParaRPr lang="en-US" sz="1199" dirty="0"/>
          </a:p>
        </p:txBody>
      </p:sp>
      <p:pic>
        <p:nvPicPr>
          <p:cNvPr id="3" name="Picture 2">
            <a:extLst>
              <a:ext uri="{FF2B5EF4-FFF2-40B4-BE49-F238E27FC236}">
                <a16:creationId xmlns:a16="http://schemas.microsoft.com/office/drawing/2014/main" id="{66F23A2A-411E-4B4B-BA87-65610B69E18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06848" y="832884"/>
            <a:ext cx="3612306" cy="1616836"/>
          </a:xfrm>
          <a:prstGeom prst="rect">
            <a:avLst/>
          </a:prstGeom>
        </p:spPr>
      </p:pic>
      <p:pic>
        <p:nvPicPr>
          <p:cNvPr id="4" name="Picture 3">
            <a:extLst>
              <a:ext uri="{FF2B5EF4-FFF2-40B4-BE49-F238E27FC236}">
                <a16:creationId xmlns:a16="http://schemas.microsoft.com/office/drawing/2014/main" id="{0D914169-9A5F-9C48-9EB8-AE883E7BE8A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06847" y="2613227"/>
            <a:ext cx="3612307" cy="1798286"/>
          </a:xfrm>
          <a:prstGeom prst="rect">
            <a:avLst/>
          </a:prstGeom>
        </p:spPr>
      </p:pic>
    </p:spTree>
    <p:extLst>
      <p:ext uri="{BB962C8B-B14F-4D97-AF65-F5344CB8AC3E}">
        <p14:creationId xmlns:p14="http://schemas.microsoft.com/office/powerpoint/2010/main" val="298673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4081" y="124653"/>
            <a:ext cx="7377466" cy="461260"/>
          </a:xfrm>
          <a:prstGeom prst="rect">
            <a:avLst/>
          </a:prstGeom>
        </p:spPr>
        <p:txBody>
          <a:bodyPr wrap="square" lIns="91355" tIns="45678" rIns="91355" bIns="45678" anchor="t">
            <a:spAutoFit/>
          </a:bodyPr>
          <a:lstStyle/>
          <a:p>
            <a:pPr defTabSz="913486">
              <a:defRPr/>
            </a:pPr>
            <a:r>
              <a:rPr lang="en-US" altLang="en-US" sz="2350" dirty="0">
                <a:solidFill>
                  <a:schemeClr val="bg1"/>
                </a:solidFill>
                <a:latin typeface="+mj-lt"/>
                <a:cs typeface="Arial"/>
                <a:sym typeface="Arial"/>
              </a:rPr>
              <a:t>Workflow automation</a:t>
            </a:r>
            <a:endParaRPr lang="en-US" sz="2398" dirty="0">
              <a:solidFill>
                <a:schemeClr val="bg1"/>
              </a:solidFill>
              <a:latin typeface="+mj-lt"/>
              <a:cs typeface="Arial" panose="020B0604020202020204" pitchFamily="34" charset="0"/>
            </a:endParaRPr>
          </a:p>
        </p:txBody>
      </p:sp>
      <p:pic>
        <p:nvPicPr>
          <p:cNvPr id="7" name="Picture 6"/>
          <p:cNvPicPr>
            <a:picLocks noChangeAspect="1"/>
          </p:cNvPicPr>
          <p:nvPr/>
        </p:nvPicPr>
        <p:blipFill>
          <a:blip r:embed="rId3"/>
          <a:stretch>
            <a:fillRect/>
          </a:stretch>
        </p:blipFill>
        <p:spPr>
          <a:xfrm>
            <a:off x="818528" y="1160858"/>
            <a:ext cx="2412305" cy="2107928"/>
          </a:xfrm>
          <a:prstGeom prst="rect">
            <a:avLst/>
          </a:prstGeom>
        </p:spPr>
      </p:pic>
      <p:sp>
        <p:nvSpPr>
          <p:cNvPr id="12" name="Rectangle 11"/>
          <p:cNvSpPr/>
          <p:nvPr/>
        </p:nvSpPr>
        <p:spPr>
          <a:xfrm>
            <a:off x="320919" y="3472265"/>
            <a:ext cx="4147660" cy="1550104"/>
          </a:xfrm>
          <a:prstGeom prst="rect">
            <a:avLst/>
          </a:prstGeom>
        </p:spPr>
        <p:txBody>
          <a:bodyPr wrap="square">
            <a:spAutoFit/>
          </a:bodyPr>
          <a:lstStyle/>
          <a:p>
            <a:pPr marL="171279" indent="-171279" defTabSz="913486" eaLnBrk="0" hangingPunct="0">
              <a:lnSpc>
                <a:spcPct val="90000"/>
              </a:lnSpc>
              <a:spcBef>
                <a:spcPct val="50000"/>
              </a:spcBef>
              <a:buClr>
                <a:schemeClr val="accent1"/>
              </a:buClr>
              <a:buFont typeface="Wingdings" pitchFamily="2" charset="2"/>
              <a:buChar char="§"/>
              <a:defRPr/>
            </a:pPr>
            <a:r>
              <a:rPr lang="en-US" sz="1199" b="1" kern="0" dirty="0">
                <a:solidFill>
                  <a:schemeClr val="bg1"/>
                </a:solidFill>
                <a:latin typeface="Arial" panose="020B0604020202020204" pitchFamily="34" charset="0"/>
                <a:cs typeface="Arial" panose="020B0604020202020204" pitchFamily="34" charset="0"/>
                <a:sym typeface="Arial"/>
              </a:rPr>
              <a:t>Unstructured</a:t>
            </a:r>
            <a:r>
              <a:rPr lang="en-US" sz="1199" kern="0" dirty="0">
                <a:solidFill>
                  <a:schemeClr val="bg1"/>
                </a:solidFill>
                <a:latin typeface="Arial" panose="020B0604020202020204" pitchFamily="34" charset="0"/>
                <a:cs typeface="Arial" panose="020B0604020202020204" pitchFamily="34" charset="0"/>
                <a:sym typeface="Arial"/>
              </a:rPr>
              <a:t> tasks and communication </a:t>
            </a:r>
          </a:p>
          <a:p>
            <a:pPr marL="171279" indent="-171279" defTabSz="913486" eaLnBrk="0" hangingPunct="0">
              <a:lnSpc>
                <a:spcPct val="90000"/>
              </a:lnSpc>
              <a:spcBef>
                <a:spcPct val="50000"/>
              </a:spcBef>
              <a:buClr>
                <a:schemeClr val="accent1"/>
              </a:buClr>
              <a:buFont typeface="Wingdings" pitchFamily="2" charset="2"/>
              <a:buChar char="§"/>
              <a:defRPr/>
            </a:pPr>
            <a:r>
              <a:rPr lang="en-US" sz="1199" b="1" kern="0" dirty="0">
                <a:solidFill>
                  <a:schemeClr val="bg1"/>
                </a:solidFill>
                <a:latin typeface="Arial" panose="020B0604020202020204" pitchFamily="34" charset="0"/>
                <a:cs typeface="Arial" panose="020B0604020202020204" pitchFamily="34" charset="0"/>
                <a:sym typeface="Arial"/>
              </a:rPr>
              <a:t>Inefficient</a:t>
            </a:r>
            <a:r>
              <a:rPr lang="en-US" sz="1199" kern="0" dirty="0">
                <a:solidFill>
                  <a:schemeClr val="bg1"/>
                </a:solidFill>
                <a:latin typeface="Arial" panose="020B0604020202020204" pitchFamily="34" charset="0"/>
                <a:cs typeface="Arial" panose="020B0604020202020204" pitchFamily="34" charset="0"/>
                <a:sym typeface="Arial"/>
              </a:rPr>
              <a:t> working environment spans systems</a:t>
            </a:r>
          </a:p>
          <a:p>
            <a:pPr marL="171279" indent="-171279" defTabSz="913486" eaLnBrk="0" hangingPunct="0">
              <a:lnSpc>
                <a:spcPct val="90000"/>
              </a:lnSpc>
              <a:spcBef>
                <a:spcPct val="50000"/>
              </a:spcBef>
              <a:buClr>
                <a:schemeClr val="accent1"/>
              </a:buClr>
              <a:buFont typeface="Wingdings" pitchFamily="2" charset="2"/>
              <a:buChar char="§"/>
              <a:defRPr/>
            </a:pPr>
            <a:r>
              <a:rPr lang="en-US" sz="1199" kern="0" dirty="0">
                <a:solidFill>
                  <a:schemeClr val="bg1"/>
                </a:solidFill>
                <a:latin typeface="Arial" panose="020B0604020202020204" pitchFamily="34" charset="0"/>
                <a:cs typeface="Arial" panose="020B0604020202020204" pitchFamily="34" charset="0"/>
                <a:sym typeface="Arial"/>
              </a:rPr>
              <a:t>Incomplete or </a:t>
            </a:r>
            <a:r>
              <a:rPr lang="en-US" sz="1199" b="1" kern="0" dirty="0">
                <a:solidFill>
                  <a:schemeClr val="bg1"/>
                </a:solidFill>
                <a:latin typeface="Arial" panose="020B0604020202020204" pitchFamily="34" charset="0"/>
                <a:cs typeface="Arial" panose="020B0604020202020204" pitchFamily="34" charset="0"/>
                <a:sym typeface="Arial"/>
              </a:rPr>
              <a:t>inaccurate data flow </a:t>
            </a:r>
            <a:r>
              <a:rPr lang="en-US" sz="1199" kern="0" dirty="0">
                <a:solidFill>
                  <a:schemeClr val="bg1"/>
                </a:solidFill>
                <a:latin typeface="Arial" panose="020B0604020202020204" pitchFamily="34" charset="0"/>
                <a:cs typeface="Arial" panose="020B0604020202020204" pitchFamily="34" charset="0"/>
                <a:sym typeface="Arial"/>
              </a:rPr>
              <a:t>between systems</a:t>
            </a:r>
          </a:p>
          <a:p>
            <a:pPr marL="171279" indent="-171279" defTabSz="913486" eaLnBrk="0" hangingPunct="0">
              <a:lnSpc>
                <a:spcPct val="90000"/>
              </a:lnSpc>
              <a:spcBef>
                <a:spcPct val="50000"/>
              </a:spcBef>
              <a:buClr>
                <a:schemeClr val="accent1"/>
              </a:buClr>
              <a:buFont typeface="Wingdings" pitchFamily="2" charset="2"/>
              <a:buChar char="§"/>
              <a:defRPr/>
            </a:pPr>
            <a:r>
              <a:rPr lang="en-US" sz="1199" b="1" kern="0" dirty="0">
                <a:solidFill>
                  <a:schemeClr val="bg1"/>
                </a:solidFill>
                <a:latin typeface="Arial" panose="020B0604020202020204" pitchFamily="34" charset="0"/>
                <a:cs typeface="Arial" panose="020B0604020202020204" pitchFamily="34" charset="0"/>
                <a:sym typeface="Arial"/>
              </a:rPr>
              <a:t>Lack of control </a:t>
            </a:r>
            <a:r>
              <a:rPr lang="en-US" sz="1199" kern="0" dirty="0">
                <a:solidFill>
                  <a:schemeClr val="bg1"/>
                </a:solidFill>
                <a:latin typeface="Arial" panose="020B0604020202020204" pitchFamily="34" charset="0"/>
                <a:cs typeface="Arial" panose="020B0604020202020204" pitchFamily="34" charset="0"/>
                <a:sym typeface="Arial"/>
              </a:rPr>
              <a:t>over system and business events </a:t>
            </a:r>
          </a:p>
          <a:p>
            <a:pPr marL="171279" indent="-171279" defTabSz="913486" eaLnBrk="0" hangingPunct="0">
              <a:lnSpc>
                <a:spcPct val="90000"/>
              </a:lnSpc>
              <a:spcBef>
                <a:spcPct val="50000"/>
              </a:spcBef>
              <a:buClr>
                <a:schemeClr val="accent1"/>
              </a:buClr>
              <a:buFont typeface="Wingdings" pitchFamily="2" charset="2"/>
              <a:buChar char="§"/>
              <a:defRPr/>
            </a:pPr>
            <a:r>
              <a:rPr lang="en-US" sz="1199" b="1" kern="0" dirty="0">
                <a:solidFill>
                  <a:schemeClr val="bg1"/>
                </a:solidFill>
                <a:latin typeface="Arial" panose="020B0604020202020204" pitchFamily="34" charset="0"/>
                <a:cs typeface="Arial" panose="020B0604020202020204" pitchFamily="34" charset="0"/>
                <a:sym typeface="Arial"/>
              </a:rPr>
              <a:t>Poor Visibility </a:t>
            </a:r>
            <a:r>
              <a:rPr lang="en-US" sz="1199" kern="0" dirty="0">
                <a:solidFill>
                  <a:schemeClr val="bg1"/>
                </a:solidFill>
                <a:latin typeface="Arial" panose="020B0604020202020204" pitchFamily="34" charset="0"/>
                <a:cs typeface="Arial" panose="020B0604020202020204" pitchFamily="34" charset="0"/>
                <a:sym typeface="Arial"/>
              </a:rPr>
              <a:t>Into operations performance</a:t>
            </a:r>
          </a:p>
          <a:p>
            <a:pPr marL="171279" indent="-171279" defTabSz="913486" eaLnBrk="0" hangingPunct="0">
              <a:lnSpc>
                <a:spcPct val="90000"/>
              </a:lnSpc>
              <a:spcBef>
                <a:spcPct val="50000"/>
              </a:spcBef>
              <a:buClr>
                <a:schemeClr val="accent1"/>
              </a:buClr>
              <a:buFont typeface="Wingdings" pitchFamily="2" charset="2"/>
              <a:buChar char="§"/>
              <a:defRPr/>
            </a:pPr>
            <a:r>
              <a:rPr lang="en-US" sz="1199" b="1" kern="0" dirty="0">
                <a:solidFill>
                  <a:schemeClr val="bg1"/>
                </a:solidFill>
                <a:latin typeface="Arial" panose="020B0604020202020204" pitchFamily="34" charset="0"/>
                <a:cs typeface="Arial" panose="020B0604020202020204" pitchFamily="34" charset="0"/>
                <a:sym typeface="Arial"/>
              </a:rPr>
              <a:t>Paper-based</a:t>
            </a:r>
            <a:r>
              <a:rPr lang="en-US" sz="1199" kern="0" dirty="0">
                <a:solidFill>
                  <a:schemeClr val="bg1"/>
                </a:solidFill>
                <a:latin typeface="Arial" panose="020B0604020202020204" pitchFamily="34" charset="0"/>
                <a:cs typeface="Arial" panose="020B0604020202020204" pitchFamily="34" charset="0"/>
                <a:sym typeface="Arial"/>
              </a:rPr>
              <a:t> document routing</a:t>
            </a:r>
          </a:p>
        </p:txBody>
      </p:sp>
      <p:sp>
        <p:nvSpPr>
          <p:cNvPr id="14" name="TextBox 13">
            <a:extLst>
              <a:ext uri="{FF2B5EF4-FFF2-40B4-BE49-F238E27FC236}">
                <a16:creationId xmlns:a16="http://schemas.microsoft.com/office/drawing/2014/main" id="{052AF4C2-078B-4535-8C35-E04C2516DE33}"/>
              </a:ext>
            </a:extLst>
          </p:cNvPr>
          <p:cNvSpPr txBox="1"/>
          <p:nvPr/>
        </p:nvSpPr>
        <p:spPr>
          <a:xfrm>
            <a:off x="1390540" y="640579"/>
            <a:ext cx="1268296" cy="307648"/>
          </a:xfrm>
          <a:prstGeom prst="rect">
            <a:avLst/>
          </a:prstGeom>
          <a:noFill/>
        </p:spPr>
        <p:txBody>
          <a:bodyPr wrap="none" rtlCol="0">
            <a:spAutoFit/>
          </a:bodyPr>
          <a:lstStyle/>
          <a:p>
            <a:pPr algn="ctr" defTabSz="913486">
              <a:defRPr/>
            </a:pPr>
            <a:r>
              <a:rPr lang="en-US" sz="1399" b="1" dirty="0">
                <a:solidFill>
                  <a:schemeClr val="bg1"/>
                </a:solidFill>
                <a:cs typeface="Arial" panose="020B0604020202020204" pitchFamily="34" charset="0"/>
                <a:sym typeface="Arial"/>
              </a:rPr>
              <a:t>Manual work</a:t>
            </a:r>
          </a:p>
        </p:txBody>
      </p:sp>
      <p:grpSp>
        <p:nvGrpSpPr>
          <p:cNvPr id="2" name="Group 1">
            <a:extLst>
              <a:ext uri="{FF2B5EF4-FFF2-40B4-BE49-F238E27FC236}">
                <a16:creationId xmlns:a16="http://schemas.microsoft.com/office/drawing/2014/main" id="{59A72513-B647-4341-99E0-E5FA039B1A14}"/>
              </a:ext>
            </a:extLst>
          </p:cNvPr>
          <p:cNvGrpSpPr/>
          <p:nvPr/>
        </p:nvGrpSpPr>
        <p:grpSpPr>
          <a:xfrm>
            <a:off x="3646732" y="659612"/>
            <a:ext cx="5334786" cy="4382996"/>
            <a:chOff x="3645875" y="688837"/>
            <a:chExt cx="5339726" cy="4387054"/>
          </a:xfrm>
        </p:grpSpPr>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537504" y="1108779"/>
              <a:ext cx="2800795" cy="2342044"/>
            </a:xfrm>
            <a:prstGeom prst="rect">
              <a:avLst/>
            </a:prstGeom>
          </p:spPr>
        </p:pic>
        <p:sp>
          <p:nvSpPr>
            <p:cNvPr id="8" name="Right Arrow 11"/>
            <p:cNvSpPr/>
            <p:nvPr/>
          </p:nvSpPr>
          <p:spPr>
            <a:xfrm>
              <a:off x="3645875" y="1989815"/>
              <a:ext cx="1560355" cy="32079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defRPr/>
              </a:pPr>
              <a:endParaRPr lang="en-US" sz="1399" kern="0">
                <a:solidFill>
                  <a:srgbClr val="5A5A5A"/>
                </a:solidFill>
                <a:latin typeface="Arial"/>
                <a:sym typeface="Arial"/>
              </a:endParaRPr>
            </a:p>
          </p:txBody>
        </p:sp>
        <p:sp>
          <p:nvSpPr>
            <p:cNvPr id="13" name="Rectangle 12"/>
            <p:cNvSpPr/>
            <p:nvPr/>
          </p:nvSpPr>
          <p:spPr>
            <a:xfrm>
              <a:off x="5206231" y="3524352"/>
              <a:ext cx="3779370" cy="1551539"/>
            </a:xfrm>
            <a:prstGeom prst="rect">
              <a:avLst/>
            </a:prstGeom>
          </p:spPr>
          <p:txBody>
            <a:bodyPr wrap="square">
              <a:spAutoFit/>
            </a:bodyPr>
            <a:lstStyle/>
            <a:p>
              <a:pPr marL="171279" indent="-171279" defTabSz="913486" eaLnBrk="0" hangingPunct="0">
                <a:lnSpc>
                  <a:spcPct val="90000"/>
                </a:lnSpc>
                <a:spcBef>
                  <a:spcPct val="50000"/>
                </a:spcBef>
                <a:buClr>
                  <a:schemeClr val="accent1"/>
                </a:buClr>
                <a:buFont typeface="Wingdings" pitchFamily="2" charset="2"/>
                <a:buChar char="§"/>
                <a:defRPr/>
              </a:pPr>
              <a:r>
                <a:rPr lang="en-US" sz="1199" kern="0" dirty="0">
                  <a:solidFill>
                    <a:schemeClr val="bg1"/>
                  </a:solidFill>
                  <a:latin typeface="Arial" panose="020B0604020202020204" pitchFamily="34" charset="0"/>
                  <a:cs typeface="Arial" panose="020B0604020202020204" pitchFamily="34" charset="0"/>
                  <a:sym typeface="Arial"/>
                </a:rPr>
                <a:t>Automatically </a:t>
              </a:r>
              <a:r>
                <a:rPr lang="en-US" sz="1199" b="1" kern="0" dirty="0">
                  <a:solidFill>
                    <a:schemeClr val="bg1"/>
                  </a:solidFill>
                  <a:latin typeface="Arial" panose="020B0604020202020204" pitchFamily="34" charset="0"/>
                  <a:cs typeface="Arial" panose="020B0604020202020204" pitchFamily="34" charset="0"/>
                  <a:sym typeface="Arial"/>
                </a:rPr>
                <a:t>prioritizes</a:t>
              </a:r>
              <a:r>
                <a:rPr lang="en-US" sz="1199" kern="0" dirty="0">
                  <a:solidFill>
                    <a:schemeClr val="bg1"/>
                  </a:solidFill>
                  <a:latin typeface="Arial" panose="020B0604020202020204" pitchFamily="34" charset="0"/>
                  <a:cs typeface="Arial" panose="020B0604020202020204" pitchFamily="34" charset="0"/>
                  <a:sym typeface="Arial"/>
                </a:rPr>
                <a:t> and routes work</a:t>
              </a:r>
            </a:p>
            <a:p>
              <a:pPr marL="171279" indent="-171279" defTabSz="913486" eaLnBrk="0" hangingPunct="0">
                <a:lnSpc>
                  <a:spcPct val="90000"/>
                </a:lnSpc>
                <a:spcBef>
                  <a:spcPct val="50000"/>
                </a:spcBef>
                <a:buClr>
                  <a:schemeClr val="accent1"/>
                </a:buClr>
                <a:buFont typeface="Wingdings" pitchFamily="2" charset="2"/>
                <a:buChar char="§"/>
                <a:defRPr/>
              </a:pPr>
              <a:r>
                <a:rPr lang="en-US" sz="1199" b="1" kern="0" dirty="0">
                  <a:solidFill>
                    <a:schemeClr val="bg1"/>
                  </a:solidFill>
                  <a:latin typeface="Arial" panose="020B0604020202020204" pitchFamily="34" charset="0"/>
                  <a:cs typeface="Arial" panose="020B0604020202020204" pitchFamily="34" charset="0"/>
                  <a:sym typeface="Arial"/>
                </a:rPr>
                <a:t>Guides</a:t>
              </a:r>
              <a:r>
                <a:rPr lang="en-US" sz="1199" kern="0" dirty="0">
                  <a:solidFill>
                    <a:schemeClr val="bg1"/>
                  </a:solidFill>
                  <a:latin typeface="Arial" panose="020B0604020202020204" pitchFamily="34" charset="0"/>
                  <a:cs typeface="Arial" panose="020B0604020202020204" pitchFamily="34" charset="0"/>
                  <a:sym typeface="Arial"/>
                </a:rPr>
                <a:t> users through decisions</a:t>
              </a:r>
            </a:p>
            <a:p>
              <a:pPr marL="171279" indent="-171279" defTabSz="913486" eaLnBrk="0" hangingPunct="0">
                <a:lnSpc>
                  <a:spcPct val="90000"/>
                </a:lnSpc>
                <a:spcBef>
                  <a:spcPct val="50000"/>
                </a:spcBef>
                <a:buClr>
                  <a:schemeClr val="accent1"/>
                </a:buClr>
                <a:buFont typeface="Wingdings" pitchFamily="2" charset="2"/>
                <a:buChar char="§"/>
                <a:defRPr/>
              </a:pPr>
              <a:r>
                <a:rPr lang="en-US" sz="1199" b="1" kern="0" dirty="0">
                  <a:solidFill>
                    <a:schemeClr val="bg1"/>
                  </a:solidFill>
                  <a:latin typeface="Arial" panose="020B0604020202020204" pitchFamily="34" charset="0"/>
                  <a:cs typeface="Arial" panose="020B0604020202020204" pitchFamily="34" charset="0"/>
                  <a:sym typeface="Arial"/>
                </a:rPr>
                <a:t>Leverages</a:t>
              </a:r>
              <a:r>
                <a:rPr lang="en-US" sz="1199" kern="0" dirty="0">
                  <a:solidFill>
                    <a:schemeClr val="bg1"/>
                  </a:solidFill>
                  <a:latin typeface="Arial" panose="020B0604020202020204" pitchFamily="34" charset="0"/>
                  <a:cs typeface="Arial" panose="020B0604020202020204" pitchFamily="34" charset="0"/>
                  <a:sym typeface="Arial"/>
                </a:rPr>
                <a:t> existing systems and data</a:t>
              </a:r>
            </a:p>
            <a:p>
              <a:pPr marL="171279" indent="-171279" defTabSz="913486" eaLnBrk="0" hangingPunct="0">
                <a:lnSpc>
                  <a:spcPct val="90000"/>
                </a:lnSpc>
                <a:spcBef>
                  <a:spcPct val="50000"/>
                </a:spcBef>
                <a:buClr>
                  <a:schemeClr val="accent1"/>
                </a:buClr>
                <a:buFont typeface="Wingdings" pitchFamily="2" charset="2"/>
                <a:buChar char="§"/>
                <a:defRPr/>
              </a:pPr>
              <a:r>
                <a:rPr lang="en-US" sz="1199" b="1" kern="0" dirty="0">
                  <a:solidFill>
                    <a:schemeClr val="bg1"/>
                  </a:solidFill>
                  <a:latin typeface="Arial" panose="020B0604020202020204" pitchFamily="34" charset="0"/>
                  <a:cs typeface="Arial" panose="020B0604020202020204" pitchFamily="34" charset="0"/>
                  <a:sym typeface="Arial"/>
                </a:rPr>
                <a:t>Manages </a:t>
              </a:r>
              <a:r>
                <a:rPr lang="en-US" sz="1199" kern="0" dirty="0">
                  <a:solidFill>
                    <a:schemeClr val="bg1"/>
                  </a:solidFill>
                  <a:latin typeface="Arial" panose="020B0604020202020204" pitchFamily="34" charset="0"/>
                  <a:cs typeface="Arial" panose="020B0604020202020204" pitchFamily="34" charset="0"/>
                  <a:sym typeface="Arial"/>
                </a:rPr>
                <a:t>digitized document content </a:t>
              </a:r>
            </a:p>
            <a:p>
              <a:pPr marL="171279" indent="-171279" defTabSz="913486" eaLnBrk="0" hangingPunct="0">
                <a:lnSpc>
                  <a:spcPct val="90000"/>
                </a:lnSpc>
                <a:spcBef>
                  <a:spcPct val="50000"/>
                </a:spcBef>
                <a:buClr>
                  <a:schemeClr val="accent1"/>
                </a:buClr>
                <a:buFont typeface="Wingdings" pitchFamily="2" charset="2"/>
                <a:buChar char="§"/>
                <a:defRPr/>
              </a:pPr>
              <a:r>
                <a:rPr lang="en-US" sz="1199" b="1" kern="0" dirty="0">
                  <a:solidFill>
                    <a:schemeClr val="bg1"/>
                  </a:solidFill>
                  <a:latin typeface="Arial" panose="020B0604020202020204" pitchFamily="34" charset="0"/>
                  <a:cs typeface="Arial" panose="020B0604020202020204" pitchFamily="34" charset="0"/>
                  <a:sym typeface="Arial"/>
                </a:rPr>
                <a:t>Responds</a:t>
              </a:r>
              <a:r>
                <a:rPr lang="en-US" sz="1199" kern="0" dirty="0">
                  <a:solidFill>
                    <a:schemeClr val="bg1"/>
                  </a:solidFill>
                  <a:latin typeface="Arial" panose="020B0604020202020204" pitchFamily="34" charset="0"/>
                  <a:cs typeface="Arial" panose="020B0604020202020204" pitchFamily="34" charset="0"/>
                  <a:sym typeface="Arial"/>
                </a:rPr>
                <a:t> to business events and initiate's action</a:t>
              </a:r>
            </a:p>
            <a:p>
              <a:pPr marL="171279" indent="-171279" defTabSz="913486" eaLnBrk="0" hangingPunct="0">
                <a:lnSpc>
                  <a:spcPct val="90000"/>
                </a:lnSpc>
                <a:spcBef>
                  <a:spcPct val="50000"/>
                </a:spcBef>
                <a:buClr>
                  <a:schemeClr val="accent1"/>
                </a:buClr>
                <a:buFont typeface="Wingdings" pitchFamily="2" charset="2"/>
                <a:buChar char="§"/>
                <a:defRPr/>
              </a:pPr>
              <a:r>
                <a:rPr lang="en-US" sz="1199" kern="0" dirty="0">
                  <a:solidFill>
                    <a:schemeClr val="bg1"/>
                  </a:solidFill>
                  <a:latin typeface="Arial" panose="020B0604020202020204" pitchFamily="34" charset="0"/>
                  <a:cs typeface="Arial" panose="020B0604020202020204" pitchFamily="34" charset="0"/>
                  <a:sym typeface="Arial"/>
                </a:rPr>
                <a:t>Real-time </a:t>
              </a:r>
              <a:r>
                <a:rPr lang="en-US" sz="1199" b="1" kern="0" dirty="0">
                  <a:solidFill>
                    <a:schemeClr val="bg1"/>
                  </a:solidFill>
                  <a:latin typeface="Arial" panose="020B0604020202020204" pitchFamily="34" charset="0"/>
                  <a:cs typeface="Arial" panose="020B0604020202020204" pitchFamily="34" charset="0"/>
                  <a:sym typeface="Arial"/>
                </a:rPr>
                <a:t>visibility</a:t>
              </a:r>
              <a:r>
                <a:rPr lang="en-US" sz="1199" kern="0" dirty="0">
                  <a:solidFill>
                    <a:schemeClr val="bg1"/>
                  </a:solidFill>
                  <a:latin typeface="Arial" panose="020B0604020202020204" pitchFamily="34" charset="0"/>
                  <a:cs typeface="Arial" panose="020B0604020202020204" pitchFamily="34" charset="0"/>
                  <a:sym typeface="Arial"/>
                </a:rPr>
                <a:t> and process control</a:t>
              </a:r>
            </a:p>
          </p:txBody>
        </p:sp>
        <p:sp>
          <p:nvSpPr>
            <p:cNvPr id="15" name="TextBox 14">
              <a:extLst>
                <a:ext uri="{FF2B5EF4-FFF2-40B4-BE49-F238E27FC236}">
                  <a16:creationId xmlns:a16="http://schemas.microsoft.com/office/drawing/2014/main" id="{3912F607-B54D-41F9-9322-F739786535F0}"/>
                </a:ext>
              </a:extLst>
            </p:cNvPr>
            <p:cNvSpPr txBox="1"/>
            <p:nvPr/>
          </p:nvSpPr>
          <p:spPr>
            <a:xfrm>
              <a:off x="5930062" y="688837"/>
              <a:ext cx="2055670" cy="307933"/>
            </a:xfrm>
            <a:prstGeom prst="rect">
              <a:avLst/>
            </a:prstGeom>
            <a:noFill/>
          </p:spPr>
          <p:txBody>
            <a:bodyPr wrap="none" rtlCol="0">
              <a:spAutoFit/>
            </a:bodyPr>
            <a:lstStyle/>
            <a:p>
              <a:pPr algn="ctr" defTabSz="913486">
                <a:defRPr/>
              </a:pPr>
              <a:r>
                <a:rPr lang="en-US" sz="1399" b="1" dirty="0">
                  <a:solidFill>
                    <a:schemeClr val="bg1"/>
                  </a:solidFill>
                  <a:cs typeface="Arial" panose="020B0604020202020204" pitchFamily="34" charset="0"/>
                  <a:sym typeface="Arial"/>
                </a:rPr>
                <a:t>Automated processes</a:t>
              </a:r>
            </a:p>
          </p:txBody>
        </p:sp>
      </p:grpSp>
      <p:sp>
        <p:nvSpPr>
          <p:cNvPr id="4" name="TextBox 3">
            <a:extLst>
              <a:ext uri="{FF2B5EF4-FFF2-40B4-BE49-F238E27FC236}">
                <a16:creationId xmlns:a16="http://schemas.microsoft.com/office/drawing/2014/main" id="{A75CAD45-5C50-D049-8644-AE574081A4AC}"/>
              </a:ext>
            </a:extLst>
          </p:cNvPr>
          <p:cNvSpPr txBox="1"/>
          <p:nvPr/>
        </p:nvSpPr>
        <p:spPr>
          <a:xfrm>
            <a:off x="3561801" y="1168218"/>
            <a:ext cx="3186816" cy="645946"/>
          </a:xfrm>
          <a:prstGeom prst="rect">
            <a:avLst/>
          </a:prstGeom>
          <a:noFill/>
        </p:spPr>
        <p:txBody>
          <a:bodyPr wrap="square" rtlCol="0">
            <a:spAutoFit/>
          </a:bodyPr>
          <a:lstStyle/>
          <a:p>
            <a:pPr algn="l"/>
            <a:r>
              <a:rPr lang="en-US" sz="1199" dirty="0">
                <a:solidFill>
                  <a:schemeClr val="accent2">
                    <a:lumMod val="60000"/>
                    <a:lumOff val="40000"/>
                  </a:schemeClr>
                </a:solidFill>
                <a:latin typeface="Arial" panose="020B0604020202020204" pitchFamily="34" charset="0"/>
                <a:ea typeface="IBM Plex Sans" charset="0"/>
                <a:cs typeface="Arial" panose="020B0604020202020204" pitchFamily="34" charset="0"/>
              </a:rPr>
              <a:t>Replace ad-hoc chaotic processes or inefficient system(s) too expensive to maintain.</a:t>
            </a:r>
          </a:p>
        </p:txBody>
      </p:sp>
    </p:spTree>
    <p:extLst>
      <p:ext uri="{BB962C8B-B14F-4D97-AF65-F5344CB8AC3E}">
        <p14:creationId xmlns:p14="http://schemas.microsoft.com/office/powerpoint/2010/main" val="40528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85B113E-A461-C144-B5E4-9121E8E5E983}"/>
              </a:ext>
            </a:extLst>
          </p:cNvPr>
          <p:cNvSpPr>
            <a:spLocks noGrp="1"/>
          </p:cNvSpPr>
          <p:nvPr>
            <p:ph type="title"/>
          </p:nvPr>
        </p:nvSpPr>
        <p:spPr>
          <a:xfrm>
            <a:off x="219456" y="219456"/>
            <a:ext cx="4896798" cy="804672"/>
          </a:xfrm>
        </p:spPr>
        <p:txBody>
          <a:bodyPr vert="horz" lIns="0" tIns="0" rIns="0" bIns="0" rtlCol="0" anchor="t">
            <a:noAutofit/>
          </a:bodyPr>
          <a:lstStyle/>
          <a:p>
            <a:r>
              <a:rPr lang="en-US" sz="2400" dirty="0"/>
              <a:t>Decision management</a:t>
            </a:r>
            <a:endParaRPr lang="en-US" sz="2398" dirty="0"/>
          </a:p>
        </p:txBody>
      </p:sp>
      <p:sp>
        <p:nvSpPr>
          <p:cNvPr id="5" name="Content Placeholder 2"/>
          <p:cNvSpPr>
            <a:spLocks noGrp="1"/>
          </p:cNvSpPr>
          <p:nvPr>
            <p:ph type="body" sz="quarter" idx="12"/>
          </p:nvPr>
        </p:nvSpPr>
        <p:spPr>
          <a:xfrm>
            <a:off x="326308" y="831273"/>
            <a:ext cx="4874367" cy="4092771"/>
          </a:xfrm>
          <a:noFill/>
          <a:ln>
            <a:noFill/>
          </a:ln>
        </p:spPr>
        <p:txBody>
          <a:bodyPr/>
          <a:lstStyle/>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The business logic of policies is externalized and managed by domain experts</a:t>
            </a:r>
          </a:p>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Business logic can be updated and put in service in minutes</a:t>
            </a:r>
          </a:p>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AI is applied to make effective and personalized decisions</a:t>
            </a:r>
            <a:endParaRPr lang="en-US" sz="600" dirty="0">
              <a:solidFill>
                <a:srgbClr val="FFFFFF"/>
              </a:solidFill>
            </a:endParaRPr>
          </a:p>
          <a:p>
            <a:pPr defTabSz="456743">
              <a:spcBef>
                <a:spcPts val="1200"/>
              </a:spcBef>
              <a:buClr>
                <a:srgbClr val="FFFFFF"/>
              </a:buClr>
              <a:buSzPct val="100000"/>
            </a:pPr>
            <a:r>
              <a:rPr lang="en-US" sz="1400" dirty="0">
                <a:solidFill>
                  <a:srgbClr val="FFFFFF"/>
                </a:solidFill>
              </a:rPr>
              <a:t>How it works</a:t>
            </a:r>
          </a:p>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Business logic is specified by business experts through intelligible decision diagrams, decision tables, business rules</a:t>
            </a:r>
          </a:p>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Decisions can be augmented with predictions from machine learning model trained with historical data</a:t>
            </a:r>
          </a:p>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Decisions are directly executable from applications</a:t>
            </a:r>
            <a:endParaRPr lang="en-US" sz="600" b="0" dirty="0">
              <a:solidFill>
                <a:srgbClr val="FFFFFF"/>
              </a:solidFill>
            </a:endParaRPr>
          </a:p>
          <a:p>
            <a:pPr>
              <a:spcBef>
                <a:spcPts val="1200"/>
              </a:spcBef>
            </a:pPr>
            <a:r>
              <a:rPr lang="en-US" sz="1400" dirty="0"/>
              <a:t>Outcomes</a:t>
            </a:r>
          </a:p>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Business logic is accessible, easy to understand, consistent, auditable</a:t>
            </a:r>
          </a:p>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Updating decision services takes minutes, not months</a:t>
            </a:r>
          </a:p>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Each decision is tailored individually by machine learning predictions</a:t>
            </a:r>
          </a:p>
          <a:p>
            <a:pPr marL="171450" indent="-171450" defTabSz="456743">
              <a:spcBef>
                <a:spcPts val="600"/>
              </a:spcBef>
              <a:buClr>
                <a:srgbClr val="FFFFFF"/>
              </a:buClr>
              <a:buSzPct val="100000"/>
              <a:buFont typeface="Arial" panose="020B0604020202020204" pitchFamily="34" charset="0"/>
              <a:buChar char="•"/>
            </a:pPr>
            <a:r>
              <a:rPr lang="en-US" sz="1200" b="0" dirty="0">
                <a:solidFill>
                  <a:srgbClr val="FFFFFF"/>
                </a:solidFill>
              </a:rPr>
              <a:t>Application code requires less frequent updates</a:t>
            </a:r>
          </a:p>
          <a:p>
            <a:pPr marL="171450" indent="-171450" defTabSz="456743">
              <a:spcBef>
                <a:spcPts val="600"/>
              </a:spcBef>
              <a:buClr>
                <a:srgbClr val="FFFFFF"/>
              </a:buClr>
              <a:buSzPct val="100000"/>
              <a:buFont typeface="Arial" panose="020B0604020202020204" pitchFamily="34" charset="0"/>
              <a:buChar char="•"/>
            </a:pPr>
            <a:endParaRPr lang="en-US" sz="1200" dirty="0">
              <a:solidFill>
                <a:srgbClr val="FFFFFF"/>
              </a:solidFill>
            </a:endParaRPr>
          </a:p>
          <a:p>
            <a:pPr>
              <a:spcBef>
                <a:spcPts val="600"/>
              </a:spcBef>
            </a:pPr>
            <a:endParaRPr lang="en-US" sz="1200" dirty="0"/>
          </a:p>
        </p:txBody>
      </p:sp>
      <p:pic>
        <p:nvPicPr>
          <p:cNvPr id="12" name="Picture 11" descr="Table&#10;&#10;Description automatically generated">
            <a:extLst>
              <a:ext uri="{FF2B5EF4-FFF2-40B4-BE49-F238E27FC236}">
                <a16:creationId xmlns:a16="http://schemas.microsoft.com/office/drawing/2014/main" id="{6D53E308-D241-5E4B-8CEE-6A299A74314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07528" y="2439168"/>
            <a:ext cx="3617015" cy="1292261"/>
          </a:xfrm>
          <a:prstGeom prst="rect">
            <a:avLst/>
          </a:prstGeom>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BCC71B82-7524-884B-96A1-ADDC6AB09241}"/>
              </a:ext>
            </a:extLst>
          </p:cNvPr>
          <p:cNvSpPr/>
          <p:nvPr/>
        </p:nvSpPr>
        <p:spPr>
          <a:xfrm>
            <a:off x="5223106" y="2217920"/>
            <a:ext cx="1333555" cy="253916"/>
          </a:xfrm>
          <a:prstGeom prst="rect">
            <a:avLst/>
          </a:prstGeom>
        </p:spPr>
        <p:txBody>
          <a:bodyPr wrap="square">
            <a:spAutoFit/>
          </a:bodyPr>
          <a:lstStyle/>
          <a:p>
            <a:r>
              <a:rPr lang="en-US" sz="1050" kern="0" dirty="0">
                <a:solidFill>
                  <a:srgbClr val="FFFFFF"/>
                </a:solidFill>
              </a:rPr>
              <a:t>Decision tables</a:t>
            </a:r>
            <a:endParaRPr lang="en-FR" sz="1050" dirty="0"/>
          </a:p>
        </p:txBody>
      </p:sp>
      <p:sp>
        <p:nvSpPr>
          <p:cNvPr id="14" name="Rectangle 13">
            <a:extLst>
              <a:ext uri="{FF2B5EF4-FFF2-40B4-BE49-F238E27FC236}">
                <a16:creationId xmlns:a16="http://schemas.microsoft.com/office/drawing/2014/main" id="{3546CC56-E03C-FC4E-9EBE-9DE5D14A26CF}"/>
              </a:ext>
            </a:extLst>
          </p:cNvPr>
          <p:cNvSpPr/>
          <p:nvPr/>
        </p:nvSpPr>
        <p:spPr>
          <a:xfrm>
            <a:off x="5223107" y="3804874"/>
            <a:ext cx="1063112" cy="253916"/>
          </a:xfrm>
          <a:prstGeom prst="rect">
            <a:avLst/>
          </a:prstGeom>
        </p:spPr>
        <p:txBody>
          <a:bodyPr wrap="none">
            <a:spAutoFit/>
          </a:bodyPr>
          <a:lstStyle/>
          <a:p>
            <a:r>
              <a:rPr lang="en-US" sz="1050" kern="0" dirty="0">
                <a:solidFill>
                  <a:srgbClr val="FFFFFF"/>
                </a:solidFill>
              </a:rPr>
              <a:t>Business rules</a:t>
            </a:r>
            <a:endParaRPr lang="en-FR" sz="1050" dirty="0"/>
          </a:p>
        </p:txBody>
      </p:sp>
      <p:pic>
        <p:nvPicPr>
          <p:cNvPr id="15" name="Picture 14">
            <a:extLst>
              <a:ext uri="{FF2B5EF4-FFF2-40B4-BE49-F238E27FC236}">
                <a16:creationId xmlns:a16="http://schemas.microsoft.com/office/drawing/2014/main" id="{6CFB9E36-2A42-8741-8C72-8506324FBC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528" y="4065759"/>
            <a:ext cx="3617014" cy="64157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3C454823-358F-8042-AF26-B0865DD421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97975" y="1024128"/>
            <a:ext cx="3626568" cy="1144251"/>
          </a:xfrm>
          <a:prstGeom prst="rect">
            <a:avLst/>
          </a:prstGeom>
        </p:spPr>
      </p:pic>
      <p:sp>
        <p:nvSpPr>
          <p:cNvPr id="23" name="Rectangle 22">
            <a:extLst>
              <a:ext uri="{FF2B5EF4-FFF2-40B4-BE49-F238E27FC236}">
                <a16:creationId xmlns:a16="http://schemas.microsoft.com/office/drawing/2014/main" id="{F45ED623-118A-1643-B26F-526170C9DA27}"/>
              </a:ext>
            </a:extLst>
          </p:cNvPr>
          <p:cNvSpPr/>
          <p:nvPr/>
        </p:nvSpPr>
        <p:spPr>
          <a:xfrm>
            <a:off x="5223107" y="770212"/>
            <a:ext cx="2901074" cy="253916"/>
          </a:xfrm>
          <a:prstGeom prst="rect">
            <a:avLst/>
          </a:prstGeom>
        </p:spPr>
        <p:txBody>
          <a:bodyPr wrap="square">
            <a:spAutoFit/>
          </a:bodyPr>
          <a:lstStyle/>
          <a:p>
            <a:r>
              <a:rPr lang="en-US" sz="1050" kern="0" dirty="0">
                <a:solidFill>
                  <a:srgbClr val="FFFFFF"/>
                </a:solidFill>
              </a:rPr>
              <a:t>Decision diagrams, with machine learning</a:t>
            </a:r>
            <a:endParaRPr lang="en-FR" sz="1050" dirty="0"/>
          </a:p>
        </p:txBody>
      </p:sp>
    </p:spTree>
    <p:extLst>
      <p:ext uri="{BB962C8B-B14F-4D97-AF65-F5344CB8AC3E}">
        <p14:creationId xmlns:p14="http://schemas.microsoft.com/office/powerpoint/2010/main" val="2427095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4">
            <a:extLst>
              <a:ext uri="{FF2B5EF4-FFF2-40B4-BE49-F238E27FC236}">
                <a16:creationId xmlns:a16="http://schemas.microsoft.com/office/drawing/2014/main" id="{E684FEAD-A0F8-3C4B-ABDD-9DFC778890D8}"/>
              </a:ext>
            </a:extLst>
          </p:cNvPr>
          <p:cNvSpPr txBox="1">
            <a:spLocks/>
          </p:cNvSpPr>
          <p:nvPr/>
        </p:nvSpPr>
        <p:spPr>
          <a:xfrm>
            <a:off x="232618" y="4787024"/>
            <a:ext cx="4103327" cy="166379"/>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lgn="l" defTabSz="684817"/>
            <a:r>
              <a:rPr lang="en-US" sz="598" dirty="0">
                <a:solidFill>
                  <a:srgbClr val="000000"/>
                </a:solidFill>
                <a:latin typeface="Arial" panose="020B0604020202020204" pitchFamily="34" charset="0"/>
              </a:rPr>
              <a:t>IBM Automation / © 2021 IBM Corporation</a:t>
            </a:r>
          </a:p>
        </p:txBody>
      </p:sp>
      <p:sp>
        <p:nvSpPr>
          <p:cNvPr id="3" name="Title 2">
            <a:extLst>
              <a:ext uri="{FF2B5EF4-FFF2-40B4-BE49-F238E27FC236}">
                <a16:creationId xmlns:a16="http://schemas.microsoft.com/office/drawing/2014/main" id="{04371613-2654-B547-93BF-77C864407657}"/>
              </a:ext>
            </a:extLst>
          </p:cNvPr>
          <p:cNvSpPr>
            <a:spLocks noGrp="1"/>
          </p:cNvSpPr>
          <p:nvPr>
            <p:ph type="title"/>
          </p:nvPr>
        </p:nvSpPr>
        <p:spPr/>
        <p:txBody>
          <a:bodyPr/>
          <a:lstStyle/>
          <a:p>
            <a:r>
              <a:rPr lang="en-US" dirty="0"/>
              <a:t>Low-code applications</a:t>
            </a:r>
          </a:p>
        </p:txBody>
      </p:sp>
      <p:sp>
        <p:nvSpPr>
          <p:cNvPr id="16" name="Title 57">
            <a:extLst>
              <a:ext uri="{FF2B5EF4-FFF2-40B4-BE49-F238E27FC236}">
                <a16:creationId xmlns:a16="http://schemas.microsoft.com/office/drawing/2014/main" id="{BEFAB607-6322-FA47-9D32-65FC6FF04DFA}"/>
              </a:ext>
            </a:extLst>
          </p:cNvPr>
          <p:cNvSpPr txBox="1">
            <a:spLocks/>
          </p:cNvSpPr>
          <p:nvPr/>
        </p:nvSpPr>
        <p:spPr>
          <a:xfrm>
            <a:off x="236632" y="205553"/>
            <a:ext cx="4107191" cy="306246"/>
          </a:xfrm>
          <a:prstGeom prst="rect">
            <a:avLst/>
          </a:prstGeom>
        </p:spPr>
        <p:txBody>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743"/>
            <a:endParaRPr lang="en-US" sz="2195" kern="0" dirty="0">
              <a:solidFill>
                <a:srgbClr val="000000"/>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39157D3-2AAD-D940-82F8-457C980ACC8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268351" y="760719"/>
            <a:ext cx="3680815" cy="2042903"/>
          </a:xfrm>
          <a:prstGeom prst="rect">
            <a:avLst/>
          </a:prstGeom>
        </p:spPr>
      </p:pic>
      <p:sp>
        <p:nvSpPr>
          <p:cNvPr id="25" name="Content Placeholder 2">
            <a:extLst>
              <a:ext uri="{FF2B5EF4-FFF2-40B4-BE49-F238E27FC236}">
                <a16:creationId xmlns:a16="http://schemas.microsoft.com/office/drawing/2014/main" id="{86FBCDD9-46DE-B441-8F6F-27924EE0F454}"/>
              </a:ext>
            </a:extLst>
          </p:cNvPr>
          <p:cNvSpPr txBox="1">
            <a:spLocks/>
          </p:cNvSpPr>
          <p:nvPr/>
        </p:nvSpPr>
        <p:spPr>
          <a:xfrm>
            <a:off x="232618" y="693542"/>
            <a:ext cx="4891018" cy="4092771"/>
          </a:xfrm>
          <a:prstGeom prst="rect">
            <a:avLst/>
          </a:prstGeom>
          <a:noFill/>
          <a:ln>
            <a:noFill/>
          </a:ln>
        </p:spPr>
        <p:txBody>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171450" indent="-171450" defTabSz="456743">
              <a:spcBef>
                <a:spcPts val="600"/>
              </a:spcBef>
              <a:buClr>
                <a:srgbClr val="FFFFFF"/>
              </a:buClr>
              <a:buSzPct val="100000"/>
              <a:buFont typeface="Arial" panose="020B0604020202020204" pitchFamily="34" charset="0"/>
              <a:buChar char="•"/>
            </a:pPr>
            <a:r>
              <a:rPr lang="en-US" sz="1200" kern="0" dirty="0"/>
              <a:t>A visual approach to building applications using drag-and-drop components</a:t>
            </a:r>
          </a:p>
          <a:p>
            <a:pPr marL="171450" indent="-171450" defTabSz="456743">
              <a:spcBef>
                <a:spcPts val="600"/>
              </a:spcBef>
              <a:buClr>
                <a:srgbClr val="FFFFFF"/>
              </a:buClr>
              <a:buSzPct val="100000"/>
              <a:buFont typeface="Arial" panose="020B0604020202020204" pitchFamily="34" charset="0"/>
              <a:buChar char="•"/>
            </a:pPr>
            <a:r>
              <a:rPr lang="en-US" sz="1200" kern="0" dirty="0"/>
              <a:t>Low-code tools enable business users and developers to create applications without having to write code</a:t>
            </a:r>
          </a:p>
          <a:p>
            <a:pPr defTabSz="456743">
              <a:spcBef>
                <a:spcPts val="1200"/>
              </a:spcBef>
              <a:buClr>
                <a:srgbClr val="FFFFFF"/>
              </a:buClr>
              <a:buSzPct val="100000"/>
            </a:pPr>
            <a:r>
              <a:rPr lang="en-US" b="1" kern="0" dirty="0"/>
              <a:t>How it works</a:t>
            </a:r>
          </a:p>
          <a:p>
            <a:pPr marL="171450" indent="-171450" defTabSz="456743">
              <a:spcBef>
                <a:spcPts val="600"/>
              </a:spcBef>
              <a:buClr>
                <a:srgbClr val="FFFFFF"/>
              </a:buClr>
              <a:buSzPct val="100000"/>
              <a:buFont typeface="Arial" panose="020B0604020202020204" pitchFamily="34" charset="0"/>
              <a:buChar char="•"/>
            </a:pPr>
            <a:r>
              <a:rPr lang="en-US" sz="1200" kern="0" dirty="0"/>
              <a:t>Rich palette of out-of-the-box controls to drag and drop into your app</a:t>
            </a:r>
          </a:p>
          <a:p>
            <a:pPr marL="171450" indent="-171450" defTabSz="456743">
              <a:spcBef>
                <a:spcPts val="600"/>
              </a:spcBef>
              <a:buClr>
                <a:srgbClr val="FFFFFF"/>
              </a:buClr>
              <a:buSzPct val="100000"/>
              <a:buFont typeface="Arial" panose="020B0604020202020204" pitchFamily="34" charset="0"/>
              <a:buChar char="•"/>
            </a:pPr>
            <a:r>
              <a:rPr lang="en-US" sz="1200" kern="0" dirty="0"/>
              <a:t>Add automation services for workflow, decisions, content, and document processing with the same drag and drop simplicity</a:t>
            </a:r>
          </a:p>
          <a:p>
            <a:pPr marL="171450" indent="-171450" defTabSz="456743">
              <a:spcBef>
                <a:spcPts val="600"/>
              </a:spcBef>
              <a:buClr>
                <a:srgbClr val="FFFFFF"/>
              </a:buClr>
              <a:buSzPct val="100000"/>
              <a:buFont typeface="Arial" panose="020B0604020202020204" pitchFamily="34" charset="0"/>
              <a:buChar char="•"/>
            </a:pPr>
            <a:r>
              <a:rPr lang="en-US" sz="1200" kern="0" dirty="0"/>
              <a:t>Toolkits and templates accelerate development and reuse by business users’ teams</a:t>
            </a:r>
            <a:endParaRPr lang="en-US" sz="600" kern="0" dirty="0"/>
          </a:p>
          <a:p>
            <a:pPr defTabSz="914400">
              <a:spcBef>
                <a:spcPts val="1200"/>
              </a:spcBef>
            </a:pPr>
            <a:r>
              <a:rPr lang="en-US" b="1" kern="0" dirty="0"/>
              <a:t>Outcomes</a:t>
            </a:r>
          </a:p>
          <a:p>
            <a:pPr marL="171450" indent="-171450" defTabSz="456743">
              <a:spcBef>
                <a:spcPts val="600"/>
              </a:spcBef>
              <a:buClr>
                <a:srgbClr val="FFFFFF"/>
              </a:buClr>
              <a:buSzPct val="100000"/>
              <a:buFont typeface="Arial" panose="020B0604020202020204" pitchFamily="34" charset="0"/>
              <a:buChar char="•"/>
            </a:pPr>
            <a:r>
              <a:rPr lang="en-US" sz="1200" kern="0" dirty="0"/>
              <a:t>Create and deliver automation applications in a fraction of the time it takes with traditional methods</a:t>
            </a:r>
          </a:p>
          <a:p>
            <a:pPr marL="171450" indent="-171450" defTabSz="456743">
              <a:spcBef>
                <a:spcPts val="600"/>
              </a:spcBef>
              <a:buClr>
                <a:srgbClr val="FFFFFF"/>
              </a:buClr>
              <a:buSzPct val="100000"/>
              <a:buFont typeface="Arial" panose="020B0604020202020204" pitchFamily="34" charset="0"/>
              <a:buChar char="•"/>
            </a:pPr>
            <a:r>
              <a:rPr lang="en-US" sz="1200" kern="0" dirty="0"/>
              <a:t>Inject speed, agility, and innovation into your application building</a:t>
            </a:r>
          </a:p>
        </p:txBody>
      </p:sp>
      <p:sp>
        <p:nvSpPr>
          <p:cNvPr id="26" name="Rectangle 25">
            <a:extLst>
              <a:ext uri="{FF2B5EF4-FFF2-40B4-BE49-F238E27FC236}">
                <a16:creationId xmlns:a16="http://schemas.microsoft.com/office/drawing/2014/main" id="{7AE7EFD7-639A-C243-BCE0-53A0BAA91D26}"/>
              </a:ext>
            </a:extLst>
          </p:cNvPr>
          <p:cNvSpPr/>
          <p:nvPr/>
        </p:nvSpPr>
        <p:spPr>
          <a:xfrm>
            <a:off x="5187937" y="2853665"/>
            <a:ext cx="3850555" cy="253916"/>
          </a:xfrm>
          <a:prstGeom prst="rect">
            <a:avLst/>
          </a:prstGeom>
        </p:spPr>
        <p:txBody>
          <a:bodyPr wrap="square">
            <a:spAutoFit/>
          </a:bodyPr>
          <a:lstStyle/>
          <a:p>
            <a:r>
              <a:rPr lang="en-US" sz="1050" kern="0" dirty="0">
                <a:solidFill>
                  <a:srgbClr val="FFFFFF"/>
                </a:solidFill>
              </a:rPr>
              <a:t>Application design environment with drag-and-drop palette</a:t>
            </a:r>
            <a:endParaRPr lang="en-FR" sz="1050" dirty="0"/>
          </a:p>
        </p:txBody>
      </p:sp>
    </p:spTree>
    <p:extLst>
      <p:ext uri="{BB962C8B-B14F-4D97-AF65-F5344CB8AC3E}">
        <p14:creationId xmlns:p14="http://schemas.microsoft.com/office/powerpoint/2010/main" val="4027276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A9011E1A-C85B-B745-A68F-28A165F68C6D}"/>
              </a:ext>
            </a:extLst>
          </p:cNvPr>
          <p:cNvSpPr>
            <a:spLocks noGrp="1"/>
          </p:cNvSpPr>
          <p:nvPr>
            <p:ph type="title"/>
          </p:nvPr>
        </p:nvSpPr>
        <p:spPr>
          <a:xfrm>
            <a:off x="210311" y="201169"/>
            <a:ext cx="6345035" cy="4294632"/>
          </a:xfrm>
        </p:spPr>
        <p:txBody>
          <a:bodyPr/>
          <a:lstStyle/>
          <a:p>
            <a:r>
              <a:rPr lang="en-US" sz="2400" dirty="0"/>
              <a:t>Opportunities for automation </a:t>
            </a:r>
            <a:br>
              <a:rPr lang="en-US" sz="2400" dirty="0"/>
            </a:br>
            <a:r>
              <a:rPr lang="en-US" sz="2400" dirty="0"/>
              <a:t>are </a:t>
            </a:r>
            <a:r>
              <a:rPr lang="en-US" sz="2400" dirty="0">
                <a:solidFill>
                  <a:srgbClr val="4589FF"/>
                </a:solidFill>
              </a:rPr>
              <a:t>everywhere</a:t>
            </a:r>
          </a:p>
        </p:txBody>
      </p:sp>
      <p:sp>
        <p:nvSpPr>
          <p:cNvPr id="3" name="Text Placeholder">
            <a:extLst>
              <a:ext uri="{FF2B5EF4-FFF2-40B4-BE49-F238E27FC236}">
                <a16:creationId xmlns:a16="http://schemas.microsoft.com/office/drawing/2014/main" id="{964A2B7A-E320-0D44-ADCE-3DA3EF6A9FF5}"/>
              </a:ext>
            </a:extLst>
          </p:cNvPr>
          <p:cNvSpPr txBox="1">
            <a:spLocks/>
          </p:cNvSpPr>
          <p:nvPr/>
        </p:nvSpPr>
        <p:spPr>
          <a:xfrm>
            <a:off x="219455" y="1243584"/>
            <a:ext cx="2031293" cy="3252216"/>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685063">
              <a:defRPr/>
            </a:pPr>
            <a:r>
              <a:rPr lang="en-US" sz="1600" kern="0" dirty="0"/>
              <a:t>Companies that effectively apply intelligent automation across the enterprise expect to outshine peers in profitability, revenue growth, and efficiency over the next 3 years</a:t>
            </a:r>
          </a:p>
        </p:txBody>
      </p:sp>
      <p:pic>
        <p:nvPicPr>
          <p:cNvPr id="4" name="Picture 3">
            <a:extLst>
              <a:ext uri="{FF2B5EF4-FFF2-40B4-BE49-F238E27FC236}">
                <a16:creationId xmlns:a16="http://schemas.microsoft.com/office/drawing/2014/main" id="{4A669560-5C3D-5B42-99C9-B684228042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475" t="7162" r="27833" b="7395"/>
          <a:stretch/>
        </p:blipFill>
        <p:spPr>
          <a:xfrm>
            <a:off x="3964774" y="963944"/>
            <a:ext cx="3169542" cy="3568178"/>
          </a:xfrm>
          <a:prstGeom prst="rect">
            <a:avLst/>
          </a:prstGeom>
        </p:spPr>
      </p:pic>
      <p:sp>
        <p:nvSpPr>
          <p:cNvPr id="5" name="Rectangle 4">
            <a:extLst>
              <a:ext uri="{FF2B5EF4-FFF2-40B4-BE49-F238E27FC236}">
                <a16:creationId xmlns:a16="http://schemas.microsoft.com/office/drawing/2014/main" id="{26B99C18-8A0E-B849-9523-B718417680BF}"/>
              </a:ext>
            </a:extLst>
          </p:cNvPr>
          <p:cNvSpPr/>
          <p:nvPr/>
        </p:nvSpPr>
        <p:spPr>
          <a:xfrm>
            <a:off x="7163453" y="3108875"/>
            <a:ext cx="1761092" cy="656590"/>
          </a:xfrm>
          <a:prstGeom prst="rect">
            <a:avLst/>
          </a:prstGeom>
        </p:spPr>
        <p:txBody>
          <a:bodyPr wrap="square">
            <a:spAutoFit/>
          </a:bodyPr>
          <a:lstStyle/>
          <a:p>
            <a:pPr marL="171450" indent="-171450" defTabSz="685114">
              <a:spcAft>
                <a:spcPts val="799"/>
              </a:spcAft>
              <a:buClr>
                <a:schemeClr val="bg1"/>
              </a:buClr>
              <a:buSzPct val="90000"/>
              <a:buFont typeface="Arial" panose="020B0604020202020204" pitchFamily="34" charset="0"/>
              <a:buChar char="•"/>
              <a:defRPr/>
            </a:pPr>
            <a:r>
              <a:rPr lang="en-US" sz="1000" dirty="0">
                <a:solidFill>
                  <a:srgbClr val="FFFFFF"/>
                </a:solidFill>
              </a:rPr>
              <a:t>Reduce time from procure to pay </a:t>
            </a:r>
          </a:p>
          <a:p>
            <a:pPr marL="171450" indent="-171450" defTabSz="685114">
              <a:spcAft>
                <a:spcPts val="799"/>
              </a:spcAft>
              <a:buClr>
                <a:schemeClr val="bg1"/>
              </a:buClr>
              <a:buSzPct val="90000"/>
              <a:buFont typeface="Arial" panose="020B0604020202020204" pitchFamily="34" charset="0"/>
              <a:buChar char="•"/>
              <a:defRPr/>
            </a:pPr>
            <a:r>
              <a:rPr lang="en-US" sz="1000" dirty="0">
                <a:solidFill>
                  <a:srgbClr val="FFFFFF"/>
                </a:solidFill>
              </a:rPr>
              <a:t>Speed order to cash</a:t>
            </a:r>
          </a:p>
        </p:txBody>
      </p:sp>
      <p:sp>
        <p:nvSpPr>
          <p:cNvPr id="6" name="Rectangle 5">
            <a:extLst>
              <a:ext uri="{FF2B5EF4-FFF2-40B4-BE49-F238E27FC236}">
                <a16:creationId xmlns:a16="http://schemas.microsoft.com/office/drawing/2014/main" id="{CC26C146-7374-FE4B-A4A9-9FB9BB64C4F9}"/>
              </a:ext>
            </a:extLst>
          </p:cNvPr>
          <p:cNvSpPr/>
          <p:nvPr/>
        </p:nvSpPr>
        <p:spPr>
          <a:xfrm>
            <a:off x="2152969" y="1323368"/>
            <a:ext cx="1495684" cy="400110"/>
          </a:xfrm>
          <a:prstGeom prst="rect">
            <a:avLst/>
          </a:prstGeom>
        </p:spPr>
        <p:txBody>
          <a:bodyPr wrap="square">
            <a:spAutoFit/>
          </a:bodyPr>
          <a:lstStyle/>
          <a:p>
            <a:pPr marL="171450" indent="-171450" defTabSz="685114">
              <a:buFont typeface="Arial" panose="020B0604020202020204" pitchFamily="34" charset="0"/>
              <a:buChar char="•"/>
              <a:defRPr/>
            </a:pPr>
            <a:r>
              <a:rPr lang="en-US" sz="1000" dirty="0">
                <a:solidFill>
                  <a:srgbClr val="FFFFFF"/>
                </a:solidFill>
              </a:rPr>
              <a:t>Reduce customer service disruptions</a:t>
            </a:r>
          </a:p>
        </p:txBody>
      </p:sp>
      <p:sp>
        <p:nvSpPr>
          <p:cNvPr id="7" name="Rectangle 6">
            <a:extLst>
              <a:ext uri="{FF2B5EF4-FFF2-40B4-BE49-F238E27FC236}">
                <a16:creationId xmlns:a16="http://schemas.microsoft.com/office/drawing/2014/main" id="{8063AD4B-8C2E-3A4F-9759-22A995B21FE1}"/>
              </a:ext>
            </a:extLst>
          </p:cNvPr>
          <p:cNvSpPr/>
          <p:nvPr/>
        </p:nvSpPr>
        <p:spPr>
          <a:xfrm>
            <a:off x="2195619" y="2983154"/>
            <a:ext cx="1721932" cy="1066959"/>
          </a:xfrm>
          <a:prstGeom prst="rect">
            <a:avLst/>
          </a:prstGeom>
        </p:spPr>
        <p:txBody>
          <a:bodyPr wrap="square">
            <a:spAutoFit/>
          </a:bodyPr>
          <a:lstStyle/>
          <a:p>
            <a:pPr marL="171450" indent="-171450" defTabSz="685114">
              <a:spcAft>
                <a:spcPts val="799"/>
              </a:spcAft>
              <a:buClr>
                <a:schemeClr val="bg1"/>
              </a:buClr>
              <a:buSzPct val="90000"/>
              <a:buFont typeface="Arial" panose="020B0604020202020204" pitchFamily="34" charset="0"/>
              <a:buChar char="•"/>
              <a:defRPr/>
            </a:pPr>
            <a:r>
              <a:rPr lang="en-US" sz="1000" dirty="0">
                <a:solidFill>
                  <a:srgbClr val="FFFFFF"/>
                </a:solidFill>
              </a:rPr>
              <a:t>Improve management </a:t>
            </a:r>
            <a:br>
              <a:rPr lang="en-US" sz="1000" dirty="0">
                <a:solidFill>
                  <a:srgbClr val="FFFFFF"/>
                </a:solidFill>
              </a:rPr>
            </a:br>
            <a:r>
              <a:rPr lang="en-US" sz="1000" dirty="0">
                <a:solidFill>
                  <a:srgbClr val="FFFFFF"/>
                </a:solidFill>
              </a:rPr>
              <a:t>of IT service requests</a:t>
            </a:r>
          </a:p>
          <a:p>
            <a:pPr marL="171450" indent="-171450" defTabSz="685114">
              <a:spcAft>
                <a:spcPts val="799"/>
              </a:spcAft>
              <a:buClr>
                <a:schemeClr val="bg1"/>
              </a:buClr>
              <a:buSzPct val="90000"/>
              <a:buFont typeface="Arial" panose="020B0604020202020204" pitchFamily="34" charset="0"/>
              <a:buChar char="•"/>
              <a:defRPr/>
            </a:pPr>
            <a:r>
              <a:rPr lang="en-US" sz="1000" dirty="0">
                <a:solidFill>
                  <a:srgbClr val="FFFFFF"/>
                </a:solidFill>
              </a:rPr>
              <a:t>Empower LOBs through low-code tooling</a:t>
            </a:r>
          </a:p>
          <a:p>
            <a:pPr marL="228371" indent="-228371" defTabSz="685114">
              <a:spcAft>
                <a:spcPts val="799"/>
              </a:spcAft>
              <a:buClr>
                <a:schemeClr val="bg1"/>
              </a:buClr>
              <a:buSzPct val="90000"/>
              <a:buFont typeface="Monaco" pitchFamily="2" charset="77"/>
              <a:buChar char="⎻"/>
              <a:defRPr/>
            </a:pPr>
            <a:endParaRPr lang="en-US" sz="1000" dirty="0">
              <a:solidFill>
                <a:srgbClr val="FFFFFF"/>
              </a:solidFill>
            </a:endParaRPr>
          </a:p>
        </p:txBody>
      </p:sp>
      <p:sp>
        <p:nvSpPr>
          <p:cNvPr id="8" name="Rectangle 7">
            <a:extLst>
              <a:ext uri="{FF2B5EF4-FFF2-40B4-BE49-F238E27FC236}">
                <a16:creationId xmlns:a16="http://schemas.microsoft.com/office/drawing/2014/main" id="{559D6D78-6F44-C544-96DB-AE8F081FF01E}"/>
              </a:ext>
            </a:extLst>
          </p:cNvPr>
          <p:cNvSpPr/>
          <p:nvPr/>
        </p:nvSpPr>
        <p:spPr>
          <a:xfrm>
            <a:off x="2150958" y="2024575"/>
            <a:ext cx="1497695" cy="707886"/>
          </a:xfrm>
          <a:prstGeom prst="rect">
            <a:avLst/>
          </a:prstGeom>
        </p:spPr>
        <p:txBody>
          <a:bodyPr wrap="square">
            <a:spAutoFit/>
          </a:bodyPr>
          <a:lstStyle/>
          <a:p>
            <a:pPr marL="171450" indent="-171450" defTabSz="685114">
              <a:buFont typeface="Arial" panose="020B0604020202020204" pitchFamily="34" charset="0"/>
              <a:buChar char="•"/>
              <a:defRPr/>
            </a:pPr>
            <a:r>
              <a:rPr lang="en-US" sz="1000" dirty="0">
                <a:solidFill>
                  <a:srgbClr val="FFFFFF"/>
                </a:solidFill>
              </a:rPr>
              <a:t>Identify gaps in operations workers</a:t>
            </a:r>
          </a:p>
          <a:p>
            <a:pPr marL="171450" indent="-171450" defTabSz="685114">
              <a:buFont typeface="Arial" panose="020B0604020202020204" pitchFamily="34" charset="0"/>
              <a:buChar char="•"/>
              <a:defRPr/>
            </a:pPr>
            <a:r>
              <a:rPr lang="en-US" sz="1000" dirty="0">
                <a:solidFill>
                  <a:srgbClr val="FFFFFF"/>
                </a:solidFill>
              </a:rPr>
              <a:t>Speed employee onboarding</a:t>
            </a:r>
          </a:p>
        </p:txBody>
      </p:sp>
      <p:cxnSp>
        <p:nvCxnSpPr>
          <p:cNvPr id="9" name="Straight Connector 8">
            <a:extLst>
              <a:ext uri="{FF2B5EF4-FFF2-40B4-BE49-F238E27FC236}">
                <a16:creationId xmlns:a16="http://schemas.microsoft.com/office/drawing/2014/main" id="{C959322C-A573-F04F-9776-779F993400E4}"/>
              </a:ext>
            </a:extLst>
          </p:cNvPr>
          <p:cNvCxnSpPr>
            <a:cxnSpLocks/>
          </p:cNvCxnSpPr>
          <p:nvPr/>
        </p:nvCxnSpPr>
        <p:spPr>
          <a:xfrm>
            <a:off x="2516218" y="2928436"/>
            <a:ext cx="1597874" cy="0"/>
          </a:xfrm>
          <a:prstGeom prst="line">
            <a:avLst/>
          </a:prstGeom>
          <a:noFill/>
          <a:ln w="12700" cap="flat">
            <a:solidFill>
              <a:srgbClr val="373D42"/>
            </a:solidFill>
            <a:prstDash val="solid"/>
            <a:round/>
            <a:tailEnd type="oval" w="med" len="med"/>
          </a:ln>
          <a:effectLst>
            <a:outerShdw blurRad="38100" dist="20000" dir="5400000" rotWithShape="0">
              <a:srgbClr val="000000">
                <a:alpha val="38000"/>
              </a:srgbClr>
            </a:outerShdw>
          </a:effectLst>
          <a:sp3d/>
        </p:spPr>
      </p:cxnSp>
      <p:cxnSp>
        <p:nvCxnSpPr>
          <p:cNvPr id="10" name="Straight Connector 9">
            <a:extLst>
              <a:ext uri="{FF2B5EF4-FFF2-40B4-BE49-F238E27FC236}">
                <a16:creationId xmlns:a16="http://schemas.microsoft.com/office/drawing/2014/main" id="{587496E8-1F7C-9442-8344-3FF1EB518959}"/>
              </a:ext>
            </a:extLst>
          </p:cNvPr>
          <p:cNvCxnSpPr>
            <a:cxnSpLocks/>
          </p:cNvCxnSpPr>
          <p:nvPr/>
        </p:nvCxnSpPr>
        <p:spPr>
          <a:xfrm>
            <a:off x="2493298" y="1992496"/>
            <a:ext cx="1416612" cy="0"/>
          </a:xfrm>
          <a:prstGeom prst="line">
            <a:avLst/>
          </a:prstGeom>
          <a:noFill/>
          <a:ln w="12700" cap="flat">
            <a:solidFill>
              <a:srgbClr val="373D42"/>
            </a:solidFill>
            <a:prstDash val="solid"/>
            <a:round/>
            <a:tailEnd type="oval" w="med" len="med"/>
          </a:ln>
          <a:effectLst>
            <a:outerShdw blurRad="38100" dist="20000" dir="5400000" rotWithShape="0">
              <a:srgbClr val="000000">
                <a:alpha val="38000"/>
              </a:srgbClr>
            </a:outerShdw>
          </a:effectLst>
          <a:sp3d/>
        </p:spPr>
      </p:cxnSp>
      <p:cxnSp>
        <p:nvCxnSpPr>
          <p:cNvPr id="11" name="Straight Connector 10">
            <a:extLst>
              <a:ext uri="{FF2B5EF4-FFF2-40B4-BE49-F238E27FC236}">
                <a16:creationId xmlns:a16="http://schemas.microsoft.com/office/drawing/2014/main" id="{BC965FD0-4A92-9E48-9332-601813E8093F}"/>
              </a:ext>
            </a:extLst>
          </p:cNvPr>
          <p:cNvCxnSpPr>
            <a:cxnSpLocks/>
          </p:cNvCxnSpPr>
          <p:nvPr/>
        </p:nvCxnSpPr>
        <p:spPr>
          <a:xfrm flipH="1">
            <a:off x="5980913" y="4008996"/>
            <a:ext cx="2626141" cy="0"/>
          </a:xfrm>
          <a:prstGeom prst="line">
            <a:avLst/>
          </a:prstGeom>
          <a:noFill/>
          <a:ln w="12700" cap="flat">
            <a:solidFill>
              <a:srgbClr val="373D42"/>
            </a:solidFill>
            <a:prstDash val="solid"/>
            <a:round/>
            <a:tailEnd type="oval" w="med" len="med"/>
          </a:ln>
          <a:effectLst>
            <a:outerShdw blurRad="38100" dist="20000" dir="5400000" rotWithShape="0">
              <a:srgbClr val="000000">
                <a:alpha val="38000"/>
              </a:srgbClr>
            </a:outerShdw>
          </a:effectLst>
          <a:sp3d/>
        </p:spPr>
      </p:cxnSp>
      <p:cxnSp>
        <p:nvCxnSpPr>
          <p:cNvPr id="12" name="Straight Connector 11">
            <a:extLst>
              <a:ext uri="{FF2B5EF4-FFF2-40B4-BE49-F238E27FC236}">
                <a16:creationId xmlns:a16="http://schemas.microsoft.com/office/drawing/2014/main" id="{6790D848-3DA3-E04F-A30A-C8F9F286A089}"/>
              </a:ext>
            </a:extLst>
          </p:cNvPr>
          <p:cNvCxnSpPr>
            <a:cxnSpLocks/>
          </p:cNvCxnSpPr>
          <p:nvPr/>
        </p:nvCxnSpPr>
        <p:spPr>
          <a:xfrm flipH="1">
            <a:off x="6827744" y="1770269"/>
            <a:ext cx="1836223" cy="0"/>
          </a:xfrm>
          <a:prstGeom prst="line">
            <a:avLst/>
          </a:prstGeom>
          <a:noFill/>
          <a:ln w="12700" cap="flat">
            <a:solidFill>
              <a:srgbClr val="373D42"/>
            </a:solidFill>
            <a:prstDash val="solid"/>
            <a:round/>
            <a:tailEnd type="oval" w="med" len="med"/>
          </a:ln>
          <a:effectLst>
            <a:outerShdw blurRad="38100" dist="20000" dir="5400000" rotWithShape="0">
              <a:srgbClr val="000000">
                <a:alpha val="38000"/>
              </a:srgbClr>
            </a:outerShdw>
          </a:effectLst>
          <a:sp3d/>
        </p:spPr>
      </p:cxnSp>
      <p:cxnSp>
        <p:nvCxnSpPr>
          <p:cNvPr id="13" name="Straight Connector 12">
            <a:extLst>
              <a:ext uri="{FF2B5EF4-FFF2-40B4-BE49-F238E27FC236}">
                <a16:creationId xmlns:a16="http://schemas.microsoft.com/office/drawing/2014/main" id="{7D7E0C45-F330-1F44-94CB-27CFDBD015AC}"/>
              </a:ext>
            </a:extLst>
          </p:cNvPr>
          <p:cNvCxnSpPr>
            <a:cxnSpLocks/>
          </p:cNvCxnSpPr>
          <p:nvPr/>
        </p:nvCxnSpPr>
        <p:spPr>
          <a:xfrm>
            <a:off x="2489200" y="1298194"/>
            <a:ext cx="2496393" cy="0"/>
          </a:xfrm>
          <a:prstGeom prst="line">
            <a:avLst/>
          </a:prstGeom>
          <a:noFill/>
          <a:ln w="12700" cap="flat">
            <a:solidFill>
              <a:srgbClr val="373D42"/>
            </a:solidFill>
            <a:prstDash val="solid"/>
            <a:round/>
            <a:tailEnd type="oval" w="med" len="med"/>
          </a:ln>
          <a:effectLst>
            <a:outerShdw blurRad="38100" dist="20000" dir="5400000" rotWithShape="0">
              <a:srgbClr val="000000">
                <a:alpha val="38000"/>
              </a:srgbClr>
            </a:outerShdw>
          </a:effectLst>
          <a:sp3d/>
        </p:spPr>
      </p:cxnSp>
      <p:cxnSp>
        <p:nvCxnSpPr>
          <p:cNvPr id="14" name="Straight Connector 13">
            <a:extLst>
              <a:ext uri="{FF2B5EF4-FFF2-40B4-BE49-F238E27FC236}">
                <a16:creationId xmlns:a16="http://schemas.microsoft.com/office/drawing/2014/main" id="{46C2997F-033F-FD4E-81FF-F42C45476784}"/>
              </a:ext>
            </a:extLst>
          </p:cNvPr>
          <p:cNvCxnSpPr>
            <a:cxnSpLocks/>
          </p:cNvCxnSpPr>
          <p:nvPr/>
        </p:nvCxnSpPr>
        <p:spPr>
          <a:xfrm flipH="1">
            <a:off x="6986494" y="3087173"/>
            <a:ext cx="1554480" cy="0"/>
          </a:xfrm>
          <a:prstGeom prst="line">
            <a:avLst/>
          </a:prstGeom>
          <a:noFill/>
          <a:ln w="12700" cap="flat">
            <a:solidFill>
              <a:srgbClr val="373D42"/>
            </a:solidFill>
            <a:prstDash val="solid"/>
            <a:round/>
            <a:tailEnd type="oval" w="med" len="med"/>
          </a:ln>
          <a:effectLst>
            <a:outerShdw blurRad="38100" dist="20000" dir="5400000" rotWithShape="0">
              <a:srgbClr val="000000">
                <a:alpha val="38000"/>
              </a:srgbClr>
            </a:outerShdw>
          </a:effectLst>
          <a:sp3d/>
        </p:spPr>
      </p:cxnSp>
      <p:sp>
        <p:nvSpPr>
          <p:cNvPr id="18" name="Rectangle 17">
            <a:extLst>
              <a:ext uri="{FF2B5EF4-FFF2-40B4-BE49-F238E27FC236}">
                <a16:creationId xmlns:a16="http://schemas.microsoft.com/office/drawing/2014/main" id="{B51239AE-18CF-EA46-B56B-E69DF62CF338}"/>
              </a:ext>
            </a:extLst>
          </p:cNvPr>
          <p:cNvSpPr/>
          <p:nvPr/>
        </p:nvSpPr>
        <p:spPr>
          <a:xfrm>
            <a:off x="7126942" y="1801771"/>
            <a:ext cx="2017058" cy="810478"/>
          </a:xfrm>
          <a:prstGeom prst="rect">
            <a:avLst/>
          </a:prstGeom>
        </p:spPr>
        <p:txBody>
          <a:bodyPr wrap="square">
            <a:spAutoFit/>
          </a:bodyPr>
          <a:lstStyle/>
          <a:p>
            <a:pPr marL="171450" indent="-171450" defTabSz="685114">
              <a:spcAft>
                <a:spcPts val="799"/>
              </a:spcAft>
              <a:buClr>
                <a:schemeClr val="bg1"/>
              </a:buClr>
              <a:buSzPct val="90000"/>
              <a:buFont typeface="Arial" panose="020B0604020202020204" pitchFamily="34" charset="0"/>
              <a:buChar char="•"/>
              <a:defRPr/>
            </a:pPr>
            <a:r>
              <a:rPr lang="en-US" sz="1000" dirty="0">
                <a:solidFill>
                  <a:srgbClr val="FFFFFF"/>
                </a:solidFill>
              </a:rPr>
              <a:t>Digitize processes to maintain business continuity </a:t>
            </a:r>
          </a:p>
          <a:p>
            <a:pPr marL="171450" indent="-171450" defTabSz="685114">
              <a:spcAft>
                <a:spcPts val="799"/>
              </a:spcAft>
              <a:buClr>
                <a:schemeClr val="bg1"/>
              </a:buClr>
              <a:buSzPct val="90000"/>
              <a:buFont typeface="Arial" panose="020B0604020202020204" pitchFamily="34" charset="0"/>
              <a:buChar char="•"/>
              <a:defRPr/>
            </a:pPr>
            <a:r>
              <a:rPr lang="en-US" sz="1000" dirty="0">
                <a:solidFill>
                  <a:srgbClr val="FFFFFF"/>
                </a:solidFill>
              </a:rPr>
              <a:t>Approve operations </a:t>
            </a:r>
            <a:br>
              <a:rPr lang="en-US" sz="1000" dirty="0">
                <a:solidFill>
                  <a:srgbClr val="FFFFFF"/>
                </a:solidFill>
              </a:rPr>
            </a:br>
            <a:r>
              <a:rPr lang="en-US" sz="1000" dirty="0">
                <a:solidFill>
                  <a:srgbClr val="FFFFFF"/>
                </a:solidFill>
              </a:rPr>
              <a:t>tickets and exceptions</a:t>
            </a:r>
          </a:p>
        </p:txBody>
      </p:sp>
      <p:sp>
        <p:nvSpPr>
          <p:cNvPr id="20" name="Rectangle 19">
            <a:extLst>
              <a:ext uri="{FF2B5EF4-FFF2-40B4-BE49-F238E27FC236}">
                <a16:creationId xmlns:a16="http://schemas.microsoft.com/office/drawing/2014/main" id="{79DA4453-F4B2-D342-9D06-D172B71274BE}"/>
              </a:ext>
            </a:extLst>
          </p:cNvPr>
          <p:cNvSpPr/>
          <p:nvPr/>
        </p:nvSpPr>
        <p:spPr>
          <a:xfrm>
            <a:off x="7126942" y="4032973"/>
            <a:ext cx="1646944" cy="810478"/>
          </a:xfrm>
          <a:prstGeom prst="rect">
            <a:avLst/>
          </a:prstGeom>
        </p:spPr>
        <p:txBody>
          <a:bodyPr wrap="square">
            <a:spAutoFit/>
          </a:bodyPr>
          <a:lstStyle/>
          <a:p>
            <a:pPr marL="171450" indent="-171450" defTabSz="685114">
              <a:spcAft>
                <a:spcPts val="799"/>
              </a:spcAft>
              <a:buClr>
                <a:schemeClr val="bg1"/>
              </a:buClr>
              <a:buSzPct val="90000"/>
              <a:buFont typeface="Arial" panose="020B0604020202020204" pitchFamily="34" charset="0"/>
              <a:buChar char="•"/>
              <a:defRPr/>
            </a:pPr>
            <a:r>
              <a:rPr lang="en-US" sz="1000" dirty="0">
                <a:solidFill>
                  <a:srgbClr val="FFFFFF"/>
                </a:solidFill>
              </a:rPr>
              <a:t>Automate KYC regulatory compliance</a:t>
            </a:r>
          </a:p>
          <a:p>
            <a:pPr marL="171450" indent="-171450" defTabSz="685114">
              <a:spcAft>
                <a:spcPts val="799"/>
              </a:spcAft>
              <a:buClr>
                <a:schemeClr val="bg1"/>
              </a:buClr>
              <a:buSzPct val="90000"/>
              <a:buFont typeface="Arial" panose="020B0604020202020204" pitchFamily="34" charset="0"/>
              <a:buChar char="•"/>
              <a:defRPr/>
            </a:pPr>
            <a:r>
              <a:rPr lang="en-US" sz="1000" dirty="0">
                <a:solidFill>
                  <a:srgbClr val="FFFFFF"/>
                </a:solidFill>
              </a:rPr>
              <a:t>Quickly identify fraudulent transactions</a:t>
            </a:r>
          </a:p>
        </p:txBody>
      </p:sp>
    </p:spTree>
    <p:extLst>
      <p:ext uri="{BB962C8B-B14F-4D97-AF65-F5344CB8AC3E}">
        <p14:creationId xmlns:p14="http://schemas.microsoft.com/office/powerpoint/2010/main" val="3078515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1AD83C9-0DBA-D540-8E06-FEC49F7FFB9E}"/>
              </a:ext>
            </a:extLst>
          </p:cNvPr>
          <p:cNvSpPr/>
          <p:nvPr/>
        </p:nvSpPr>
        <p:spPr bwMode="auto">
          <a:xfrm>
            <a:off x="215498" y="600608"/>
            <a:ext cx="8695834" cy="2595884"/>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pic>
        <p:nvPicPr>
          <p:cNvPr id="99" name="Graphic 56">
            <a:extLst>
              <a:ext uri="{FF2B5EF4-FFF2-40B4-BE49-F238E27FC236}">
                <a16:creationId xmlns:a16="http://schemas.microsoft.com/office/drawing/2014/main" id="{26017F5E-D341-7A4C-B888-9B3C7D7300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973" y="1924001"/>
            <a:ext cx="288285" cy="288360"/>
          </a:xfrm>
          <a:prstGeom prst="rect">
            <a:avLst/>
          </a:prstGeom>
        </p:spPr>
      </p:pic>
      <p:pic>
        <p:nvPicPr>
          <p:cNvPr id="100" name="Graphic 59">
            <a:extLst>
              <a:ext uri="{FF2B5EF4-FFF2-40B4-BE49-F238E27FC236}">
                <a16:creationId xmlns:a16="http://schemas.microsoft.com/office/drawing/2014/main" id="{9D618A2F-523E-0E41-9302-DB856B5876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3001" y="1924001"/>
            <a:ext cx="332645" cy="332732"/>
          </a:xfrm>
          <a:prstGeom prst="rect">
            <a:avLst/>
          </a:prstGeom>
        </p:spPr>
      </p:pic>
      <p:pic>
        <p:nvPicPr>
          <p:cNvPr id="101" name="Graphic 64">
            <a:extLst>
              <a:ext uri="{FF2B5EF4-FFF2-40B4-BE49-F238E27FC236}">
                <a16:creationId xmlns:a16="http://schemas.microsoft.com/office/drawing/2014/main" id="{9A57934A-47CB-1F4D-9CA0-29296CFC62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1256" y="1924001"/>
            <a:ext cx="325417" cy="325501"/>
          </a:xfrm>
          <a:prstGeom prst="rect">
            <a:avLst/>
          </a:prstGeom>
        </p:spPr>
      </p:pic>
      <p:sp>
        <p:nvSpPr>
          <p:cNvPr id="102" name="CustomShape 15">
            <a:extLst>
              <a:ext uri="{FF2B5EF4-FFF2-40B4-BE49-F238E27FC236}">
                <a16:creationId xmlns:a16="http://schemas.microsoft.com/office/drawing/2014/main" id="{29FA43D3-8FF2-994D-B1F9-0F83A16D4E6A}"/>
              </a:ext>
            </a:extLst>
          </p:cNvPr>
          <p:cNvSpPr/>
          <p:nvPr/>
        </p:nvSpPr>
        <p:spPr>
          <a:xfrm>
            <a:off x="1990518" y="2351060"/>
            <a:ext cx="914400" cy="364033"/>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Document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processing</a:t>
            </a:r>
          </a:p>
        </p:txBody>
      </p:sp>
      <p:sp>
        <p:nvSpPr>
          <p:cNvPr id="103" name="CustomShape 15">
            <a:extLst>
              <a:ext uri="{FF2B5EF4-FFF2-40B4-BE49-F238E27FC236}">
                <a16:creationId xmlns:a16="http://schemas.microsoft.com/office/drawing/2014/main" id="{BAE2EBDD-4101-DF4B-A4E6-B7367286CF2D}"/>
              </a:ext>
            </a:extLst>
          </p:cNvPr>
          <p:cNvSpPr/>
          <p:nvPr/>
        </p:nvSpPr>
        <p:spPr>
          <a:xfrm>
            <a:off x="2748003" y="1340187"/>
            <a:ext cx="914400" cy="400065"/>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Process mining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and modeling</a:t>
            </a:r>
          </a:p>
        </p:txBody>
      </p:sp>
      <p:sp>
        <p:nvSpPr>
          <p:cNvPr id="104" name="CustomShape 15">
            <a:extLst>
              <a:ext uri="{FF2B5EF4-FFF2-40B4-BE49-F238E27FC236}">
                <a16:creationId xmlns:a16="http://schemas.microsoft.com/office/drawing/2014/main" id="{995E3A8A-3297-C44C-AF10-650261ED9B3B}"/>
              </a:ext>
            </a:extLst>
          </p:cNvPr>
          <p:cNvSpPr/>
          <p:nvPr/>
        </p:nvSpPr>
        <p:spPr>
          <a:xfrm>
            <a:off x="269522" y="820148"/>
            <a:ext cx="1140878" cy="1006351"/>
          </a:xfrm>
          <a:prstGeom prst="rect">
            <a:avLst/>
          </a:prstGeom>
          <a:noFill/>
        </p:spPr>
        <p:txBody>
          <a:bodyPr wrap="square" lIns="91271" tIns="45636" rIns="0" bIns="0" rtlCol="0" anchor="t" anchorCtr="0">
            <a:noAutofit/>
          </a:bodyPr>
          <a:lstStyle/>
          <a:p>
            <a:pPr defTabSz="684378">
              <a:defRPr/>
            </a:pPr>
            <a:r>
              <a:rPr lang="en-US" sz="800" dirty="0">
                <a:solidFill>
                  <a:srgbClr val="FFFFFF"/>
                </a:solidFill>
                <a:latin typeface="Arial" panose="020B0604020202020204" pitchFamily="34" charset="0"/>
              </a:rPr>
              <a:t>Automation</a:t>
            </a:r>
          </a:p>
          <a:p>
            <a:pPr defTabSz="684378">
              <a:defRPr/>
            </a:pPr>
            <a:r>
              <a:rPr lang="en-US" sz="800" dirty="0">
                <a:solidFill>
                  <a:srgbClr val="FFFFFF"/>
                </a:solidFill>
                <a:latin typeface="Arial" panose="020B0604020202020204" pitchFamily="34" charset="0"/>
              </a:rPr>
              <a:t>accelerators</a:t>
            </a:r>
          </a:p>
        </p:txBody>
      </p:sp>
      <p:pic>
        <p:nvPicPr>
          <p:cNvPr id="105" name="Graphic 77">
            <a:extLst>
              <a:ext uri="{FF2B5EF4-FFF2-40B4-BE49-F238E27FC236}">
                <a16:creationId xmlns:a16="http://schemas.microsoft.com/office/drawing/2014/main" id="{F254CB41-29C5-624B-8285-91B9701248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74927" y="1924001"/>
            <a:ext cx="300001" cy="300079"/>
          </a:xfrm>
          <a:prstGeom prst="rect">
            <a:avLst/>
          </a:prstGeom>
        </p:spPr>
      </p:pic>
      <p:pic>
        <p:nvPicPr>
          <p:cNvPr id="106" name="Graphic 79">
            <a:extLst>
              <a:ext uri="{FF2B5EF4-FFF2-40B4-BE49-F238E27FC236}">
                <a16:creationId xmlns:a16="http://schemas.microsoft.com/office/drawing/2014/main" id="{1C3DB581-04A1-2C4E-8C14-DE2BDB827E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94925" y="804258"/>
            <a:ext cx="551919" cy="552063"/>
          </a:xfrm>
          <a:prstGeom prst="rect">
            <a:avLst/>
          </a:prstGeom>
        </p:spPr>
      </p:pic>
      <p:sp>
        <p:nvSpPr>
          <p:cNvPr id="107" name="CustomShape 15">
            <a:extLst>
              <a:ext uri="{FF2B5EF4-FFF2-40B4-BE49-F238E27FC236}">
                <a16:creationId xmlns:a16="http://schemas.microsoft.com/office/drawing/2014/main" id="{54F44FF8-B6AF-4F41-B7F7-7A746DA87633}"/>
              </a:ext>
            </a:extLst>
          </p:cNvPr>
          <p:cNvSpPr/>
          <p:nvPr/>
        </p:nvSpPr>
        <p:spPr>
          <a:xfrm>
            <a:off x="269814" y="1805718"/>
            <a:ext cx="768875" cy="884933"/>
          </a:xfrm>
          <a:prstGeom prst="rect">
            <a:avLst/>
          </a:prstGeom>
          <a:noFill/>
        </p:spPr>
        <p:txBody>
          <a:bodyPr wrap="square" lIns="91271" tIns="45636" rIns="0" bIns="0" rtlCol="0" anchor="t" anchorCtr="0">
            <a:noAutofit/>
          </a:bodyPr>
          <a:lstStyle/>
          <a:p>
            <a:pPr defTabSz="684378">
              <a:defRPr/>
            </a:pPr>
            <a:r>
              <a:rPr lang="en-US" sz="800" dirty="0">
                <a:solidFill>
                  <a:srgbClr val="FFFFFF"/>
                </a:solidFill>
                <a:latin typeface="Arial" panose="020B0604020202020204" pitchFamily="34" charset="0"/>
              </a:rPr>
              <a:t>Core automation</a:t>
            </a:r>
          </a:p>
        </p:txBody>
      </p:sp>
      <p:pic>
        <p:nvPicPr>
          <p:cNvPr id="108" name="Graphic 81" descr="Mining tools">
            <a:extLst>
              <a:ext uri="{FF2B5EF4-FFF2-40B4-BE49-F238E27FC236}">
                <a16:creationId xmlns:a16="http://schemas.microsoft.com/office/drawing/2014/main" id="{2EE7D382-1A6D-EC4A-BCB0-862A5307DA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11782" y="905165"/>
            <a:ext cx="346838" cy="346928"/>
          </a:xfrm>
          <a:prstGeom prst="rect">
            <a:avLst/>
          </a:prstGeom>
        </p:spPr>
      </p:pic>
      <p:sp>
        <p:nvSpPr>
          <p:cNvPr id="109" name="CustomShape 15">
            <a:extLst>
              <a:ext uri="{FF2B5EF4-FFF2-40B4-BE49-F238E27FC236}">
                <a16:creationId xmlns:a16="http://schemas.microsoft.com/office/drawing/2014/main" id="{B152F1C8-BBEB-3D4B-AD10-57CC7DF73A73}"/>
              </a:ext>
            </a:extLst>
          </p:cNvPr>
          <p:cNvSpPr/>
          <p:nvPr/>
        </p:nvSpPr>
        <p:spPr>
          <a:xfrm>
            <a:off x="5892396" y="1348406"/>
            <a:ext cx="914400" cy="353070"/>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Operational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intelligence</a:t>
            </a:r>
          </a:p>
        </p:txBody>
      </p:sp>
      <p:sp>
        <p:nvSpPr>
          <p:cNvPr id="110" name="CustomShape 15">
            <a:extLst>
              <a:ext uri="{FF2B5EF4-FFF2-40B4-BE49-F238E27FC236}">
                <a16:creationId xmlns:a16="http://schemas.microsoft.com/office/drawing/2014/main" id="{6E414F24-37C0-EB47-81ED-8912470D5200}"/>
              </a:ext>
            </a:extLst>
          </p:cNvPr>
          <p:cNvSpPr/>
          <p:nvPr/>
        </p:nvSpPr>
        <p:spPr>
          <a:xfrm>
            <a:off x="4320200" y="1292960"/>
            <a:ext cx="914400" cy="400065"/>
          </a:xfrm>
          <a:prstGeom prst="rect">
            <a:avLst/>
          </a:prstGeom>
          <a:noFill/>
        </p:spPr>
        <p:txBody>
          <a:bodyPr wrap="square" lIns="0" tIns="0" rIns="0" bIns="68453" rtlCol="0" anchor="b"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RPA and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digital labor</a:t>
            </a:r>
          </a:p>
        </p:txBody>
      </p:sp>
      <p:pic>
        <p:nvPicPr>
          <p:cNvPr id="111" name="Graphic 86">
            <a:extLst>
              <a:ext uri="{FF2B5EF4-FFF2-40B4-BE49-F238E27FC236}">
                <a16:creationId xmlns:a16="http://schemas.microsoft.com/office/drawing/2014/main" id="{B35B0197-7CD4-0247-818B-C19719D9F6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3127" y="795868"/>
            <a:ext cx="562935" cy="563082"/>
          </a:xfrm>
          <a:prstGeom prst="rect">
            <a:avLst/>
          </a:prstGeom>
        </p:spPr>
      </p:pic>
      <p:sp>
        <p:nvSpPr>
          <p:cNvPr id="112" name="CustomShape 15">
            <a:extLst>
              <a:ext uri="{FF2B5EF4-FFF2-40B4-BE49-F238E27FC236}">
                <a16:creationId xmlns:a16="http://schemas.microsoft.com/office/drawing/2014/main" id="{1D1B61D2-625D-2946-A428-C5BF0EC95E0F}"/>
              </a:ext>
            </a:extLst>
          </p:cNvPr>
          <p:cNvSpPr/>
          <p:nvPr/>
        </p:nvSpPr>
        <p:spPr>
          <a:xfrm>
            <a:off x="3429646" y="2351060"/>
            <a:ext cx="1005840" cy="364033"/>
          </a:xfrm>
          <a:prstGeom prst="rect">
            <a:avLst/>
          </a:prstGeom>
          <a:noFill/>
        </p:spPr>
        <p:txBody>
          <a:bodyPr wrap="square" lIns="0" tIns="0" rIns="0" bIns="68453" rtlCol="0" anchor="t" anchorCtr="0">
            <a:noAutofit/>
          </a:bodyPr>
          <a:lstStyle/>
          <a:p>
            <a:pPr algn="ctr" defTabSz="684378">
              <a:defRPr/>
            </a:pPr>
            <a:r>
              <a:rPr lang="en-US" sz="850" dirty="0">
                <a:solidFill>
                  <a:srgbClr val="FFFFFF"/>
                </a:solidFill>
                <a:latin typeface="Arial"/>
                <a:cs typeface="Arial"/>
              </a:rPr>
              <a:t>Workflow automation</a:t>
            </a:r>
          </a:p>
        </p:txBody>
      </p:sp>
      <p:sp>
        <p:nvSpPr>
          <p:cNvPr id="113" name="CustomShape 15">
            <a:extLst>
              <a:ext uri="{FF2B5EF4-FFF2-40B4-BE49-F238E27FC236}">
                <a16:creationId xmlns:a16="http://schemas.microsoft.com/office/drawing/2014/main" id="{314FC64B-A11A-5944-B43D-27AA2B769770}"/>
              </a:ext>
            </a:extLst>
          </p:cNvPr>
          <p:cNvSpPr/>
          <p:nvPr/>
        </p:nvSpPr>
        <p:spPr>
          <a:xfrm>
            <a:off x="5049674" y="2351060"/>
            <a:ext cx="1005840" cy="364033"/>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Decision management</a:t>
            </a:r>
          </a:p>
        </p:txBody>
      </p:sp>
      <p:sp>
        <p:nvSpPr>
          <p:cNvPr id="114" name="CustomShape 15">
            <a:extLst>
              <a:ext uri="{FF2B5EF4-FFF2-40B4-BE49-F238E27FC236}">
                <a16:creationId xmlns:a16="http://schemas.microsoft.com/office/drawing/2014/main" id="{9CBA3988-376C-CC42-8DA6-3608979C9AEA}"/>
              </a:ext>
            </a:extLst>
          </p:cNvPr>
          <p:cNvSpPr/>
          <p:nvPr/>
        </p:nvSpPr>
        <p:spPr>
          <a:xfrm>
            <a:off x="6586482" y="2351060"/>
            <a:ext cx="1005840" cy="364033"/>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Content </a:t>
            </a:r>
          </a:p>
          <a:p>
            <a:pPr algn="ctr" defTabSz="684378">
              <a:defRPr/>
            </a:pPr>
            <a:r>
              <a:rPr lang="en-US" sz="899" dirty="0">
                <a:solidFill>
                  <a:srgbClr val="FFFFFF"/>
                </a:solidFill>
                <a:latin typeface="Arial" panose="020B0604020202020204" pitchFamily="34" charset="0"/>
                <a:cs typeface="Arial" panose="020B0604020202020204" pitchFamily="34" charset="0"/>
              </a:rPr>
              <a:t>services</a:t>
            </a:r>
          </a:p>
        </p:txBody>
      </p:sp>
      <p:grpSp>
        <p:nvGrpSpPr>
          <p:cNvPr id="7" name="Group 6">
            <a:extLst>
              <a:ext uri="{FF2B5EF4-FFF2-40B4-BE49-F238E27FC236}">
                <a16:creationId xmlns:a16="http://schemas.microsoft.com/office/drawing/2014/main" id="{3BD1D4CB-0E68-6C49-BCEB-307BDD44F69F}"/>
              </a:ext>
            </a:extLst>
          </p:cNvPr>
          <p:cNvGrpSpPr/>
          <p:nvPr/>
        </p:nvGrpSpPr>
        <p:grpSpPr>
          <a:xfrm>
            <a:off x="1682126" y="1849716"/>
            <a:ext cx="6179703" cy="890005"/>
            <a:chOff x="1742201" y="1824172"/>
            <a:chExt cx="6179703" cy="890005"/>
          </a:xfrm>
        </p:grpSpPr>
        <p:sp>
          <p:nvSpPr>
            <p:cNvPr id="134" name="Rectangle 133">
              <a:extLst>
                <a:ext uri="{FF2B5EF4-FFF2-40B4-BE49-F238E27FC236}">
                  <a16:creationId xmlns:a16="http://schemas.microsoft.com/office/drawing/2014/main" id="{3893C786-927D-BE41-9D87-CAC48BC396C5}"/>
                </a:ext>
              </a:extLst>
            </p:cNvPr>
            <p:cNvSpPr/>
            <p:nvPr/>
          </p:nvSpPr>
          <p:spPr bwMode="auto">
            <a:xfrm>
              <a:off x="1742201" y="1824172"/>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5" name="Rectangle 134">
              <a:extLst>
                <a:ext uri="{FF2B5EF4-FFF2-40B4-BE49-F238E27FC236}">
                  <a16:creationId xmlns:a16="http://schemas.microsoft.com/office/drawing/2014/main" id="{3893C786-927D-BE41-9D87-CAC48BC396C5}"/>
                </a:ext>
              </a:extLst>
            </p:cNvPr>
            <p:cNvSpPr/>
            <p:nvPr/>
          </p:nvSpPr>
          <p:spPr bwMode="auto">
            <a:xfrm>
              <a:off x="3321379"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6" name="Rectangle 135">
              <a:extLst>
                <a:ext uri="{FF2B5EF4-FFF2-40B4-BE49-F238E27FC236}">
                  <a16:creationId xmlns:a16="http://schemas.microsoft.com/office/drawing/2014/main" id="{3893C786-927D-BE41-9D87-CAC48BC396C5}"/>
                </a:ext>
              </a:extLst>
            </p:cNvPr>
            <p:cNvSpPr/>
            <p:nvPr/>
          </p:nvSpPr>
          <p:spPr bwMode="auto">
            <a:xfrm>
              <a:off x="4876564"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7" name="Rectangle 136">
              <a:extLst>
                <a:ext uri="{FF2B5EF4-FFF2-40B4-BE49-F238E27FC236}">
                  <a16:creationId xmlns:a16="http://schemas.microsoft.com/office/drawing/2014/main" id="{3893C786-927D-BE41-9D87-CAC48BC396C5}"/>
                </a:ext>
              </a:extLst>
            </p:cNvPr>
            <p:cNvSpPr/>
            <p:nvPr/>
          </p:nvSpPr>
          <p:spPr bwMode="auto">
            <a:xfrm>
              <a:off x="6449215" y="1826945"/>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6" name="Group 15">
            <a:extLst>
              <a:ext uri="{FF2B5EF4-FFF2-40B4-BE49-F238E27FC236}">
                <a16:creationId xmlns:a16="http://schemas.microsoft.com/office/drawing/2014/main" id="{D6D7B5E9-AF90-FD46-AEDF-32B87878181F}"/>
              </a:ext>
            </a:extLst>
          </p:cNvPr>
          <p:cNvGrpSpPr/>
          <p:nvPr/>
        </p:nvGrpSpPr>
        <p:grpSpPr>
          <a:xfrm>
            <a:off x="2496288" y="833162"/>
            <a:ext cx="4587988" cy="887232"/>
            <a:chOff x="2452925" y="848698"/>
            <a:chExt cx="4587988" cy="887232"/>
          </a:xfrm>
        </p:grpSpPr>
        <p:sp>
          <p:nvSpPr>
            <p:cNvPr id="132" name="Rectangle 131">
              <a:extLst>
                <a:ext uri="{FF2B5EF4-FFF2-40B4-BE49-F238E27FC236}">
                  <a16:creationId xmlns:a16="http://schemas.microsoft.com/office/drawing/2014/main" id="{3893C786-927D-BE41-9D87-CAC48BC396C5}"/>
                </a:ext>
              </a:extLst>
            </p:cNvPr>
            <p:cNvSpPr/>
            <p:nvPr/>
          </p:nvSpPr>
          <p:spPr bwMode="auto">
            <a:xfrm>
              <a:off x="4010575" y="848698"/>
              <a:ext cx="1472689"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3" name="Rectangle 132">
              <a:extLst>
                <a:ext uri="{FF2B5EF4-FFF2-40B4-BE49-F238E27FC236}">
                  <a16:creationId xmlns:a16="http://schemas.microsoft.com/office/drawing/2014/main" id="{3893C786-927D-BE41-9D87-CAC48BC396C5}"/>
                </a:ext>
              </a:extLst>
            </p:cNvPr>
            <p:cNvSpPr/>
            <p:nvPr/>
          </p:nvSpPr>
          <p:spPr bwMode="auto">
            <a:xfrm>
              <a:off x="5568224" y="848698"/>
              <a:ext cx="1472689" cy="887232"/>
            </a:xfrm>
            <a:prstGeom prst="rect">
              <a:avLst/>
            </a:prstGeom>
            <a:solidFill>
              <a:schemeClr val="bg1">
                <a:alpha val="18000"/>
              </a:schemeClr>
            </a:solidFill>
            <a:ln w="6350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41" name="Rectangle 140">
              <a:extLst>
                <a:ext uri="{FF2B5EF4-FFF2-40B4-BE49-F238E27FC236}">
                  <a16:creationId xmlns:a16="http://schemas.microsoft.com/office/drawing/2014/main" id="{3893C786-927D-BE41-9D87-CAC48BC396C5}"/>
                </a:ext>
              </a:extLst>
            </p:cNvPr>
            <p:cNvSpPr/>
            <p:nvPr/>
          </p:nvSpPr>
          <p:spPr bwMode="auto">
            <a:xfrm>
              <a:off x="2452925" y="848698"/>
              <a:ext cx="1472689"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grpSp>
      <p:sp>
        <p:nvSpPr>
          <p:cNvPr id="122" name="Title 1">
            <a:extLst>
              <a:ext uri="{FF2B5EF4-FFF2-40B4-BE49-F238E27FC236}">
                <a16:creationId xmlns:a16="http://schemas.microsoft.com/office/drawing/2014/main" id="{F8B888EB-9203-D341-AA7D-1B69FCC919E3}"/>
              </a:ext>
            </a:extLst>
          </p:cNvPr>
          <p:cNvSpPr txBox="1">
            <a:spLocks/>
          </p:cNvSpPr>
          <p:nvPr/>
        </p:nvSpPr>
        <p:spPr>
          <a:xfrm>
            <a:off x="215482" y="203978"/>
            <a:ext cx="7867043" cy="32647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defTabSz="685097"/>
            <a:r>
              <a:rPr lang="en-US" sz="2398" kern="0" dirty="0">
                <a:solidFill>
                  <a:srgbClr val="FFFFFF"/>
                </a:solidFill>
                <a:latin typeface="Arial" panose="020B0604020202020204" pitchFamily="34" charset="0"/>
                <a:cs typeface="Arial" panose="020B0604020202020204" pitchFamily="34" charset="0"/>
              </a:rPr>
              <a:t>Capabilities of IBM Business Automation</a:t>
            </a:r>
          </a:p>
        </p:txBody>
      </p:sp>
      <p:sp>
        <p:nvSpPr>
          <p:cNvPr id="129" name="Slide Number Placeholder 2">
            <a:extLst>
              <a:ext uri="{FF2B5EF4-FFF2-40B4-BE49-F238E27FC236}">
                <a16:creationId xmlns:a16="http://schemas.microsoft.com/office/drawing/2014/main" id="{2427E5F4-F016-1D48-B376-4CE4162075DD}"/>
              </a:ext>
            </a:extLst>
          </p:cNvPr>
          <p:cNvSpPr txBox="1">
            <a:spLocks/>
          </p:cNvSpPr>
          <p:nvPr/>
        </p:nvSpPr>
        <p:spPr>
          <a:xfrm>
            <a:off x="7084276" y="4532696"/>
            <a:ext cx="1827040" cy="166533"/>
          </a:xfrm>
          <a:prstGeom prst="rect">
            <a:avLst/>
          </a:prstGeom>
        </p:spPr>
        <p:txBody>
          <a:bodyPr vert="horz" lIns="0" tIns="0" rIns="0" bIns="0" rtlCol="0" anchor="ctr"/>
          <a:lstStyle>
            <a:defPPr>
              <a:defRPr lang="en-US"/>
            </a:defPPr>
            <a:lvl1pPr marL="0" algn="r" defTabSz="685749" rtl="0" eaLnBrk="1" latinLnBrk="0" hangingPunct="1">
              <a:defRPr sz="600" kern="1200">
                <a:solidFill>
                  <a:schemeClr val="bg1"/>
                </a:solidFill>
                <a:latin typeface="IBM Plex Sans" panose="020B0503050203000203" pitchFamily="34" charset="0"/>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defTabSz="685046">
              <a:defRPr/>
            </a:pPr>
            <a:fld id="{59395FB3-9C97-154F-86B2-7E381B951268}" type="slidenum">
              <a:rPr lang="en-US" sz="599">
                <a:solidFill>
                  <a:schemeClr val="tx1"/>
                </a:solidFill>
                <a:latin typeface="Arial" panose="020B0604020202020204" pitchFamily="34" charset="0"/>
              </a:rPr>
              <a:pPr defTabSz="685046">
                <a:defRPr/>
              </a:pPr>
              <a:t>20</a:t>
            </a:fld>
            <a:endParaRPr lang="en-US" sz="599" dirty="0">
              <a:solidFill>
                <a:schemeClr val="tx1"/>
              </a:solidFill>
              <a:latin typeface="Arial" panose="020B0604020202020204" pitchFamily="34" charset="0"/>
            </a:endParaRPr>
          </a:p>
        </p:txBody>
      </p:sp>
      <p:sp>
        <p:nvSpPr>
          <p:cNvPr id="76" name="Rectangle 75">
            <a:extLst>
              <a:ext uri="{FF2B5EF4-FFF2-40B4-BE49-F238E27FC236}">
                <a16:creationId xmlns:a16="http://schemas.microsoft.com/office/drawing/2014/main" id="{42ADC158-EDE0-714D-A3D7-BBAA62E8C249}"/>
              </a:ext>
            </a:extLst>
          </p:cNvPr>
          <p:cNvSpPr/>
          <p:nvPr/>
        </p:nvSpPr>
        <p:spPr>
          <a:xfrm>
            <a:off x="218855" y="3327629"/>
            <a:ext cx="2103120" cy="1371600"/>
          </a:xfrm>
          <a:prstGeom prst="rect">
            <a:avLst/>
          </a:prstGeom>
          <a:solidFill>
            <a:schemeClr val="accent6"/>
          </a:solidFill>
          <a:ln>
            <a:noFill/>
          </a:ln>
        </p:spPr>
        <p:txBody>
          <a:bodyPr wrap="square" lIns="91440" tIns="91440" rIns="0" bIns="0">
            <a:noAutofit/>
          </a:bodyPr>
          <a:lstStyle/>
          <a:p>
            <a:pPr defTabSz="684133">
              <a:spcAft>
                <a:spcPts val="549"/>
              </a:spcAft>
              <a:defRPr/>
            </a:pPr>
            <a:r>
              <a:rPr lang="en-US" sz="800" dirty="0">
                <a:solidFill>
                  <a:srgbClr val="000000"/>
                </a:solidFill>
                <a:latin typeface="Arial" panose="020B0604020202020204" pitchFamily="34" charset="0"/>
                <a:ea typeface="IBM Plex Sans" charset="0"/>
                <a:cs typeface="Arial" panose="020B0604020202020204" pitchFamily="34" charset="0"/>
              </a:rPr>
              <a:t>         </a:t>
            </a:r>
            <a:r>
              <a:rPr lang="en-US" sz="1000" dirty="0">
                <a:solidFill>
                  <a:srgbClr val="000000"/>
                </a:solidFill>
                <a:latin typeface="Arial" panose="020B0604020202020204" pitchFamily="34" charset="0"/>
                <a:ea typeface="IBM Plex Sans" charset="0"/>
                <a:cs typeface="Arial" panose="020B0604020202020204" pitchFamily="34" charset="0"/>
              </a:rPr>
              <a:t>Process mining and modeling</a:t>
            </a:r>
            <a:endParaRPr lang="en-US" sz="800" dirty="0">
              <a:solidFill>
                <a:srgbClr val="000000"/>
              </a:solidFill>
              <a:latin typeface="Arial" panose="020B0604020202020204" pitchFamily="34" charset="0"/>
              <a:ea typeface="IBM Plex Sans" charset="0"/>
              <a:cs typeface="Arial" panose="020B0604020202020204" pitchFamily="34" charset="0"/>
            </a:endParaRP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Discover frequency, rework, duration, and cost from real data</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Generate process models  </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Analyze impact on KPIs</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Simulate future processes</a:t>
            </a:r>
          </a:p>
        </p:txBody>
      </p:sp>
      <p:grpSp>
        <p:nvGrpSpPr>
          <p:cNvPr id="89" name="Group 88">
            <a:extLst>
              <a:ext uri="{FF2B5EF4-FFF2-40B4-BE49-F238E27FC236}">
                <a16:creationId xmlns:a16="http://schemas.microsoft.com/office/drawing/2014/main" id="{24961A15-FAF7-3D4A-9AE0-D3250E3EDED5}"/>
              </a:ext>
            </a:extLst>
          </p:cNvPr>
          <p:cNvGrpSpPr/>
          <p:nvPr/>
        </p:nvGrpSpPr>
        <p:grpSpPr>
          <a:xfrm>
            <a:off x="4618815" y="3341326"/>
            <a:ext cx="2099869" cy="1371600"/>
            <a:chOff x="4897530" y="5008286"/>
            <a:chExt cx="5669280" cy="4410528"/>
          </a:xfrm>
          <a:solidFill>
            <a:schemeClr val="accent6"/>
          </a:solidFill>
        </p:grpSpPr>
        <p:sp>
          <p:nvSpPr>
            <p:cNvPr id="90" name="Rectangle 89">
              <a:extLst>
                <a:ext uri="{FF2B5EF4-FFF2-40B4-BE49-F238E27FC236}">
                  <a16:creationId xmlns:a16="http://schemas.microsoft.com/office/drawing/2014/main" id="{92756F94-1F5B-8948-A998-6DCC303BF619}"/>
                </a:ext>
              </a:extLst>
            </p:cNvPr>
            <p:cNvSpPr/>
            <p:nvPr/>
          </p:nvSpPr>
          <p:spPr>
            <a:xfrm>
              <a:off x="4897530" y="5008286"/>
              <a:ext cx="5669280" cy="4410528"/>
            </a:xfrm>
            <a:prstGeom prst="rect">
              <a:avLst/>
            </a:prstGeom>
            <a:grpFill/>
            <a:ln>
              <a:noFill/>
            </a:ln>
          </p:spPr>
          <p:txBody>
            <a:bodyPr wrap="square" lIns="91440" tIns="91440" rIns="91440" bIns="0" anchor="t">
              <a:noAutofit/>
            </a:bodyPr>
            <a:lstStyle/>
            <a:p>
              <a:pPr defTabSz="684133">
                <a:spcAft>
                  <a:spcPts val="549"/>
                </a:spcAft>
                <a:defRPr/>
              </a:pPr>
              <a:r>
                <a:rPr lang="en-US" sz="800" dirty="0">
                  <a:solidFill>
                    <a:srgbClr val="000000"/>
                  </a:solidFill>
                  <a:ea typeface="IBM Plex Sans" charset="0"/>
                  <a:cs typeface="Arial" panose="020B0604020202020204" pitchFamily="34" charset="0"/>
                </a:rPr>
                <a:t>           </a:t>
              </a:r>
              <a:r>
                <a:rPr lang="en-US" sz="1000" dirty="0">
                  <a:solidFill>
                    <a:srgbClr val="000000"/>
                  </a:solidFill>
                  <a:ea typeface="IBM Plex Sans" charset="0"/>
                  <a:cs typeface="Arial" panose="020B0604020202020204" pitchFamily="34" charset="0"/>
                </a:rPr>
                <a:t>Core automation</a:t>
              </a:r>
              <a:endParaRPr lang="en-US" sz="800" dirty="0">
                <a:solidFill>
                  <a:srgbClr val="000000"/>
                </a:solidFill>
                <a:ea typeface="IBM Plex Sans" charset="0"/>
                <a:cs typeface="Arial" panose="020B0604020202020204" pitchFamily="34" charset="0"/>
              </a:endParaRPr>
            </a:p>
            <a:p>
              <a:pPr marL="91440" indent="-91440" defTabSz="684133">
                <a:spcBef>
                  <a:spcPts val="499"/>
                </a:spcBef>
                <a:buFont typeface="Arial" panose="020B0604020202020204" pitchFamily="34" charset="0"/>
                <a:buChar char="•"/>
                <a:defRPr/>
              </a:pPr>
              <a:r>
                <a:rPr lang="en-US" sz="800" dirty="0">
                  <a:solidFill>
                    <a:srgbClr val="000000"/>
                  </a:solidFill>
                </a:rPr>
                <a:t>Content services</a:t>
              </a:r>
              <a:endParaRPr lang="en-US" sz="800" dirty="0">
                <a:ea typeface="+mn-lt"/>
                <a:cs typeface="+mn-lt"/>
              </a:endParaRPr>
            </a:p>
            <a:p>
              <a:pPr marL="91440" indent="-91440" defTabSz="684133">
                <a:spcBef>
                  <a:spcPts val="499"/>
                </a:spcBef>
                <a:buFont typeface="Arial" panose="020B0604020202020204" pitchFamily="34" charset="0"/>
                <a:buChar char="•"/>
                <a:defRPr/>
              </a:pPr>
              <a:r>
                <a:rPr lang="en-US" sz="800" dirty="0">
                  <a:solidFill>
                    <a:srgbClr val="000000"/>
                  </a:solidFill>
                </a:rPr>
                <a:t>Document processing</a:t>
              </a:r>
              <a:endParaRPr lang="en-US" sz="800" dirty="0"/>
            </a:p>
            <a:p>
              <a:pPr marL="91440" indent="-91440" defTabSz="684133">
                <a:spcBef>
                  <a:spcPts val="499"/>
                </a:spcBef>
                <a:buFont typeface="Arial" panose="020B0604020202020204" pitchFamily="34" charset="0"/>
                <a:buChar char="•"/>
                <a:defRPr/>
              </a:pPr>
              <a:r>
                <a:rPr lang="en-US" sz="800" dirty="0">
                  <a:solidFill>
                    <a:srgbClr val="000000"/>
                  </a:solidFill>
                  <a:cs typeface="Arial"/>
                </a:rPr>
                <a:t>Workflow automation</a:t>
              </a:r>
              <a:endParaRPr lang="en-US" sz="800" dirty="0">
                <a:cs typeface="Arial" panose="020B0604020202020204"/>
              </a:endParaRPr>
            </a:p>
            <a:p>
              <a:pPr marL="91440" indent="-91440" defTabSz="684133">
                <a:spcBef>
                  <a:spcPts val="499"/>
                </a:spcBef>
                <a:buFont typeface="Arial" panose="020B0604020202020204" pitchFamily="34" charset="0"/>
                <a:buChar char="•"/>
                <a:defRPr/>
              </a:pPr>
              <a:r>
                <a:rPr lang="en-US" sz="800" dirty="0">
                  <a:solidFill>
                    <a:srgbClr val="000000"/>
                  </a:solidFill>
                  <a:ea typeface="IBM Plex Sans" charset="0"/>
                  <a:cs typeface="Arial" panose="020B0604020202020204" pitchFamily="34" charset="0"/>
                </a:rPr>
                <a:t>Decision management</a:t>
              </a:r>
            </a:p>
            <a:p>
              <a:pPr marL="91440" indent="-91440" defTabSz="684133">
                <a:spcBef>
                  <a:spcPts val="499"/>
                </a:spcBef>
                <a:buFont typeface="Arial" panose="020B0604020202020204" pitchFamily="34" charset="0"/>
                <a:buChar char="•"/>
                <a:defRPr/>
              </a:pPr>
              <a:r>
                <a:rPr lang="en-US" sz="800" dirty="0">
                  <a:solidFill>
                    <a:srgbClr val="000000"/>
                  </a:solidFill>
                  <a:ea typeface="IBM Plex Sans" charset="0"/>
                  <a:cs typeface="Arial" panose="020B0604020202020204" pitchFamily="34" charset="0"/>
                </a:rPr>
                <a:t>Low-code applications</a:t>
              </a:r>
            </a:p>
          </p:txBody>
        </p:sp>
        <p:pic>
          <p:nvPicPr>
            <p:cNvPr id="91" name="Graphic 90">
              <a:extLst>
                <a:ext uri="{FF2B5EF4-FFF2-40B4-BE49-F238E27FC236}">
                  <a16:creationId xmlns:a16="http://schemas.microsoft.com/office/drawing/2014/main" id="{973AD59B-CD42-704A-BB77-A159AE4FEF49}"/>
                </a:ext>
              </a:extLst>
            </p:cNvPr>
            <p:cNvPicPr>
              <a:picLocks noChangeAspect="1"/>
            </p:cNvPicPr>
            <p:nvPr/>
          </p:nvPicPr>
          <p:blipFill>
            <a:blip r:embed="rId17">
              <a:alphaModFix/>
              <a:extLst>
                <a:ext uri="{96DAC541-7B7A-43D3-8B79-37D633B846F1}">
                  <asvg:svgBlip xmlns:asvg="http://schemas.microsoft.com/office/drawing/2016/SVG/main" r:embed="rId18"/>
                </a:ext>
              </a:extLst>
            </a:blip>
            <a:srcRect/>
            <a:stretch/>
          </p:blipFill>
          <p:spPr>
            <a:xfrm>
              <a:off x="4919175" y="5012566"/>
              <a:ext cx="1008523" cy="1008521"/>
            </a:xfrm>
            <a:prstGeom prst="rect">
              <a:avLst/>
            </a:prstGeom>
          </p:spPr>
        </p:pic>
      </p:grpSp>
      <p:grpSp>
        <p:nvGrpSpPr>
          <p:cNvPr id="92" name="Group 91">
            <a:extLst>
              <a:ext uri="{FF2B5EF4-FFF2-40B4-BE49-F238E27FC236}">
                <a16:creationId xmlns:a16="http://schemas.microsoft.com/office/drawing/2014/main" id="{B7C3EC4A-91DF-134D-BC18-A50F1C9ACFCA}"/>
              </a:ext>
            </a:extLst>
          </p:cNvPr>
          <p:cNvGrpSpPr/>
          <p:nvPr/>
        </p:nvGrpSpPr>
        <p:grpSpPr>
          <a:xfrm>
            <a:off x="6812281" y="3341571"/>
            <a:ext cx="2103119" cy="1371600"/>
            <a:chOff x="11103401" y="476250"/>
            <a:chExt cx="3730328" cy="4410528"/>
          </a:xfrm>
        </p:grpSpPr>
        <p:sp>
          <p:nvSpPr>
            <p:cNvPr id="93" name="Rectangle 92">
              <a:extLst>
                <a:ext uri="{FF2B5EF4-FFF2-40B4-BE49-F238E27FC236}">
                  <a16:creationId xmlns:a16="http://schemas.microsoft.com/office/drawing/2014/main" id="{BD1591B7-3091-0346-9734-426952961769}"/>
                </a:ext>
              </a:extLst>
            </p:cNvPr>
            <p:cNvSpPr/>
            <p:nvPr/>
          </p:nvSpPr>
          <p:spPr>
            <a:xfrm>
              <a:off x="11103401" y="476250"/>
              <a:ext cx="3730328" cy="4410528"/>
            </a:xfrm>
            <a:prstGeom prst="rect">
              <a:avLst/>
            </a:prstGeom>
            <a:solidFill>
              <a:srgbClr val="92EEEE"/>
            </a:solidFill>
            <a:ln>
              <a:noFill/>
            </a:ln>
          </p:spPr>
          <p:txBody>
            <a:bodyPr wrap="none" lIns="91440" tIns="91440" rIns="91440" bIns="0" anchor="t">
              <a:noAutofit/>
            </a:bodyPr>
            <a:lstStyle/>
            <a:p>
              <a:pPr defTabSz="684133">
                <a:spcAft>
                  <a:spcPts val="549"/>
                </a:spcAft>
                <a:defRPr/>
              </a:pPr>
              <a:r>
                <a:rPr lang="en-US" sz="1000" dirty="0">
                  <a:solidFill>
                    <a:srgbClr val="000000"/>
                  </a:solidFill>
                  <a:ea typeface="IBM Plex Sans" charset="0"/>
                  <a:cs typeface="Arial" panose="020B0604020202020204" pitchFamily="34" charset="0"/>
                </a:rPr>
                <a:t>        AI and operational intelligence</a:t>
              </a:r>
            </a:p>
            <a:p>
              <a:pPr marL="91440" indent="-91440" defTabSz="684133">
                <a:spcBef>
                  <a:spcPts val="499"/>
                </a:spcBef>
                <a:buFont typeface="Arial" panose="020B0604020202020204" pitchFamily="34" charset="0"/>
                <a:buChar char="•"/>
                <a:defRPr/>
              </a:pPr>
              <a:r>
                <a:rPr lang="en-US" sz="800" dirty="0">
                  <a:solidFill>
                    <a:srgbClr val="000000"/>
                  </a:solidFill>
                </a:rPr>
                <a:t>Apply AI to operational data</a:t>
              </a:r>
            </a:p>
            <a:p>
              <a:pPr marL="91440" indent="-91440" defTabSz="684133">
                <a:spcBef>
                  <a:spcPts val="499"/>
                </a:spcBef>
                <a:buFont typeface="Arial" panose="020B0604020202020204" pitchFamily="34" charset="0"/>
                <a:buChar char="•"/>
                <a:defRPr/>
              </a:pPr>
              <a:r>
                <a:rPr lang="en-US" sz="800" dirty="0">
                  <a:solidFill>
                    <a:srgbClr val="000000"/>
                  </a:solidFill>
                </a:rPr>
                <a:t>Classify and understand content</a:t>
              </a:r>
              <a:endParaRPr lang="en-US" sz="800" dirty="0"/>
            </a:p>
            <a:p>
              <a:pPr marL="91440" indent="-91440" defTabSz="684133">
                <a:spcBef>
                  <a:spcPts val="499"/>
                </a:spcBef>
                <a:buFont typeface="Arial" panose="020B0604020202020204" pitchFamily="34" charset="0"/>
                <a:buChar char="•"/>
                <a:defRPr/>
              </a:pPr>
              <a:r>
                <a:rPr lang="en-US" sz="800" dirty="0">
                  <a:solidFill>
                    <a:srgbClr val="000000"/>
                  </a:solidFill>
                </a:rPr>
                <a:t>Prioritize tasks</a:t>
              </a:r>
            </a:p>
            <a:p>
              <a:pPr marL="91440" indent="-91440" defTabSz="684133">
                <a:spcBef>
                  <a:spcPts val="499"/>
                </a:spcBef>
                <a:buFont typeface="Arial" panose="020B0604020202020204" pitchFamily="34" charset="0"/>
                <a:buChar char="•"/>
                <a:defRPr/>
              </a:pPr>
              <a:r>
                <a:rPr lang="en-US" sz="800" dirty="0">
                  <a:solidFill>
                    <a:srgbClr val="000000"/>
                  </a:solidFill>
                </a:rPr>
                <a:t>Make predictive decisions</a:t>
              </a:r>
            </a:p>
            <a:p>
              <a:pPr marL="91440" indent="-91440" defTabSz="684133">
                <a:spcBef>
                  <a:spcPts val="499"/>
                </a:spcBef>
                <a:buFont typeface="Arial" panose="020B0604020202020204" pitchFamily="34" charset="0"/>
                <a:buChar char="•"/>
                <a:defRPr/>
              </a:pPr>
              <a:r>
                <a:rPr lang="en-US" sz="800" dirty="0">
                  <a:solidFill>
                    <a:srgbClr val="000000"/>
                  </a:solidFill>
                </a:rPr>
                <a:t>Build intelligent chatbots</a:t>
              </a:r>
            </a:p>
          </p:txBody>
        </p:sp>
        <p:pic>
          <p:nvPicPr>
            <p:cNvPr id="94" name="Graphic 93">
              <a:extLst>
                <a:ext uri="{FF2B5EF4-FFF2-40B4-BE49-F238E27FC236}">
                  <a16:creationId xmlns:a16="http://schemas.microsoft.com/office/drawing/2014/main" id="{3309754D-A38E-DF40-A981-FB820CC9F8C4}"/>
                </a:ext>
              </a:extLst>
            </p:cNvPr>
            <p:cNvPicPr>
              <a:picLocks noChangeAspect="1"/>
            </p:cNvPicPr>
            <p:nvPr/>
          </p:nvPicPr>
          <p:blipFill>
            <a:blip r:embed="rId19">
              <a:alphaModFix/>
              <a:extLst>
                <a:ext uri="{96DAC541-7B7A-43D3-8B79-37D633B846F1}">
                  <asvg:svgBlip xmlns:asvg="http://schemas.microsoft.com/office/drawing/2016/SVG/main" r:embed="rId20"/>
                </a:ext>
              </a:extLst>
            </a:blip>
            <a:srcRect/>
            <a:stretch/>
          </p:blipFill>
          <p:spPr>
            <a:xfrm>
              <a:off x="11112532" y="529246"/>
              <a:ext cx="630633" cy="792274"/>
            </a:xfrm>
            <a:prstGeom prst="rect">
              <a:avLst/>
            </a:prstGeom>
          </p:spPr>
        </p:pic>
      </p:grpSp>
      <p:grpSp>
        <p:nvGrpSpPr>
          <p:cNvPr id="95" name="Group 94">
            <a:extLst>
              <a:ext uri="{FF2B5EF4-FFF2-40B4-BE49-F238E27FC236}">
                <a16:creationId xmlns:a16="http://schemas.microsoft.com/office/drawing/2014/main" id="{5CE900B5-682D-2B46-9EA9-196C2A2C86DE}"/>
              </a:ext>
            </a:extLst>
          </p:cNvPr>
          <p:cNvGrpSpPr/>
          <p:nvPr/>
        </p:nvGrpSpPr>
        <p:grpSpPr>
          <a:xfrm>
            <a:off x="2424837" y="3331786"/>
            <a:ext cx="2103122" cy="1371600"/>
            <a:chOff x="3382284" y="257897"/>
            <a:chExt cx="4186698" cy="4392802"/>
          </a:xfrm>
        </p:grpSpPr>
        <p:sp>
          <p:nvSpPr>
            <p:cNvPr id="96" name="Rectangle 95">
              <a:extLst>
                <a:ext uri="{FF2B5EF4-FFF2-40B4-BE49-F238E27FC236}">
                  <a16:creationId xmlns:a16="http://schemas.microsoft.com/office/drawing/2014/main" id="{74433583-1ECA-4542-A097-CF3D5A439169}"/>
                </a:ext>
              </a:extLst>
            </p:cNvPr>
            <p:cNvSpPr/>
            <p:nvPr/>
          </p:nvSpPr>
          <p:spPr>
            <a:xfrm>
              <a:off x="3382284" y="257897"/>
              <a:ext cx="4186698" cy="4392802"/>
            </a:xfrm>
            <a:prstGeom prst="rect">
              <a:avLst/>
            </a:prstGeom>
            <a:solidFill>
              <a:schemeClr val="accent6"/>
            </a:solidFill>
            <a:ln>
              <a:noFill/>
            </a:ln>
          </p:spPr>
          <p:txBody>
            <a:bodyPr wrap="square" lIns="91440" tIns="91440" rIns="91440" bIns="0">
              <a:noAutofit/>
            </a:bodyPr>
            <a:lstStyle/>
            <a:p>
              <a:pPr defTabSz="684133">
                <a:spcAft>
                  <a:spcPts val="549"/>
                </a:spcAft>
                <a:defRPr/>
              </a:pPr>
              <a:r>
                <a:rPr lang="en-US" sz="800" dirty="0">
                  <a:solidFill>
                    <a:srgbClr val="000000"/>
                  </a:solidFill>
                  <a:latin typeface="Arial" panose="020B0604020202020204" pitchFamily="34" charset="0"/>
                  <a:ea typeface="IBM Plex Sans" charset="0"/>
                  <a:cs typeface="Arial" panose="020B0604020202020204" pitchFamily="34" charset="0"/>
                </a:rPr>
                <a:t>             </a:t>
              </a:r>
              <a:r>
                <a:rPr lang="en-US" sz="1000" dirty="0">
                  <a:solidFill>
                    <a:srgbClr val="000000"/>
                  </a:solidFill>
                  <a:latin typeface="Arial" panose="020B0604020202020204" pitchFamily="34" charset="0"/>
                  <a:ea typeface="IBM Plex Sans" charset="0"/>
                  <a:cs typeface="Arial" panose="020B0604020202020204" pitchFamily="34" charset="0"/>
                </a:rPr>
                <a:t>RPA and digital labor</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Perform repetitive tasks</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Act on data extracted from unstructured documents</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Automate systems that do not have APIs</a:t>
              </a:r>
            </a:p>
          </p:txBody>
        </p:sp>
        <p:pic>
          <p:nvPicPr>
            <p:cNvPr id="97" name="Graphic 96">
              <a:extLst>
                <a:ext uri="{FF2B5EF4-FFF2-40B4-BE49-F238E27FC236}">
                  <a16:creationId xmlns:a16="http://schemas.microsoft.com/office/drawing/2014/main" id="{F1EDB173-6607-F747-AEB9-FED882C0FB5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84924" y="288454"/>
              <a:ext cx="904897" cy="1008730"/>
            </a:xfrm>
            <a:prstGeom prst="rect">
              <a:avLst/>
            </a:prstGeom>
          </p:spPr>
        </p:pic>
      </p:grpSp>
      <p:pic>
        <p:nvPicPr>
          <p:cNvPr id="139" name="Graphic 138" descr="Mining tools">
            <a:extLst>
              <a:ext uri="{FF2B5EF4-FFF2-40B4-BE49-F238E27FC236}">
                <a16:creationId xmlns:a16="http://schemas.microsoft.com/office/drawing/2014/main" id="{1D473ABF-0CEC-5841-AC81-AEE8454C50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9522" y="3358052"/>
            <a:ext cx="241516" cy="246384"/>
          </a:xfrm>
          <a:prstGeom prst="rect">
            <a:avLst/>
          </a:prstGeom>
        </p:spPr>
      </p:pic>
      <p:sp>
        <p:nvSpPr>
          <p:cNvPr id="140" name="Rectangle 139">
            <a:extLst>
              <a:ext uri="{FF2B5EF4-FFF2-40B4-BE49-F238E27FC236}">
                <a16:creationId xmlns:a16="http://schemas.microsoft.com/office/drawing/2014/main" id="{387E2C55-F66E-A44B-A070-B7AF140D52BE}"/>
              </a:ext>
            </a:extLst>
          </p:cNvPr>
          <p:cNvSpPr/>
          <p:nvPr/>
        </p:nvSpPr>
        <p:spPr bwMode="auto">
          <a:xfrm>
            <a:off x="1664663" y="1828851"/>
            <a:ext cx="6169920"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cxnSp>
        <p:nvCxnSpPr>
          <p:cNvPr id="13" name="Straight Connector 12">
            <a:extLst>
              <a:ext uri="{FF2B5EF4-FFF2-40B4-BE49-F238E27FC236}">
                <a16:creationId xmlns:a16="http://schemas.microsoft.com/office/drawing/2014/main" id="{A0DDE4DF-1281-5B4F-BEAE-838B402A317E}"/>
              </a:ext>
            </a:extLst>
          </p:cNvPr>
          <p:cNvCxnSpPr>
            <a:cxnSpLocks/>
          </p:cNvCxnSpPr>
          <p:nvPr/>
        </p:nvCxnSpPr>
        <p:spPr bwMode="auto">
          <a:xfrm>
            <a:off x="1697807"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2F4D4DB-F5A0-9E49-A5D4-3C6909B2449A}"/>
              </a:ext>
            </a:extLst>
          </p:cNvPr>
          <p:cNvCxnSpPr>
            <a:cxnSpLocks/>
          </p:cNvCxnSpPr>
          <p:nvPr/>
        </p:nvCxnSpPr>
        <p:spPr bwMode="auto">
          <a:xfrm>
            <a:off x="5419371"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5" name="CustomShape 15">
            <a:extLst>
              <a:ext uri="{FF2B5EF4-FFF2-40B4-BE49-F238E27FC236}">
                <a16:creationId xmlns:a16="http://schemas.microsoft.com/office/drawing/2014/main" id="{A24DD1A3-02D2-094A-8DDB-954865B92FC7}"/>
              </a:ext>
            </a:extLst>
          </p:cNvPr>
          <p:cNvSpPr/>
          <p:nvPr/>
        </p:nvSpPr>
        <p:spPr>
          <a:xfrm>
            <a:off x="4079260" y="2855063"/>
            <a:ext cx="1375353" cy="164198"/>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AI and machine learning</a:t>
            </a:r>
          </a:p>
        </p:txBody>
      </p:sp>
      <p:sp>
        <p:nvSpPr>
          <p:cNvPr id="53" name="CustomShape 15">
            <a:extLst>
              <a:ext uri="{FF2B5EF4-FFF2-40B4-BE49-F238E27FC236}">
                <a16:creationId xmlns:a16="http://schemas.microsoft.com/office/drawing/2014/main" id="{AB0390CE-9997-1244-8B5B-3E809F2D923B}"/>
              </a:ext>
            </a:extLst>
          </p:cNvPr>
          <p:cNvSpPr/>
          <p:nvPr/>
        </p:nvSpPr>
        <p:spPr>
          <a:xfrm>
            <a:off x="1664663" y="2810513"/>
            <a:ext cx="6169920" cy="274467"/>
          </a:xfrm>
          <a:prstGeom prst="rect">
            <a:avLst/>
          </a:prstGeom>
          <a:solidFill>
            <a:schemeClr val="bg1">
              <a:alpha val="18000"/>
            </a:schemeClr>
          </a:solidFill>
          <a:ln w="63500" cmpd="sng">
            <a:solidFill>
              <a:srgbClr val="92EEEE"/>
            </a:solidFill>
            <a:extLst>
              <a:ext uri="{C807C97D-BFC1-408E-A445-0C87EB9F89A2}">
                <ask:lineSketchStyleProps xmlns:ask="http://schemas.microsoft.com/office/drawing/2018/sketchyshapes">
                  <ask:type>
                    <ask:lineSketchNone/>
                  </ask:type>
                </ask:lineSketchStyleProps>
              </a:ext>
            </a:extLst>
          </a:ln>
        </p:spPr>
        <p:txBody>
          <a:bodyPr wrap="square" lIns="0" tIns="0" rIns="0" bIns="68453" rtlCol="0" anchor="ctr" anchorCtr="0">
            <a:noAutofit/>
          </a:bodyPr>
          <a:lstStyle/>
          <a:p>
            <a:pPr algn="ctr" defTabSz="684378">
              <a:defRPr/>
            </a:pPr>
            <a:endParaRPr lang="en-US" sz="824"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575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086A664-D8F9-1E4C-BB17-6154889C98E6}"/>
              </a:ext>
            </a:extLst>
          </p:cNvPr>
          <p:cNvSpPr/>
          <p:nvPr/>
        </p:nvSpPr>
        <p:spPr>
          <a:xfrm>
            <a:off x="2517191" y="3414427"/>
            <a:ext cx="4511692" cy="276615"/>
          </a:xfrm>
          <a:prstGeom prst="rect">
            <a:avLst/>
          </a:prstGeom>
          <a:solidFill>
            <a:schemeClr val="bg1">
              <a:alpha val="0"/>
            </a:schemeClr>
          </a:solidFill>
          <a:ln>
            <a:noFill/>
          </a:ln>
        </p:spPr>
        <p:txBody>
          <a:bodyPr wrap="square" lIns="0" tIns="136907" rIns="0" bIns="0">
            <a:spAutoFit/>
          </a:bodyPr>
          <a:lstStyle/>
          <a:p>
            <a:pPr defTabSz="228143">
              <a:spcBef>
                <a:spcPts val="300"/>
              </a:spcBef>
              <a:defRPr/>
            </a:pPr>
            <a:r>
              <a:rPr lang="en-US" sz="899" dirty="0">
                <a:solidFill>
                  <a:schemeClr val="bg1"/>
                </a:solidFill>
                <a:latin typeface="Arial" panose="020B0604020202020204" pitchFamily="34" charset="0"/>
              </a:rPr>
              <a:t>Display KPI forecast predictions based on historical data</a:t>
            </a:r>
          </a:p>
        </p:txBody>
      </p:sp>
      <p:sp>
        <p:nvSpPr>
          <p:cNvPr id="14" name="Content Placeholder 1">
            <a:extLst>
              <a:ext uri="{FF2B5EF4-FFF2-40B4-BE49-F238E27FC236}">
                <a16:creationId xmlns:a16="http://schemas.microsoft.com/office/drawing/2014/main" id="{3FE617F7-26F6-8341-A756-92F0DD1441C4}"/>
              </a:ext>
            </a:extLst>
          </p:cNvPr>
          <p:cNvSpPr txBox="1">
            <a:spLocks/>
          </p:cNvSpPr>
          <p:nvPr/>
        </p:nvSpPr>
        <p:spPr>
          <a:xfrm>
            <a:off x="232685" y="1299821"/>
            <a:ext cx="1926175" cy="3193076"/>
          </a:xfrm>
          <a:prstGeom prst="rect">
            <a:avLst/>
          </a:prstGeom>
          <a:solidFill>
            <a:srgbClr val="3764FF">
              <a:alpha val="0"/>
            </a:srgbClr>
          </a:solidFill>
          <a:ln>
            <a:noFill/>
          </a:ln>
        </p:spPr>
        <p:txBody>
          <a:bodyPr vert="horz" lIns="0" tIns="0" rIns="0" bIns="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143">
              <a:lnSpc>
                <a:spcPct val="90000"/>
              </a:lnSpc>
              <a:spcBef>
                <a:spcPts val="899"/>
              </a:spcBef>
              <a:defRPr/>
            </a:pPr>
            <a:r>
              <a:rPr lang="en-US" sz="950" dirty="0">
                <a:solidFill>
                  <a:srgbClr val="3764FF"/>
                </a:solidFill>
                <a:latin typeface="Arial"/>
                <a:cs typeface="Arial"/>
              </a:rPr>
              <a:t>Derive insights from data</a:t>
            </a:r>
          </a:p>
          <a:p>
            <a:pPr marL="170815" indent="-170815" defTabSz="228143">
              <a:spcBef>
                <a:spcPts val="300"/>
              </a:spcBef>
              <a:buFont typeface="System Font Regular"/>
              <a:buChar char="–"/>
              <a:defRPr/>
            </a:pPr>
            <a:r>
              <a:rPr lang="en-US" sz="950" dirty="0">
                <a:solidFill>
                  <a:schemeClr val="bg1"/>
                </a:solidFill>
                <a:latin typeface="Arial"/>
                <a:cs typeface="Arial"/>
              </a:rPr>
              <a:t>Feed pre-curated operational data into a data lake for integrated reporting and analysis</a:t>
            </a:r>
            <a:endParaRPr lang="en-US" sz="950" dirty="0">
              <a:solidFill>
                <a:schemeClr val="bg1"/>
              </a:solidFill>
              <a:latin typeface="Arial"/>
            </a:endParaRPr>
          </a:p>
          <a:p>
            <a:pPr marL="170815" indent="-170815" defTabSz="228143">
              <a:spcBef>
                <a:spcPts val="300"/>
              </a:spcBef>
              <a:buFont typeface="System Font Regular"/>
              <a:buChar char="–"/>
              <a:defRPr/>
            </a:pPr>
            <a:r>
              <a:rPr lang="en-US" sz="950" dirty="0">
                <a:solidFill>
                  <a:schemeClr val="bg1"/>
                </a:solidFill>
                <a:latin typeface="Arial"/>
                <a:cs typeface="Arial"/>
              </a:rPr>
              <a:t>Enables data scientists </a:t>
            </a:r>
            <a:br>
              <a:rPr lang="en-US" sz="950" dirty="0">
                <a:solidFill>
                  <a:schemeClr val="bg1"/>
                </a:solidFill>
                <a:latin typeface="Arial" panose="020B0604020202020204" pitchFamily="34" charset="0"/>
              </a:rPr>
            </a:br>
            <a:r>
              <a:rPr lang="en-US" sz="950" dirty="0">
                <a:solidFill>
                  <a:schemeClr val="bg1"/>
                </a:solidFill>
                <a:latin typeface="Arial"/>
                <a:cs typeface="Arial"/>
              </a:rPr>
              <a:t>to use operational data to:</a:t>
            </a:r>
          </a:p>
          <a:p>
            <a:pPr marL="368300" lvl="2" indent="-170815" defTabSz="228143">
              <a:spcBef>
                <a:spcPts val="300"/>
              </a:spcBef>
              <a:buFont typeface="Arial" panose="020B0604020202020204" pitchFamily="34" charset="0"/>
              <a:buChar char="•"/>
              <a:defRPr/>
            </a:pPr>
            <a:r>
              <a:rPr lang="en-US" sz="950" dirty="0">
                <a:solidFill>
                  <a:schemeClr val="bg1"/>
                </a:solidFill>
                <a:latin typeface="Arial"/>
                <a:cs typeface="Arial"/>
              </a:rPr>
              <a:t>Get insight into </a:t>
            </a:r>
            <a:br>
              <a:rPr lang="en-US" sz="950" dirty="0">
                <a:solidFill>
                  <a:schemeClr val="bg1"/>
                </a:solidFill>
                <a:latin typeface="Arial" panose="020B0604020202020204" pitchFamily="34" charset="0"/>
              </a:rPr>
            </a:br>
            <a:r>
              <a:rPr lang="en-US" sz="950" dirty="0">
                <a:solidFill>
                  <a:schemeClr val="bg1"/>
                </a:solidFill>
                <a:latin typeface="Arial"/>
                <a:cs typeface="Arial"/>
              </a:rPr>
              <a:t>process execution for improvement candidates</a:t>
            </a:r>
            <a:endParaRPr lang="en-US" sz="950" dirty="0">
              <a:solidFill>
                <a:schemeClr val="bg1"/>
              </a:solidFill>
              <a:latin typeface="Arial"/>
            </a:endParaRPr>
          </a:p>
          <a:p>
            <a:pPr marL="368300" lvl="2" indent="-170815" defTabSz="228143">
              <a:spcBef>
                <a:spcPts val="300"/>
              </a:spcBef>
              <a:buFont typeface="Arial" panose="020B0604020202020204" pitchFamily="34" charset="0"/>
              <a:buChar char="•"/>
              <a:defRPr/>
            </a:pPr>
            <a:r>
              <a:rPr lang="en-US" sz="950" dirty="0">
                <a:solidFill>
                  <a:schemeClr val="bg1"/>
                </a:solidFill>
                <a:latin typeface="Arial"/>
                <a:cs typeface="Arial"/>
              </a:rPr>
              <a:t>Understand worker efficiency to help plan capacity and smooth demand</a:t>
            </a:r>
            <a:endParaRPr lang="en-US" sz="950" dirty="0">
              <a:solidFill>
                <a:schemeClr val="bg1"/>
              </a:solidFill>
              <a:latin typeface="Arial"/>
            </a:endParaRPr>
          </a:p>
          <a:p>
            <a:pPr marL="368300" lvl="2" indent="-170815" defTabSz="228143">
              <a:spcBef>
                <a:spcPts val="300"/>
              </a:spcBef>
              <a:buFont typeface="Arial" panose="020B0604020202020204" pitchFamily="34" charset="0"/>
              <a:buChar char="•"/>
              <a:defRPr/>
            </a:pPr>
            <a:r>
              <a:rPr lang="en-US" sz="950" dirty="0">
                <a:solidFill>
                  <a:schemeClr val="bg1"/>
                </a:solidFill>
                <a:latin typeface="Arial"/>
                <a:cs typeface="Arial"/>
              </a:rPr>
              <a:t>Provide recommendations and predictions based on AI models</a:t>
            </a:r>
            <a:endParaRPr lang="en-US" sz="950" dirty="0">
              <a:solidFill>
                <a:schemeClr val="bg1"/>
              </a:solidFill>
              <a:latin typeface="Arial"/>
            </a:endParaRPr>
          </a:p>
          <a:p>
            <a:pPr marL="257175" lvl="1" indent="-170815" defTabSz="228143">
              <a:spcBef>
                <a:spcPts val="300"/>
              </a:spcBef>
              <a:buFont typeface="Arial" panose="020B0604020202020204" pitchFamily="34" charset="0"/>
              <a:buChar char="•"/>
              <a:defRPr/>
            </a:pPr>
            <a:endParaRPr lang="en-US" sz="950" dirty="0">
              <a:solidFill>
                <a:schemeClr val="bg1"/>
              </a:solidFill>
              <a:latin typeface="Arial" panose="020B0604020202020204" pitchFamily="34" charset="0"/>
            </a:endParaRPr>
          </a:p>
          <a:p>
            <a:pPr marL="170815" indent="-170815" defTabSz="228143">
              <a:buFont typeface="System Font Regular"/>
              <a:buChar char="–"/>
              <a:defRPr/>
            </a:pPr>
            <a:endParaRPr lang="en-US" sz="950" dirty="0">
              <a:solidFill>
                <a:schemeClr val="bg1"/>
              </a:solidFill>
              <a:latin typeface="Arial" panose="020B0604020202020204" pitchFamily="34" charset="0"/>
            </a:endParaRPr>
          </a:p>
        </p:txBody>
      </p:sp>
      <p:pic>
        <p:nvPicPr>
          <p:cNvPr id="16" name="Graphic 15">
            <a:extLst>
              <a:ext uri="{FF2B5EF4-FFF2-40B4-BE49-F238E27FC236}">
                <a16:creationId xmlns:a16="http://schemas.microsoft.com/office/drawing/2014/main" id="{5B878E45-DE77-3C45-AA34-A9081B852B53}"/>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14479" t="9976" r="15859" b="13598"/>
          <a:stretch/>
        </p:blipFill>
        <p:spPr>
          <a:xfrm>
            <a:off x="147048" y="127515"/>
            <a:ext cx="579128" cy="635362"/>
          </a:xfrm>
          <a:prstGeom prst="rect">
            <a:avLst/>
          </a:prstGeom>
        </p:spPr>
      </p:pic>
      <p:pic>
        <p:nvPicPr>
          <p:cNvPr id="17" name="Picture 2">
            <a:extLst>
              <a:ext uri="{FF2B5EF4-FFF2-40B4-BE49-F238E27FC236}">
                <a16:creationId xmlns:a16="http://schemas.microsoft.com/office/drawing/2014/main" id="{C3FB99F6-34A9-2A48-9C1F-75DD51994E6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17191" y="1288824"/>
            <a:ext cx="5395906" cy="2117144"/>
          </a:xfrm>
          <a:prstGeom prst="rect">
            <a:avLst/>
          </a:prstGeom>
          <a:solidFill>
            <a:schemeClr val="bg1">
              <a:alpha val="0"/>
            </a:schemeClr>
          </a:solidFill>
          <a:ln>
            <a:noFill/>
          </a:ln>
        </p:spPr>
      </p:pic>
      <p:sp>
        <p:nvSpPr>
          <p:cNvPr id="11" name="TextBox 10">
            <a:extLst>
              <a:ext uri="{FF2B5EF4-FFF2-40B4-BE49-F238E27FC236}">
                <a16:creationId xmlns:a16="http://schemas.microsoft.com/office/drawing/2014/main" id="{7DCB51E9-E6F1-4B4A-B633-E075B09585BE}"/>
              </a:ext>
            </a:extLst>
          </p:cNvPr>
          <p:cNvSpPr txBox="1"/>
          <p:nvPr/>
        </p:nvSpPr>
        <p:spPr>
          <a:xfrm>
            <a:off x="649774" y="4183357"/>
            <a:ext cx="7844453" cy="307648"/>
          </a:xfrm>
          <a:prstGeom prst="rect">
            <a:avLst/>
          </a:prstGeom>
          <a:solidFill>
            <a:schemeClr val="bg1">
              <a:alpha val="0"/>
            </a:schemeClr>
          </a:solidFill>
          <a:ln>
            <a:noFill/>
          </a:ln>
        </p:spPr>
        <p:txBody>
          <a:bodyPr wrap="square" lIns="91440" tIns="45720" rIns="91440" bIns="45720" anchor="t">
            <a:spAutoFit/>
          </a:bodyPr>
          <a:lstStyle/>
          <a:p>
            <a:pPr algn="ctr"/>
            <a:r>
              <a:rPr lang="en-US" dirty="0">
                <a:solidFill>
                  <a:srgbClr val="3764FF"/>
                </a:solidFill>
                <a:latin typeface="Arial"/>
                <a:ea typeface="IBM Plex Sans" charset="0"/>
                <a:cs typeface="Arial"/>
              </a:rPr>
              <a:t>Leverage your data to gain future insights and adapt your business proactively</a:t>
            </a:r>
            <a:endParaRPr lang="en-US" dirty="0">
              <a:solidFill>
                <a:srgbClr val="3764FF"/>
              </a:solidFill>
              <a:latin typeface="Arial"/>
              <a:cs typeface="Arial"/>
            </a:endParaRPr>
          </a:p>
        </p:txBody>
      </p:sp>
      <p:sp>
        <p:nvSpPr>
          <p:cNvPr id="3" name="Rectangle 2">
            <a:extLst>
              <a:ext uri="{FF2B5EF4-FFF2-40B4-BE49-F238E27FC236}">
                <a16:creationId xmlns:a16="http://schemas.microsoft.com/office/drawing/2014/main" id="{DAF24D01-7AE4-4EAB-B208-E9499999395F}"/>
              </a:ext>
            </a:extLst>
          </p:cNvPr>
          <p:cNvSpPr/>
          <p:nvPr/>
        </p:nvSpPr>
        <p:spPr bwMode="auto">
          <a:xfrm>
            <a:off x="6910047" y="1280365"/>
            <a:ext cx="1014080" cy="2124642"/>
          </a:xfrm>
          <a:prstGeom prst="rect">
            <a:avLst/>
          </a:prstGeom>
          <a:solidFill>
            <a:schemeClr val="bg1">
              <a:alpha val="0"/>
            </a:schemeClr>
          </a:solidFill>
          <a:ln w="38100">
            <a:solidFill>
              <a:srgbClr val="3764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pPr>
            <a:endParaRPr lang="en-US" sz="699" dirty="0">
              <a:solidFill>
                <a:schemeClr val="bg1"/>
              </a:solidFill>
              <a:latin typeface="Arial" panose="020B0604020202020204" pitchFamily="34" charset="0"/>
            </a:endParaRPr>
          </a:p>
        </p:txBody>
      </p:sp>
      <p:cxnSp>
        <p:nvCxnSpPr>
          <p:cNvPr id="5" name="Straight Arrow Connector 4">
            <a:extLst>
              <a:ext uri="{FF2B5EF4-FFF2-40B4-BE49-F238E27FC236}">
                <a16:creationId xmlns:a16="http://schemas.microsoft.com/office/drawing/2014/main" id="{F8BD3696-16F9-43C0-B885-BB134C4A0CDA}"/>
              </a:ext>
            </a:extLst>
          </p:cNvPr>
          <p:cNvCxnSpPr/>
          <p:nvPr/>
        </p:nvCxnSpPr>
        <p:spPr bwMode="auto">
          <a:xfrm flipH="1" flipV="1">
            <a:off x="7927177" y="1947651"/>
            <a:ext cx="488522" cy="361667"/>
          </a:xfrm>
          <a:prstGeom prst="straightConnector1">
            <a:avLst/>
          </a:prstGeom>
          <a:ln w="38100">
            <a:solidFill>
              <a:srgbClr val="3764FF"/>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81B7C84-8201-45CF-A9E4-26D8028EA9E5}"/>
              </a:ext>
            </a:extLst>
          </p:cNvPr>
          <p:cNvSpPr txBox="1"/>
          <p:nvPr/>
        </p:nvSpPr>
        <p:spPr>
          <a:xfrm>
            <a:off x="8065694" y="2297047"/>
            <a:ext cx="1370331" cy="230662"/>
          </a:xfrm>
          <a:prstGeom prst="rect">
            <a:avLst/>
          </a:prstGeom>
          <a:solidFill>
            <a:schemeClr val="bg1">
              <a:alpha val="0"/>
            </a:schemeClr>
          </a:solidFill>
          <a:ln>
            <a:noFill/>
          </a:ln>
        </p:spPr>
        <p:txBody>
          <a:bodyPr rot="0" spcFirstLastPara="0" vertOverflow="overflow" horzOverflow="overflow" vert="horz" wrap="square" lIns="45678" tIns="22839" rIns="45678" bIns="22839" numCol="1" spcCol="0" rtlCol="0" fromWordArt="0" anchor="t" anchorCtr="0" forceAA="0" compatLnSpc="1">
            <a:prstTxWarp prst="textNoShape">
              <a:avLst/>
            </a:prstTxWarp>
            <a:spAutoFit/>
          </a:bodyPr>
          <a:lstStyle/>
          <a:p>
            <a:r>
              <a:rPr lang="en-US" sz="1199" dirty="0">
                <a:solidFill>
                  <a:srgbClr val="3764FF"/>
                </a:solidFill>
                <a:latin typeface="Arial" panose="020B0604020202020204" pitchFamily="34" charset="0"/>
              </a:rPr>
              <a:t>AI prediction</a:t>
            </a:r>
            <a:endParaRPr lang="en-US" sz="1199" b="1" dirty="0">
              <a:solidFill>
                <a:srgbClr val="3764FF"/>
              </a:solidFill>
            </a:endParaRPr>
          </a:p>
        </p:txBody>
      </p:sp>
      <p:sp>
        <p:nvSpPr>
          <p:cNvPr id="4" name="Title 3">
            <a:extLst>
              <a:ext uri="{FF2B5EF4-FFF2-40B4-BE49-F238E27FC236}">
                <a16:creationId xmlns:a16="http://schemas.microsoft.com/office/drawing/2014/main" id="{E75AF794-6146-6D45-8339-8DADC70964FF}"/>
              </a:ext>
            </a:extLst>
          </p:cNvPr>
          <p:cNvSpPr>
            <a:spLocks noGrp="1"/>
          </p:cNvSpPr>
          <p:nvPr>
            <p:ph type="title"/>
          </p:nvPr>
        </p:nvSpPr>
        <p:spPr>
          <a:xfrm>
            <a:off x="1072912" y="215680"/>
            <a:ext cx="4142232" cy="804672"/>
          </a:xfrm>
          <a:solidFill>
            <a:schemeClr val="bg1">
              <a:alpha val="0"/>
            </a:schemeClr>
          </a:solidFill>
          <a:ln>
            <a:noFill/>
          </a:ln>
        </p:spPr>
        <p:txBody>
          <a:bodyPr/>
          <a:lstStyle/>
          <a:p>
            <a:r>
              <a:rPr lang="en-US" dirty="0">
                <a:solidFill>
                  <a:schemeClr val="bg1"/>
                </a:solidFill>
              </a:rPr>
              <a:t>Apply AI to operational data</a:t>
            </a:r>
          </a:p>
        </p:txBody>
      </p:sp>
    </p:spTree>
    <p:extLst>
      <p:ext uri="{BB962C8B-B14F-4D97-AF65-F5344CB8AC3E}">
        <p14:creationId xmlns:p14="http://schemas.microsoft.com/office/powerpoint/2010/main" val="388457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3FE617F7-26F6-8341-A756-92F0DD1441C4}"/>
              </a:ext>
            </a:extLst>
          </p:cNvPr>
          <p:cNvSpPr txBox="1">
            <a:spLocks/>
          </p:cNvSpPr>
          <p:nvPr/>
        </p:nvSpPr>
        <p:spPr>
          <a:xfrm>
            <a:off x="227506" y="1275609"/>
            <a:ext cx="1926175" cy="3267933"/>
          </a:xfrm>
          <a:prstGeom prst="rect">
            <a:avLst/>
          </a:prstGeom>
          <a:solidFill>
            <a:schemeClr val="bg1">
              <a:alpha val="0"/>
            </a:schemeClr>
          </a:solidFill>
          <a:ln>
            <a:noFill/>
          </a:ln>
        </p:spPr>
        <p:txBody>
          <a:bodyPr vert="horz" lIns="0" tIns="0" rIns="0" bIns="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0815" indent="-170815" defTabSz="228143">
              <a:buFont typeface="System Font Regular"/>
              <a:buChar char="–"/>
              <a:defRPr/>
            </a:pPr>
            <a:r>
              <a:rPr lang="en-US" sz="950" dirty="0">
                <a:solidFill>
                  <a:schemeClr val="bg1"/>
                </a:solidFill>
                <a:latin typeface="Arial"/>
                <a:cs typeface="Arial"/>
              </a:rPr>
              <a:t>Automatically understand and categorize documents based on the contents to improve usage strategies</a:t>
            </a:r>
            <a:endParaRPr lang="en-US" sz="950" dirty="0">
              <a:solidFill>
                <a:schemeClr val="bg1"/>
              </a:solidFill>
              <a:latin typeface="Arial"/>
            </a:endParaRPr>
          </a:p>
          <a:p>
            <a:pPr marL="170815" indent="-170815" defTabSz="228143">
              <a:buFont typeface="System Font Regular"/>
              <a:buChar char="–"/>
              <a:defRPr/>
            </a:pPr>
            <a:r>
              <a:rPr lang="en-US" sz="950" dirty="0">
                <a:solidFill>
                  <a:schemeClr val="bg1"/>
                </a:solidFill>
                <a:latin typeface="Arial"/>
                <a:cs typeface="Arial"/>
              </a:rPr>
              <a:t>Leverage deep learning to understand relationships between document labels and values and speed extraction design</a:t>
            </a:r>
          </a:p>
          <a:p>
            <a:pPr marL="170815" indent="-170815" defTabSz="228143">
              <a:buFont typeface="System Font Regular"/>
              <a:buChar char="–"/>
              <a:defRPr/>
            </a:pPr>
            <a:r>
              <a:rPr lang="en-US" sz="950" dirty="0">
                <a:solidFill>
                  <a:schemeClr val="bg1"/>
                </a:solidFill>
                <a:latin typeface="Arial"/>
                <a:cs typeface="Arial"/>
              </a:rPr>
              <a:t>Extract meaning from text (e.g.,  emails, contracts) with Watson Knowledge Studio to increase the universe of potential automation use cases</a:t>
            </a:r>
            <a:endParaRPr lang="en-US" sz="950" dirty="0">
              <a:solidFill>
                <a:schemeClr val="bg1"/>
              </a:solidFill>
              <a:latin typeface="Arial"/>
            </a:endParaRPr>
          </a:p>
        </p:txBody>
      </p:sp>
      <p:sp>
        <p:nvSpPr>
          <p:cNvPr id="29" name="Rectangle 28">
            <a:extLst>
              <a:ext uri="{FF2B5EF4-FFF2-40B4-BE49-F238E27FC236}">
                <a16:creationId xmlns:a16="http://schemas.microsoft.com/office/drawing/2014/main" id="{5086A664-D8F9-1E4C-BB17-6154889C98E6}"/>
              </a:ext>
            </a:extLst>
          </p:cNvPr>
          <p:cNvSpPr/>
          <p:nvPr/>
        </p:nvSpPr>
        <p:spPr>
          <a:xfrm>
            <a:off x="2735174" y="3949402"/>
            <a:ext cx="4556530" cy="276615"/>
          </a:xfrm>
          <a:prstGeom prst="rect">
            <a:avLst/>
          </a:prstGeom>
          <a:solidFill>
            <a:schemeClr val="bg1">
              <a:alpha val="0"/>
            </a:schemeClr>
          </a:solidFill>
          <a:ln>
            <a:noFill/>
          </a:ln>
        </p:spPr>
        <p:txBody>
          <a:bodyPr wrap="square" lIns="0" tIns="136907" rIns="0" bIns="0">
            <a:spAutoFit/>
          </a:bodyPr>
          <a:lstStyle/>
          <a:p>
            <a:pPr defTabSz="684817" eaLnBrk="0" hangingPunct="0">
              <a:spcBef>
                <a:spcPct val="50000"/>
              </a:spcBef>
              <a:buClr>
                <a:srgbClr val="009999"/>
              </a:buClr>
              <a:defRPr/>
            </a:pPr>
            <a:r>
              <a:rPr lang="en-US" sz="899" dirty="0">
                <a:solidFill>
                  <a:schemeClr val="bg1"/>
                </a:solidFill>
                <a:latin typeface="Arial" panose="020B0604020202020204" pitchFamily="34" charset="0"/>
                <a:cs typeface="Arial" panose="020B0604020202020204" pitchFamily="34" charset="0"/>
              </a:rPr>
              <a:t>No-code design tool for training the system to classify documents and identify data fields</a:t>
            </a:r>
          </a:p>
        </p:txBody>
      </p:sp>
      <p:pic>
        <p:nvPicPr>
          <p:cNvPr id="11" name="Picture 10">
            <a:extLst>
              <a:ext uri="{FF2B5EF4-FFF2-40B4-BE49-F238E27FC236}">
                <a16:creationId xmlns:a16="http://schemas.microsoft.com/office/drawing/2014/main" id="{AC0035CB-DE61-3F44-BB98-2A7F854EFF13}"/>
              </a:ext>
            </a:extLst>
          </p:cNvPr>
          <p:cNvPicPr>
            <a:picLocks noChangeAspect="1"/>
          </p:cNvPicPr>
          <p:nvPr/>
        </p:nvPicPr>
        <p:blipFill>
          <a:blip r:embed="rId3"/>
          <a:stretch>
            <a:fillRect/>
          </a:stretch>
        </p:blipFill>
        <p:spPr>
          <a:xfrm>
            <a:off x="2735174" y="1358350"/>
            <a:ext cx="4567771" cy="2569371"/>
          </a:xfrm>
          <a:prstGeom prst="rect">
            <a:avLst/>
          </a:prstGeom>
          <a:solidFill>
            <a:schemeClr val="bg1">
              <a:alpha val="0"/>
            </a:schemeClr>
          </a:solidFill>
          <a:ln>
            <a:noFill/>
          </a:ln>
        </p:spPr>
      </p:pic>
      <p:sp>
        <p:nvSpPr>
          <p:cNvPr id="12" name="TextBox 11">
            <a:extLst>
              <a:ext uri="{FF2B5EF4-FFF2-40B4-BE49-F238E27FC236}">
                <a16:creationId xmlns:a16="http://schemas.microsoft.com/office/drawing/2014/main" id="{02CF2948-1323-A844-8012-36D58F899EDF}"/>
              </a:ext>
            </a:extLst>
          </p:cNvPr>
          <p:cNvSpPr txBox="1"/>
          <p:nvPr/>
        </p:nvSpPr>
        <p:spPr>
          <a:xfrm>
            <a:off x="2288149" y="4339627"/>
            <a:ext cx="5405321" cy="307648"/>
          </a:xfrm>
          <a:prstGeom prst="rect">
            <a:avLst/>
          </a:prstGeom>
          <a:solidFill>
            <a:schemeClr val="bg1">
              <a:alpha val="0"/>
            </a:schemeClr>
          </a:solidFill>
          <a:ln>
            <a:noFill/>
          </a:ln>
        </p:spPr>
        <p:txBody>
          <a:bodyPr wrap="square" rtlCol="0">
            <a:spAutoFit/>
          </a:bodyPr>
          <a:lstStyle/>
          <a:p>
            <a:pPr algn="ctr"/>
            <a:r>
              <a:rPr lang="en-US" sz="1399" dirty="0">
                <a:solidFill>
                  <a:srgbClr val="3764FF"/>
                </a:solidFill>
                <a:latin typeface="Arial" panose="020B0604020202020204" pitchFamily="34" charset="0"/>
                <a:ea typeface="IBM Plex Sans" charset="0"/>
                <a:cs typeface="Arial" panose="020B0604020202020204" pitchFamily="34" charset="0"/>
              </a:rPr>
              <a:t>Reduced human actions to classify and understand documents</a:t>
            </a:r>
          </a:p>
        </p:txBody>
      </p:sp>
      <p:pic>
        <p:nvPicPr>
          <p:cNvPr id="15" name="Graphic 14">
            <a:extLst>
              <a:ext uri="{FF2B5EF4-FFF2-40B4-BE49-F238E27FC236}">
                <a16:creationId xmlns:a16="http://schemas.microsoft.com/office/drawing/2014/main" id="{92161BA4-BFF3-B347-8398-19B48A3E721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14479" t="9976" r="15859" b="13598"/>
          <a:stretch/>
        </p:blipFill>
        <p:spPr>
          <a:xfrm>
            <a:off x="147048" y="127515"/>
            <a:ext cx="579128" cy="635362"/>
          </a:xfrm>
          <a:prstGeom prst="rect">
            <a:avLst/>
          </a:prstGeom>
        </p:spPr>
      </p:pic>
      <p:sp>
        <p:nvSpPr>
          <p:cNvPr id="6" name="Title 5">
            <a:extLst>
              <a:ext uri="{FF2B5EF4-FFF2-40B4-BE49-F238E27FC236}">
                <a16:creationId xmlns:a16="http://schemas.microsoft.com/office/drawing/2014/main" id="{9BB72D29-4DD8-3248-A77C-1144BDDB9F9A}"/>
              </a:ext>
            </a:extLst>
          </p:cNvPr>
          <p:cNvSpPr>
            <a:spLocks noGrp="1"/>
          </p:cNvSpPr>
          <p:nvPr>
            <p:ph type="title"/>
          </p:nvPr>
        </p:nvSpPr>
        <p:spPr>
          <a:xfrm>
            <a:off x="865226" y="197622"/>
            <a:ext cx="4720027" cy="402336"/>
          </a:xfrm>
          <a:solidFill>
            <a:schemeClr val="tx1">
              <a:alpha val="0"/>
            </a:schemeClr>
          </a:solidFill>
          <a:ln>
            <a:noFill/>
          </a:ln>
        </p:spPr>
        <p:txBody>
          <a:bodyPr/>
          <a:lstStyle/>
          <a:p>
            <a:r>
              <a:rPr lang="en-US" dirty="0">
                <a:solidFill>
                  <a:schemeClr val="bg1"/>
                </a:solidFill>
              </a:rPr>
              <a:t>Classify and understand content</a:t>
            </a:r>
          </a:p>
        </p:txBody>
      </p:sp>
    </p:spTree>
    <p:extLst>
      <p:ext uri="{BB962C8B-B14F-4D97-AF65-F5344CB8AC3E}">
        <p14:creationId xmlns:p14="http://schemas.microsoft.com/office/powerpoint/2010/main" val="13110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9130A4-2F73-3D42-9586-576A4ECF142C}"/>
              </a:ext>
            </a:extLst>
          </p:cNvPr>
          <p:cNvSpPr/>
          <p:nvPr/>
        </p:nvSpPr>
        <p:spPr bwMode="auto">
          <a:xfrm>
            <a:off x="2288115" y="2601"/>
            <a:ext cx="6838860" cy="5143500"/>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pPr>
            <a:endParaRPr lang="en-US" sz="699" dirty="0">
              <a:solidFill>
                <a:schemeClr val="bg1"/>
              </a:solidFill>
              <a:latin typeface="Arial" panose="020B0604020202020204" pitchFamily="34" charset="0"/>
            </a:endParaRPr>
          </a:p>
        </p:txBody>
      </p:sp>
      <p:sp>
        <p:nvSpPr>
          <p:cNvPr id="31" name="Slide Number Placeholder 3">
            <a:extLst>
              <a:ext uri="{FF2B5EF4-FFF2-40B4-BE49-F238E27FC236}">
                <a16:creationId xmlns:a16="http://schemas.microsoft.com/office/drawing/2014/main" id="{8E7C7086-535D-8143-AE82-2467597FF4FF}"/>
              </a:ext>
            </a:extLst>
          </p:cNvPr>
          <p:cNvSpPr txBox="1">
            <a:spLocks/>
          </p:cNvSpPr>
          <p:nvPr/>
        </p:nvSpPr>
        <p:spPr>
          <a:xfrm>
            <a:off x="7084275" y="4787901"/>
            <a:ext cx="1827040" cy="166687"/>
          </a:xfrm>
          <a:prstGeom prst="rect">
            <a:avLst/>
          </a:prstGeom>
        </p:spPr>
        <p:txBody>
          <a:bodyPr vert="horz" lIns="0" tIns="0" rIns="0" bIns="0" rtlCol="0" anchor="ctr"/>
          <a:lstStyle>
            <a:defPPr>
              <a:defRPr lang="en-US"/>
            </a:defPPr>
            <a:lvl1pPr marL="0" marR="0" indent="0" algn="l" defTabSz="1371984" rtl="0" eaLnBrk="1" fontAlgn="auto" latinLnBrk="0" hangingPunct="1">
              <a:lnSpc>
                <a:spcPct val="100000"/>
              </a:lnSpc>
              <a:spcBef>
                <a:spcPts val="0"/>
              </a:spcBef>
              <a:spcAft>
                <a:spcPts val="0"/>
              </a:spcAft>
              <a:buClrTx/>
              <a:buSzTx/>
              <a:buFontTx/>
              <a:buNone/>
              <a:tabLst/>
              <a:defRPr sz="1200" b="0" i="0" kern="1200">
                <a:solidFill>
                  <a:schemeClr val="bg2"/>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lgn="r"/>
            <a:fld id="{59395FB3-9C97-154F-86B2-7E381B951268}" type="slidenum">
              <a:rPr lang="en-US" sz="599">
                <a:solidFill>
                  <a:srgbClr val="000000"/>
                </a:solidFill>
                <a:latin typeface="Arial" panose="020B0604020202020204" pitchFamily="34" charset="0"/>
              </a:rPr>
              <a:pPr algn="r"/>
              <a:t>23</a:t>
            </a:fld>
            <a:endParaRPr lang="en-US" sz="599" dirty="0">
              <a:solidFill>
                <a:srgbClr val="000000"/>
              </a:solidFill>
              <a:latin typeface="Arial" panose="020B0604020202020204" pitchFamily="34" charset="0"/>
            </a:endParaRPr>
          </a:p>
        </p:txBody>
      </p:sp>
      <p:pic>
        <p:nvPicPr>
          <p:cNvPr id="8" name="Picture 7">
            <a:extLst>
              <a:ext uri="{FF2B5EF4-FFF2-40B4-BE49-F238E27FC236}">
                <a16:creationId xmlns:a16="http://schemas.microsoft.com/office/drawing/2014/main" id="{A7ADFBCD-29CB-41EF-A3C5-D2AB755000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5612" y="142488"/>
            <a:ext cx="236001" cy="234098"/>
          </a:xfrm>
          <a:prstGeom prst="rect">
            <a:avLst/>
          </a:prstGeom>
        </p:spPr>
      </p:pic>
      <p:pic>
        <p:nvPicPr>
          <p:cNvPr id="10" name="Picture 9" descr="A picture containing vector graphics&#10;&#10;Description generated with high confidence">
            <a:extLst>
              <a:ext uri="{FF2B5EF4-FFF2-40B4-BE49-F238E27FC236}">
                <a16:creationId xmlns:a16="http://schemas.microsoft.com/office/drawing/2014/main" id="{386529BB-B75B-4A89-A76A-E54649681EC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25611" y="2350048"/>
            <a:ext cx="236001" cy="232195"/>
          </a:xfrm>
          <a:prstGeom prst="rect">
            <a:avLst/>
          </a:prstGeom>
        </p:spPr>
      </p:pic>
      <p:grpSp>
        <p:nvGrpSpPr>
          <p:cNvPr id="5" name="Group 4">
            <a:extLst>
              <a:ext uri="{FF2B5EF4-FFF2-40B4-BE49-F238E27FC236}">
                <a16:creationId xmlns:a16="http://schemas.microsoft.com/office/drawing/2014/main" id="{08BD84FE-B2CF-4824-A623-4AFB16B1F240}"/>
              </a:ext>
            </a:extLst>
          </p:cNvPr>
          <p:cNvGrpSpPr/>
          <p:nvPr/>
        </p:nvGrpSpPr>
        <p:grpSpPr>
          <a:xfrm>
            <a:off x="2455997" y="135606"/>
            <a:ext cx="6303126" cy="4748357"/>
            <a:chOff x="2455997" y="135606"/>
            <a:chExt cx="6303126" cy="4748357"/>
          </a:xfrm>
        </p:grpSpPr>
        <p:pic>
          <p:nvPicPr>
            <p:cNvPr id="4" name="Picture 3">
              <a:extLst>
                <a:ext uri="{FF2B5EF4-FFF2-40B4-BE49-F238E27FC236}">
                  <a16:creationId xmlns:a16="http://schemas.microsoft.com/office/drawing/2014/main" id="{7D3A94A1-A198-AF45-A4F6-C8F44CBE5DE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26970" t="3719" r="4404" b="3965"/>
            <a:stretch/>
          </p:blipFill>
          <p:spPr>
            <a:xfrm>
              <a:off x="2491717" y="135606"/>
              <a:ext cx="6267406" cy="4748357"/>
            </a:xfrm>
            <a:prstGeom prst="rect">
              <a:avLst/>
            </a:prstGeom>
          </p:spPr>
        </p:pic>
        <p:sp>
          <p:nvSpPr>
            <p:cNvPr id="3" name="Rectangle 2">
              <a:extLst>
                <a:ext uri="{FF2B5EF4-FFF2-40B4-BE49-F238E27FC236}">
                  <a16:creationId xmlns:a16="http://schemas.microsoft.com/office/drawing/2014/main" id="{90B17B7D-5786-44A8-AE2F-BDC25229891A}"/>
                </a:ext>
              </a:extLst>
            </p:cNvPr>
            <p:cNvSpPr/>
            <p:nvPr/>
          </p:nvSpPr>
          <p:spPr bwMode="auto">
            <a:xfrm>
              <a:off x="2455997" y="376586"/>
              <a:ext cx="287202" cy="1873695"/>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u="none" strike="noStrike" kern="1200" cap="none" spc="0" normalizeH="0" baseline="0" noProof="0" dirty="0">
                <a:ln>
                  <a:noFill/>
                </a:ln>
                <a:solidFill>
                  <a:schemeClr val="tx1"/>
                </a:solidFill>
                <a:effectLst/>
                <a:uLnTx/>
                <a:uFillTx/>
                <a:latin typeface="Arial" panose="020B0604020202020204" pitchFamily="34" charset="0"/>
                <a:ea typeface="IBM Plex Sans" charset="0"/>
                <a:cs typeface="Arial" panose="020B0604020202020204" pitchFamily="34" charset="0"/>
              </a:endParaRPr>
            </a:p>
          </p:txBody>
        </p:sp>
        <p:sp>
          <p:nvSpPr>
            <p:cNvPr id="13" name="Rectangle 12">
              <a:extLst>
                <a:ext uri="{FF2B5EF4-FFF2-40B4-BE49-F238E27FC236}">
                  <a16:creationId xmlns:a16="http://schemas.microsoft.com/office/drawing/2014/main" id="{0812A773-EB45-40D7-AF83-373CB04C0399}"/>
                </a:ext>
              </a:extLst>
            </p:cNvPr>
            <p:cNvSpPr/>
            <p:nvPr/>
          </p:nvSpPr>
          <p:spPr bwMode="auto">
            <a:xfrm>
              <a:off x="2459775" y="2659159"/>
              <a:ext cx="287202" cy="1873695"/>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u="none" strike="noStrike" kern="1200" cap="none" spc="0" normalizeH="0" baseline="0" noProof="0" dirty="0">
                <a:ln>
                  <a:noFill/>
                </a:ln>
                <a:solidFill>
                  <a:schemeClr val="tx1"/>
                </a:solidFill>
                <a:effectLst/>
                <a:uLnTx/>
                <a:uFillTx/>
                <a:latin typeface="Arial" panose="020B0604020202020204" pitchFamily="34" charset="0"/>
                <a:ea typeface="IBM Plex Sans" charset="0"/>
                <a:cs typeface="Arial" panose="020B0604020202020204" pitchFamily="34" charset="0"/>
              </a:endParaRPr>
            </a:p>
          </p:txBody>
        </p:sp>
      </p:grpSp>
      <p:sp>
        <p:nvSpPr>
          <p:cNvPr id="12" name="Line Callout 2 6">
            <a:extLst>
              <a:ext uri="{FF2B5EF4-FFF2-40B4-BE49-F238E27FC236}">
                <a16:creationId xmlns:a16="http://schemas.microsoft.com/office/drawing/2014/main" id="{870D0F89-6C3E-4EE1-B7DD-0F2B983DFA53}"/>
              </a:ext>
            </a:extLst>
          </p:cNvPr>
          <p:cNvSpPr/>
          <p:nvPr/>
        </p:nvSpPr>
        <p:spPr>
          <a:xfrm>
            <a:off x="7991395" y="2877260"/>
            <a:ext cx="1014292" cy="314977"/>
          </a:xfrm>
          <a:prstGeom prst="borderCallout2">
            <a:avLst>
              <a:gd name="adj1" fmla="val 39762"/>
              <a:gd name="adj2" fmla="val -5775"/>
              <a:gd name="adj3" fmla="val 96333"/>
              <a:gd name="adj4" fmla="val -25193"/>
              <a:gd name="adj5" fmla="val 99163"/>
              <a:gd name="adj6" fmla="val -246177"/>
            </a:avLst>
          </a:prstGeom>
          <a:solidFill>
            <a:schemeClr val="bg1"/>
          </a:solidFill>
          <a:ln w="12700" cap="flat" cmpd="sng" algn="ctr">
            <a:solidFill>
              <a:srgbClr val="0062FF"/>
            </a:solidFill>
            <a:prstDash val="solid"/>
            <a:round/>
            <a:headEnd type="none" w="med" len="med"/>
            <a:tailEnd type="triangle" w="med" len="med"/>
          </a:ln>
          <a:effectLst/>
        </p:spPr>
        <p:txBody>
          <a:bodyPr vert="horz" wrap="square" lIns="45678" tIns="45678" rIns="45678" bIns="45678" numCol="1" rtlCol="0" anchor="t" anchorCtr="0" compatLnSpc="1">
            <a:prstTxWarp prst="textNoShape">
              <a:avLst/>
            </a:prstTxWarp>
          </a:bodyPr>
          <a:lstStyle/>
          <a:p>
            <a:r>
              <a:rPr lang="en-US" sz="749" dirty="0">
                <a:latin typeface="Arial" panose="020B0604020202020204" pitchFamily="34" charset="0"/>
              </a:rPr>
              <a:t>Jane has higher skills at Reviewing Claims</a:t>
            </a:r>
          </a:p>
        </p:txBody>
      </p:sp>
      <p:sp>
        <p:nvSpPr>
          <p:cNvPr id="11" name="Line Callout 2 6">
            <a:extLst>
              <a:ext uri="{FF2B5EF4-FFF2-40B4-BE49-F238E27FC236}">
                <a16:creationId xmlns:a16="http://schemas.microsoft.com/office/drawing/2014/main" id="{48361F08-00CB-4E7B-8BD1-030E5A1E411A}"/>
              </a:ext>
            </a:extLst>
          </p:cNvPr>
          <p:cNvSpPr/>
          <p:nvPr/>
        </p:nvSpPr>
        <p:spPr>
          <a:xfrm>
            <a:off x="7851051" y="587862"/>
            <a:ext cx="1154636" cy="314977"/>
          </a:xfrm>
          <a:prstGeom prst="borderCallout2">
            <a:avLst>
              <a:gd name="adj1" fmla="val 39762"/>
              <a:gd name="adj2" fmla="val -5775"/>
              <a:gd name="adj3" fmla="val 96333"/>
              <a:gd name="adj4" fmla="val -25193"/>
              <a:gd name="adj5" fmla="val 94284"/>
              <a:gd name="adj6" fmla="val -184114"/>
            </a:avLst>
          </a:prstGeom>
          <a:solidFill>
            <a:schemeClr val="bg1"/>
          </a:solidFill>
          <a:ln w="12700" cap="flat" cmpd="sng" algn="ctr">
            <a:solidFill>
              <a:srgbClr val="0062FF"/>
            </a:solidFill>
            <a:prstDash val="solid"/>
            <a:round/>
            <a:headEnd type="none" w="med" len="med"/>
            <a:tailEnd type="triangle" w="med" len="med"/>
          </a:ln>
          <a:effectLst/>
        </p:spPr>
        <p:txBody>
          <a:bodyPr vert="horz" wrap="square" lIns="45678" tIns="45678" rIns="45678" bIns="45678" numCol="1" rtlCol="0" anchor="t" anchorCtr="0" compatLnSpc="1">
            <a:prstTxWarp prst="textNoShape">
              <a:avLst/>
            </a:prstTxWarp>
          </a:bodyPr>
          <a:lstStyle/>
          <a:p>
            <a:r>
              <a:rPr lang="en-US" sz="749" dirty="0">
                <a:latin typeface="Arial" panose="020B0604020202020204" pitchFamily="34" charset="0"/>
              </a:rPr>
              <a:t>Jake is faster at Negotiating Settlements</a:t>
            </a:r>
          </a:p>
        </p:txBody>
      </p:sp>
      <p:sp>
        <p:nvSpPr>
          <p:cNvPr id="6" name="Title 5">
            <a:extLst>
              <a:ext uri="{FF2B5EF4-FFF2-40B4-BE49-F238E27FC236}">
                <a16:creationId xmlns:a16="http://schemas.microsoft.com/office/drawing/2014/main" id="{F375E9E5-92B1-5A4E-90CB-6D1824857314}"/>
              </a:ext>
            </a:extLst>
          </p:cNvPr>
          <p:cNvSpPr>
            <a:spLocks noGrp="1"/>
          </p:cNvSpPr>
          <p:nvPr>
            <p:ph type="title"/>
          </p:nvPr>
        </p:nvSpPr>
        <p:spPr>
          <a:xfrm>
            <a:off x="210313" y="201168"/>
            <a:ext cx="1987515" cy="701671"/>
          </a:xfrm>
        </p:spPr>
        <p:txBody>
          <a:bodyPr/>
          <a:lstStyle/>
          <a:p>
            <a:r>
              <a:rPr lang="en-US" dirty="0"/>
              <a:t>Intelligent task prioritization</a:t>
            </a:r>
            <a:br>
              <a:rPr lang="en-US" dirty="0"/>
            </a:br>
            <a:br>
              <a:rPr lang="en-US" dirty="0"/>
            </a:br>
            <a:br>
              <a:rPr lang="en-US" dirty="0"/>
            </a:br>
            <a:br>
              <a:rPr lang="en-US" dirty="0"/>
            </a:br>
            <a:endParaRPr lang="en-US" dirty="0"/>
          </a:p>
        </p:txBody>
      </p:sp>
      <p:sp>
        <p:nvSpPr>
          <p:cNvPr id="45" name="Text Placeholder 2">
            <a:extLst>
              <a:ext uri="{FF2B5EF4-FFF2-40B4-BE49-F238E27FC236}">
                <a16:creationId xmlns:a16="http://schemas.microsoft.com/office/drawing/2014/main" id="{B1C392E1-FAE8-964B-9AAB-DB6B22C68176}"/>
              </a:ext>
            </a:extLst>
          </p:cNvPr>
          <p:cNvSpPr txBox="1">
            <a:spLocks/>
          </p:cNvSpPr>
          <p:nvPr/>
        </p:nvSpPr>
        <p:spPr>
          <a:xfrm>
            <a:off x="190070" y="1076979"/>
            <a:ext cx="1987515" cy="2865609"/>
          </a:xfrm>
          <a:prstGeom prst="rect">
            <a:avLst/>
          </a:prstGeom>
        </p:spPr>
        <p:txBody>
          <a:bodyPr lIns="0" tIns="0" rIns="0" bIns="0"/>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spcBef>
                <a:spcPts val="2198"/>
              </a:spcBef>
            </a:pPr>
            <a:r>
              <a:rPr lang="en-US" sz="1399" dirty="0">
                <a:solidFill>
                  <a:schemeClr val="bg1"/>
                </a:solidFill>
                <a:latin typeface="+mn-lt"/>
                <a:cs typeface="Arial" panose="020B0604020202020204" pitchFamily="34" charset="0"/>
              </a:rPr>
              <a:t>Users can view </a:t>
            </a:r>
            <a:br>
              <a:rPr lang="en-US" sz="1399" dirty="0">
                <a:solidFill>
                  <a:schemeClr val="bg1"/>
                </a:solidFill>
                <a:latin typeface="+mn-lt"/>
                <a:cs typeface="Arial" panose="020B0604020202020204" pitchFamily="34" charset="0"/>
              </a:rPr>
            </a:br>
            <a:r>
              <a:rPr lang="en-US" sz="1399" dirty="0">
                <a:solidFill>
                  <a:schemeClr val="bg1"/>
                </a:solidFill>
                <a:latin typeface="+mn-lt"/>
                <a:cs typeface="Arial" panose="020B0604020202020204" pitchFamily="34" charset="0"/>
              </a:rPr>
              <a:t>assigned tasks in </a:t>
            </a:r>
            <a:br>
              <a:rPr lang="en-US" sz="1399" dirty="0">
                <a:solidFill>
                  <a:schemeClr val="bg1"/>
                </a:solidFill>
                <a:latin typeface="+mn-lt"/>
                <a:cs typeface="Arial" panose="020B0604020202020204" pitchFamily="34" charset="0"/>
              </a:rPr>
            </a:br>
            <a:r>
              <a:rPr lang="en-US" sz="1399" dirty="0">
                <a:solidFill>
                  <a:schemeClr val="bg1"/>
                </a:solidFill>
                <a:latin typeface="+mn-lt"/>
                <a:cs typeface="Arial" panose="020B0604020202020204" pitchFamily="34" charset="0"/>
              </a:rPr>
              <a:t>priority order with </a:t>
            </a:r>
            <a:br>
              <a:rPr lang="en-US" sz="1399" dirty="0">
                <a:solidFill>
                  <a:schemeClr val="bg1"/>
                </a:solidFill>
                <a:latin typeface="+mn-lt"/>
                <a:cs typeface="Arial" panose="020B0604020202020204" pitchFamily="34" charset="0"/>
              </a:rPr>
            </a:br>
            <a:r>
              <a:rPr lang="en-US" sz="1399" dirty="0">
                <a:solidFill>
                  <a:schemeClr val="bg1"/>
                </a:solidFill>
                <a:latin typeface="+mn-lt"/>
                <a:cs typeface="Arial" panose="020B0604020202020204" pitchFamily="34" charset="0"/>
              </a:rPr>
              <a:t>AI-infused prioritization </a:t>
            </a:r>
            <a:br>
              <a:rPr lang="en-US" sz="1399" dirty="0">
                <a:solidFill>
                  <a:schemeClr val="bg1"/>
                </a:solidFill>
                <a:latin typeface="+mn-lt"/>
                <a:cs typeface="Arial" panose="020B0604020202020204" pitchFamily="34" charset="0"/>
              </a:rPr>
            </a:br>
            <a:r>
              <a:rPr lang="en-US" sz="1399" dirty="0">
                <a:solidFill>
                  <a:schemeClr val="bg1"/>
                </a:solidFill>
                <a:latin typeface="+mn-lt"/>
                <a:cs typeface="Arial" panose="020B0604020202020204" pitchFamily="34" charset="0"/>
              </a:rPr>
              <a:t>based on user </a:t>
            </a:r>
            <a:br>
              <a:rPr lang="en-US" sz="1399" dirty="0">
                <a:solidFill>
                  <a:schemeClr val="bg1"/>
                </a:solidFill>
                <a:latin typeface="+mn-lt"/>
                <a:cs typeface="Arial" panose="020B0604020202020204" pitchFamily="34" charset="0"/>
              </a:rPr>
            </a:br>
            <a:r>
              <a:rPr lang="en-US" sz="1399" dirty="0">
                <a:solidFill>
                  <a:schemeClr val="bg1"/>
                </a:solidFill>
                <a:latin typeface="+mn-lt"/>
                <a:cs typeface="Arial" panose="020B0604020202020204" pitchFamily="34" charset="0"/>
              </a:rPr>
              <a:t>and task history.</a:t>
            </a:r>
          </a:p>
          <a:p>
            <a:pPr defTabSz="456743">
              <a:spcBef>
                <a:spcPts val="2198"/>
              </a:spcBef>
            </a:pPr>
            <a:r>
              <a:rPr lang="en-US" sz="1399" dirty="0">
                <a:solidFill>
                  <a:schemeClr val="bg1"/>
                </a:solidFill>
                <a:latin typeface="+mn-lt"/>
                <a:cs typeface="Arial" panose="020B0604020202020204" pitchFamily="34" charset="0"/>
              </a:rPr>
              <a:t> </a:t>
            </a:r>
          </a:p>
          <a:p>
            <a:pPr defTabSz="456743">
              <a:spcBef>
                <a:spcPts val="2198"/>
              </a:spcBef>
            </a:pPr>
            <a:endParaRPr lang="en-US" sz="1399" dirty="0">
              <a:solidFill>
                <a:schemeClr val="bg1"/>
              </a:solidFill>
              <a:latin typeface="+mn-lt"/>
              <a:cs typeface="Arial" panose="020B0604020202020204" pitchFamily="34" charset="0"/>
            </a:endParaRPr>
          </a:p>
          <a:p>
            <a:pPr defTabSz="456743">
              <a:lnSpc>
                <a:spcPct val="90000"/>
              </a:lnSpc>
              <a:spcBef>
                <a:spcPts val="0"/>
              </a:spcBef>
            </a:pPr>
            <a:endParaRPr lang="en-US" sz="1998" kern="0" dirty="0">
              <a:latin typeface="+mn-lt"/>
              <a:cs typeface="Arial" panose="020B0604020202020204" pitchFamily="34" charset="0"/>
            </a:endParaRPr>
          </a:p>
        </p:txBody>
      </p:sp>
    </p:spTree>
    <p:extLst>
      <p:ext uri="{BB962C8B-B14F-4D97-AF65-F5344CB8AC3E}">
        <p14:creationId xmlns:p14="http://schemas.microsoft.com/office/powerpoint/2010/main" val="1115504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1">
            <a:extLst>
              <a:ext uri="{FF2B5EF4-FFF2-40B4-BE49-F238E27FC236}">
                <a16:creationId xmlns:a16="http://schemas.microsoft.com/office/drawing/2014/main" id="{09678C81-F244-D046-8A67-D2EF1AB0F8DE}"/>
              </a:ext>
            </a:extLst>
          </p:cNvPr>
          <p:cNvSpPr txBox="1">
            <a:spLocks/>
          </p:cNvSpPr>
          <p:nvPr/>
        </p:nvSpPr>
        <p:spPr>
          <a:xfrm>
            <a:off x="227506" y="1275609"/>
            <a:ext cx="1926175" cy="3427413"/>
          </a:xfrm>
          <a:prstGeom prst="rect">
            <a:avLst/>
          </a:prstGeom>
          <a:noFill/>
        </p:spPr>
        <p:txBody>
          <a:bodyPr vert="horz" lIns="0" tIns="0" rIns="0" bIns="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143">
              <a:lnSpc>
                <a:spcPct val="90000"/>
              </a:lnSpc>
              <a:defRPr/>
            </a:pPr>
            <a:r>
              <a:rPr lang="en-US" sz="950" dirty="0">
                <a:solidFill>
                  <a:srgbClr val="3764FF"/>
                </a:solidFill>
                <a:latin typeface="Arial"/>
                <a:cs typeface="Arial"/>
              </a:rPr>
              <a:t>Built-in integration of business rules and machine learning</a:t>
            </a:r>
          </a:p>
          <a:p>
            <a:pPr marL="170815" indent="-170815" defTabSz="228143">
              <a:buFont typeface="System Font Regular"/>
              <a:buChar char="–"/>
              <a:defRPr/>
            </a:pPr>
            <a:r>
              <a:rPr lang="en-US" sz="950" dirty="0">
                <a:solidFill>
                  <a:schemeClr val="bg1"/>
                </a:solidFill>
                <a:latin typeface="Arial"/>
                <a:cs typeface="Arial"/>
              </a:rPr>
              <a:t>Directly access machine learning models in a low-code environment for rapid integration of AI into business rule logic</a:t>
            </a:r>
          </a:p>
          <a:p>
            <a:pPr marL="170815" indent="-170815" defTabSz="228143">
              <a:buFont typeface="System Font Regular"/>
              <a:buChar char="–"/>
              <a:defRPr/>
            </a:pPr>
            <a:r>
              <a:rPr lang="en-US" sz="950" dirty="0">
                <a:solidFill>
                  <a:schemeClr val="bg1"/>
                </a:solidFill>
                <a:latin typeface="Arial"/>
                <a:cs typeface="Arial"/>
              </a:rPr>
              <a:t>Pre-integrated with Watson Machine Learning predictive analytics to put powerful AI models right at your fingertips</a:t>
            </a:r>
          </a:p>
          <a:p>
            <a:pPr marL="170815" indent="-170815" defTabSz="228143">
              <a:buFont typeface="System Font Regular"/>
              <a:buChar char="–"/>
              <a:defRPr/>
            </a:pPr>
            <a:r>
              <a:rPr lang="en-US" sz="950" dirty="0">
                <a:solidFill>
                  <a:schemeClr val="bg1"/>
                </a:solidFill>
                <a:latin typeface="Arial"/>
                <a:cs typeface="Arial"/>
              </a:rPr>
              <a:t>Extend Watson AI capabilities with an extensive framework for third-party machine learning providers</a:t>
            </a:r>
          </a:p>
        </p:txBody>
      </p:sp>
      <p:sp>
        <p:nvSpPr>
          <p:cNvPr id="27" name="TextBox 26">
            <a:extLst>
              <a:ext uri="{FF2B5EF4-FFF2-40B4-BE49-F238E27FC236}">
                <a16:creationId xmlns:a16="http://schemas.microsoft.com/office/drawing/2014/main" id="{EE501A02-ADF6-0342-8ED8-6C7ADBF0F8D4}"/>
              </a:ext>
            </a:extLst>
          </p:cNvPr>
          <p:cNvSpPr txBox="1"/>
          <p:nvPr/>
        </p:nvSpPr>
        <p:spPr>
          <a:xfrm>
            <a:off x="649774" y="4753528"/>
            <a:ext cx="7844453" cy="307648"/>
          </a:xfrm>
          <a:prstGeom prst="rect">
            <a:avLst/>
          </a:prstGeom>
          <a:noFill/>
        </p:spPr>
        <p:txBody>
          <a:bodyPr wrap="square">
            <a:spAutoFit/>
          </a:bodyPr>
          <a:lstStyle/>
          <a:p>
            <a:pPr algn="ctr"/>
            <a:r>
              <a:rPr lang="en-US" sz="1399" dirty="0">
                <a:solidFill>
                  <a:srgbClr val="3764FF"/>
                </a:solidFill>
                <a:latin typeface="Arial" panose="020B0604020202020204" pitchFamily="34" charset="0"/>
                <a:ea typeface="IBM Plex Sans" charset="0"/>
                <a:cs typeface="Arial" panose="020B0604020202020204" pitchFamily="34" charset="0"/>
              </a:rPr>
              <a:t>Leverage historical data with AI and improve decision outcomes </a:t>
            </a:r>
            <a:endParaRPr lang="en-US" sz="1399" dirty="0">
              <a:solidFill>
                <a:srgbClr val="3764FF"/>
              </a:solidFill>
            </a:endParaRPr>
          </a:p>
        </p:txBody>
      </p:sp>
      <p:sp>
        <p:nvSpPr>
          <p:cNvPr id="4" name="Title 3">
            <a:extLst>
              <a:ext uri="{FF2B5EF4-FFF2-40B4-BE49-F238E27FC236}">
                <a16:creationId xmlns:a16="http://schemas.microsoft.com/office/drawing/2014/main" id="{173DB88A-0C66-BA46-B693-2B0553155CB2}"/>
              </a:ext>
            </a:extLst>
          </p:cNvPr>
          <p:cNvSpPr>
            <a:spLocks noGrp="1"/>
          </p:cNvSpPr>
          <p:nvPr>
            <p:ph type="title"/>
          </p:nvPr>
        </p:nvSpPr>
        <p:spPr>
          <a:xfrm>
            <a:off x="1001148" y="201168"/>
            <a:ext cx="4142232" cy="307648"/>
          </a:xfrm>
        </p:spPr>
        <p:txBody>
          <a:bodyPr/>
          <a:lstStyle/>
          <a:p>
            <a:r>
              <a:rPr lang="en-US" dirty="0">
                <a:solidFill>
                  <a:schemeClr val="bg1"/>
                </a:solidFill>
              </a:rPr>
              <a:t>Make predictive decisions</a:t>
            </a:r>
          </a:p>
        </p:txBody>
      </p:sp>
      <p:pic>
        <p:nvPicPr>
          <p:cNvPr id="39" name="Graphic 38">
            <a:extLst>
              <a:ext uri="{FF2B5EF4-FFF2-40B4-BE49-F238E27FC236}">
                <a16:creationId xmlns:a16="http://schemas.microsoft.com/office/drawing/2014/main" id="{4903E1D2-73F1-1E4A-AF64-33D3EA33AEEF}"/>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14479" t="9976" r="15859" b="13598"/>
          <a:stretch/>
        </p:blipFill>
        <p:spPr>
          <a:xfrm>
            <a:off x="147048" y="127515"/>
            <a:ext cx="579128" cy="635362"/>
          </a:xfrm>
          <a:prstGeom prst="rect">
            <a:avLst/>
          </a:prstGeom>
        </p:spPr>
      </p:pic>
      <p:pic>
        <p:nvPicPr>
          <p:cNvPr id="41" name="Picture 40">
            <a:extLst>
              <a:ext uri="{FF2B5EF4-FFF2-40B4-BE49-F238E27FC236}">
                <a16:creationId xmlns:a16="http://schemas.microsoft.com/office/drawing/2014/main" id="{72B2CD6B-2780-404B-95F7-B5DF5978D33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446165" y="1275609"/>
            <a:ext cx="6391862" cy="3097741"/>
          </a:xfrm>
          <a:prstGeom prst="rect">
            <a:avLst/>
          </a:prstGeom>
        </p:spPr>
      </p:pic>
    </p:spTree>
    <p:extLst>
      <p:ext uri="{BB962C8B-B14F-4D97-AF65-F5344CB8AC3E}">
        <p14:creationId xmlns:p14="http://schemas.microsoft.com/office/powerpoint/2010/main" val="429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9A9DAC7-6B76-3D4B-8BA2-26FCD7569C3E}"/>
              </a:ext>
            </a:extLst>
          </p:cNvPr>
          <p:cNvSpPr/>
          <p:nvPr/>
        </p:nvSpPr>
        <p:spPr>
          <a:xfrm>
            <a:off x="2522130" y="4276266"/>
            <a:ext cx="2975990" cy="414986"/>
          </a:xfrm>
          <a:prstGeom prst="rect">
            <a:avLst/>
          </a:prstGeom>
        </p:spPr>
        <p:txBody>
          <a:bodyPr wrap="square" lIns="0" tIns="136907" rIns="0" bIns="0">
            <a:spAutoFit/>
          </a:bodyPr>
          <a:lstStyle/>
          <a:p>
            <a:pPr defTabSz="684817" eaLnBrk="0" hangingPunct="0">
              <a:spcBef>
                <a:spcPct val="50000"/>
              </a:spcBef>
              <a:buClr>
                <a:srgbClr val="009999"/>
              </a:buClr>
              <a:defRPr/>
            </a:pPr>
            <a:r>
              <a:rPr lang="en-US" sz="899" dirty="0">
                <a:solidFill>
                  <a:schemeClr val="bg1"/>
                </a:solidFill>
                <a:latin typeface="Arial" panose="020B0604020202020204" pitchFamily="34" charset="0"/>
                <a:cs typeface="Arial" panose="020B0604020202020204" pitchFamily="34" charset="0"/>
              </a:rPr>
              <a:t>Intelligent virtual agent (IVA) chatbots used to interact with customers and pass inputs directly to bots</a:t>
            </a:r>
          </a:p>
        </p:txBody>
      </p:sp>
      <p:sp>
        <p:nvSpPr>
          <p:cNvPr id="16" name="Content Placeholder 1">
            <a:extLst>
              <a:ext uri="{FF2B5EF4-FFF2-40B4-BE49-F238E27FC236}">
                <a16:creationId xmlns:a16="http://schemas.microsoft.com/office/drawing/2014/main" id="{E92AC419-2CD2-3142-9625-A0DF51D65F84}"/>
              </a:ext>
            </a:extLst>
          </p:cNvPr>
          <p:cNvSpPr txBox="1">
            <a:spLocks/>
          </p:cNvSpPr>
          <p:nvPr/>
        </p:nvSpPr>
        <p:spPr>
          <a:xfrm>
            <a:off x="227506" y="1275609"/>
            <a:ext cx="1926175" cy="3427413"/>
          </a:xfrm>
          <a:prstGeom prst="rect">
            <a:avLst/>
          </a:prstGeom>
          <a:noFill/>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143">
              <a:defRPr/>
            </a:pPr>
            <a:r>
              <a:rPr lang="en-US" sz="998" dirty="0">
                <a:solidFill>
                  <a:srgbClr val="3764FF"/>
                </a:solidFill>
                <a:latin typeface="Arial" panose="020B0604020202020204" pitchFamily="34" charset="0"/>
              </a:rPr>
              <a:t>Chatbots for intelligent virtual agent (IVA) and interactive </a:t>
            </a:r>
            <a:br>
              <a:rPr lang="en-US" sz="998" dirty="0">
                <a:solidFill>
                  <a:srgbClr val="3764FF"/>
                </a:solidFill>
                <a:latin typeface="Arial" panose="020B0604020202020204" pitchFamily="34" charset="0"/>
              </a:rPr>
            </a:br>
            <a:r>
              <a:rPr lang="en-US" sz="998" dirty="0">
                <a:solidFill>
                  <a:srgbClr val="3764FF"/>
                </a:solidFill>
                <a:latin typeface="Arial" panose="020B0604020202020204" pitchFamily="34" charset="0"/>
              </a:rPr>
              <a:t>voice response (IVR)</a:t>
            </a:r>
          </a:p>
          <a:p>
            <a:pPr marL="171107" indent="-171107" defTabSz="228143">
              <a:buFont typeface="System Font Regular"/>
              <a:buChar char="–"/>
              <a:defRPr/>
            </a:pPr>
            <a:r>
              <a:rPr lang="en-US" sz="998" dirty="0">
                <a:solidFill>
                  <a:schemeClr val="bg1"/>
                </a:solidFill>
                <a:latin typeface="Arial" panose="020B0604020202020204" pitchFamily="34" charset="0"/>
              </a:rPr>
              <a:t>Built-in RPA chatbot commands</a:t>
            </a:r>
          </a:p>
          <a:p>
            <a:pPr marL="171107" indent="-171107" defTabSz="228143">
              <a:buFont typeface="System Font Regular"/>
              <a:buChar char="–"/>
              <a:defRPr/>
            </a:pPr>
            <a:r>
              <a:rPr lang="en-US" sz="998" dirty="0">
                <a:solidFill>
                  <a:schemeClr val="bg1"/>
                </a:solidFill>
                <a:latin typeface="Arial" panose="020B0604020202020204" pitchFamily="34" charset="0"/>
              </a:rPr>
              <a:t>Train chatbot using a knowledge base</a:t>
            </a:r>
          </a:p>
          <a:p>
            <a:pPr marL="171107" indent="-171107" defTabSz="228143">
              <a:buFont typeface="System Font Regular"/>
              <a:buChar char="–"/>
              <a:defRPr/>
            </a:pPr>
            <a:r>
              <a:rPr lang="en-US" sz="998" dirty="0">
                <a:solidFill>
                  <a:schemeClr val="bg1"/>
                </a:solidFill>
                <a:latin typeface="Arial" panose="020B0604020202020204" pitchFamily="34" charset="0"/>
              </a:rPr>
              <a:t>IVR for voice synthesis </a:t>
            </a:r>
            <a:br>
              <a:rPr lang="en-US" sz="998" dirty="0">
                <a:solidFill>
                  <a:schemeClr val="bg1"/>
                </a:solidFill>
                <a:latin typeface="Arial" panose="020B0604020202020204" pitchFamily="34" charset="0"/>
              </a:rPr>
            </a:br>
            <a:r>
              <a:rPr lang="en-US" sz="998" dirty="0">
                <a:solidFill>
                  <a:schemeClr val="bg1"/>
                </a:solidFill>
                <a:latin typeface="Arial" panose="020B0604020202020204" pitchFamily="34" charset="0"/>
              </a:rPr>
              <a:t>and recognition</a:t>
            </a:r>
          </a:p>
          <a:p>
            <a:pPr marL="171107" indent="-171107" defTabSz="228143">
              <a:buFont typeface="System Font Regular"/>
              <a:buChar char="–"/>
              <a:defRPr/>
            </a:pPr>
            <a:r>
              <a:rPr lang="en-US" sz="998" dirty="0">
                <a:solidFill>
                  <a:schemeClr val="bg1"/>
                </a:solidFill>
                <a:latin typeface="Arial" panose="020B0604020202020204" pitchFamily="34" charset="0"/>
              </a:rPr>
              <a:t>Combine chatbot and other RPA commands to provide engaging client interactions</a:t>
            </a:r>
          </a:p>
          <a:p>
            <a:pPr marL="171107" indent="-171107" defTabSz="228143">
              <a:buFont typeface="System Font Regular"/>
              <a:buChar char="–"/>
              <a:defRPr/>
            </a:pPr>
            <a:endParaRPr lang="en-US" sz="998" dirty="0">
              <a:solidFill>
                <a:schemeClr val="bg1"/>
              </a:solidFill>
              <a:latin typeface="Arial" panose="020B0604020202020204" pitchFamily="34" charset="0"/>
            </a:endParaRPr>
          </a:p>
          <a:p>
            <a:pPr marL="171107" indent="-171107" defTabSz="228143">
              <a:buFont typeface="System Font Regular"/>
              <a:buChar char="–"/>
              <a:defRPr/>
            </a:pPr>
            <a:endParaRPr lang="en-US" sz="998" dirty="0">
              <a:solidFill>
                <a:schemeClr val="bg1"/>
              </a:solidFill>
              <a:latin typeface="Arial" panose="020B0604020202020204" pitchFamily="34" charset="0"/>
            </a:endParaRPr>
          </a:p>
          <a:p>
            <a:pPr defTabSz="228143">
              <a:spcAft>
                <a:spcPts val="549"/>
              </a:spcAft>
              <a:defRPr/>
            </a:pPr>
            <a:endParaRPr lang="en-US" sz="998" dirty="0">
              <a:solidFill>
                <a:schemeClr val="bg1"/>
              </a:solidFill>
              <a:latin typeface="Arial" panose="020B0604020202020204" pitchFamily="34" charset="0"/>
            </a:endParaRPr>
          </a:p>
          <a:p>
            <a:pPr marL="171107" indent="-171107" defTabSz="228143">
              <a:spcAft>
                <a:spcPts val="549"/>
              </a:spcAft>
              <a:buFont typeface="System Font Regular"/>
              <a:buChar char="–"/>
              <a:defRPr/>
            </a:pPr>
            <a:endParaRPr lang="en-US" sz="998" dirty="0">
              <a:solidFill>
                <a:schemeClr val="bg1"/>
              </a:solidFill>
              <a:latin typeface="Arial" panose="020B0604020202020204" pitchFamily="34" charset="0"/>
            </a:endParaRPr>
          </a:p>
          <a:p>
            <a:pPr marL="171107" indent="-171107" defTabSz="228143">
              <a:spcBef>
                <a:spcPts val="0"/>
              </a:spcBef>
              <a:spcAft>
                <a:spcPts val="549"/>
              </a:spcAft>
              <a:buFont typeface="System Font Regular"/>
              <a:buChar char="–"/>
              <a:defRPr/>
            </a:pPr>
            <a:endParaRPr lang="en-US" sz="998" dirty="0">
              <a:solidFill>
                <a:schemeClr val="bg1"/>
              </a:solidFill>
              <a:latin typeface="Arial" panose="020B0604020202020204" pitchFamily="34" charset="0"/>
            </a:endParaRPr>
          </a:p>
        </p:txBody>
      </p:sp>
      <p:sp>
        <p:nvSpPr>
          <p:cNvPr id="13" name="TextBox 12">
            <a:extLst>
              <a:ext uri="{FF2B5EF4-FFF2-40B4-BE49-F238E27FC236}">
                <a16:creationId xmlns:a16="http://schemas.microsoft.com/office/drawing/2014/main" id="{1539BA40-7183-3848-A321-6365E5228720}"/>
              </a:ext>
            </a:extLst>
          </p:cNvPr>
          <p:cNvSpPr txBox="1"/>
          <p:nvPr/>
        </p:nvSpPr>
        <p:spPr>
          <a:xfrm>
            <a:off x="649774" y="4753528"/>
            <a:ext cx="7844453" cy="307648"/>
          </a:xfrm>
          <a:prstGeom prst="rect">
            <a:avLst/>
          </a:prstGeom>
          <a:noFill/>
        </p:spPr>
        <p:txBody>
          <a:bodyPr wrap="square">
            <a:spAutoFit/>
          </a:bodyPr>
          <a:lstStyle/>
          <a:p>
            <a:pPr algn="ctr"/>
            <a:r>
              <a:rPr lang="en-US" sz="1399" dirty="0">
                <a:solidFill>
                  <a:srgbClr val="3764FF"/>
                </a:solidFill>
                <a:latin typeface="Arial" panose="020B0604020202020204" pitchFamily="34" charset="0"/>
              </a:rPr>
              <a:t>Provide a new customer experience with in-context conversations</a:t>
            </a:r>
            <a:endParaRPr lang="en-US" sz="1399" dirty="0">
              <a:solidFill>
                <a:srgbClr val="3764FF"/>
              </a:solidFill>
            </a:endParaRPr>
          </a:p>
        </p:txBody>
      </p:sp>
      <p:sp>
        <p:nvSpPr>
          <p:cNvPr id="3" name="Title 2">
            <a:extLst>
              <a:ext uri="{FF2B5EF4-FFF2-40B4-BE49-F238E27FC236}">
                <a16:creationId xmlns:a16="http://schemas.microsoft.com/office/drawing/2014/main" id="{0D01371C-8212-7245-9065-B172B655100E}"/>
              </a:ext>
            </a:extLst>
          </p:cNvPr>
          <p:cNvSpPr>
            <a:spLocks noGrp="1"/>
          </p:cNvSpPr>
          <p:nvPr>
            <p:ph type="title"/>
          </p:nvPr>
        </p:nvSpPr>
        <p:spPr>
          <a:xfrm>
            <a:off x="840507" y="188733"/>
            <a:ext cx="4142232" cy="804672"/>
          </a:xfrm>
        </p:spPr>
        <p:txBody>
          <a:bodyPr/>
          <a:lstStyle/>
          <a:p>
            <a:r>
              <a:rPr lang="en-US" dirty="0">
                <a:solidFill>
                  <a:schemeClr val="bg1"/>
                </a:solidFill>
              </a:rPr>
              <a:t>Build intelligent chatbots</a:t>
            </a:r>
          </a:p>
        </p:txBody>
      </p:sp>
      <p:pic>
        <p:nvPicPr>
          <p:cNvPr id="12" name="Graphic 11">
            <a:extLst>
              <a:ext uri="{FF2B5EF4-FFF2-40B4-BE49-F238E27FC236}">
                <a16:creationId xmlns:a16="http://schemas.microsoft.com/office/drawing/2014/main" id="{4A94A27C-79DE-F54A-9AF7-FDE5D43FFD7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14479" t="9976" r="15859" b="13598"/>
          <a:stretch/>
        </p:blipFill>
        <p:spPr>
          <a:xfrm>
            <a:off x="147048" y="127515"/>
            <a:ext cx="579128" cy="635362"/>
          </a:xfrm>
          <a:prstGeom prst="rect">
            <a:avLst/>
          </a:prstGeom>
        </p:spPr>
      </p:pic>
      <p:pic>
        <p:nvPicPr>
          <p:cNvPr id="15" name="Picture 14" descr="Graphical user interface, text, application, chat or text message&#10;&#10;Description automatically generated">
            <a:extLst>
              <a:ext uri="{FF2B5EF4-FFF2-40B4-BE49-F238E27FC236}">
                <a16:creationId xmlns:a16="http://schemas.microsoft.com/office/drawing/2014/main" id="{54171B73-C025-7646-B06B-A72B47DF7B5C}"/>
              </a:ext>
            </a:extLst>
          </p:cNvPr>
          <p:cNvPicPr>
            <a:picLocks noChangeAspect="1"/>
          </p:cNvPicPr>
          <p:nvPr/>
        </p:nvPicPr>
        <p:blipFill>
          <a:blip r:embed="rId5"/>
          <a:stretch>
            <a:fillRect/>
          </a:stretch>
        </p:blipFill>
        <p:spPr>
          <a:xfrm>
            <a:off x="2522130" y="945992"/>
            <a:ext cx="2975990" cy="3330274"/>
          </a:xfrm>
          <a:prstGeom prst="rect">
            <a:avLst/>
          </a:prstGeom>
        </p:spPr>
      </p:pic>
      <p:pic>
        <p:nvPicPr>
          <p:cNvPr id="19" name="Content Placeholder 9" descr="Graphical user interface, text, application&#10;&#10;Description automatically generated">
            <a:extLst>
              <a:ext uri="{FF2B5EF4-FFF2-40B4-BE49-F238E27FC236}">
                <a16:creationId xmlns:a16="http://schemas.microsoft.com/office/drawing/2014/main" id="{F7F8665B-73E1-3646-8DDE-2272D0BF9F9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770141" y="1734936"/>
            <a:ext cx="3136167" cy="1765183"/>
          </a:xfrm>
          <a:prstGeom prst="rect">
            <a:avLst/>
          </a:prstGeom>
          <a:ln>
            <a:solidFill>
              <a:schemeClr val="tx1"/>
            </a:solidFill>
          </a:ln>
        </p:spPr>
      </p:pic>
      <p:sp>
        <p:nvSpPr>
          <p:cNvPr id="20" name="Rectangle 19">
            <a:extLst>
              <a:ext uri="{FF2B5EF4-FFF2-40B4-BE49-F238E27FC236}">
                <a16:creationId xmlns:a16="http://schemas.microsoft.com/office/drawing/2014/main" id="{998CC7D9-C573-7E41-A442-492F5284EF41}"/>
              </a:ext>
            </a:extLst>
          </p:cNvPr>
          <p:cNvSpPr/>
          <p:nvPr/>
        </p:nvSpPr>
        <p:spPr>
          <a:xfrm>
            <a:off x="5770141" y="3487878"/>
            <a:ext cx="3146353" cy="276615"/>
          </a:xfrm>
          <a:prstGeom prst="rect">
            <a:avLst/>
          </a:prstGeom>
        </p:spPr>
        <p:txBody>
          <a:bodyPr wrap="square" lIns="0" tIns="136907" rIns="0" bIns="0">
            <a:spAutoFit/>
          </a:bodyPr>
          <a:lstStyle/>
          <a:p>
            <a:pPr defTabSz="684817" eaLnBrk="0" hangingPunct="0">
              <a:spcBef>
                <a:spcPct val="50000"/>
              </a:spcBef>
              <a:buClr>
                <a:srgbClr val="009999"/>
              </a:buClr>
              <a:defRPr/>
            </a:pPr>
            <a:r>
              <a:rPr lang="en-US" sz="899" dirty="0">
                <a:solidFill>
                  <a:schemeClr val="bg1"/>
                </a:solidFill>
                <a:latin typeface="Arial" panose="020B0604020202020204" pitchFamily="34" charset="0"/>
                <a:cs typeface="Arial" panose="020B0604020202020204" pitchFamily="34" charset="0"/>
              </a:rPr>
              <a:t>Simplified chatbot authoring with full knowledgebase support</a:t>
            </a:r>
          </a:p>
        </p:txBody>
      </p:sp>
    </p:spTree>
    <p:extLst>
      <p:ext uri="{BB962C8B-B14F-4D97-AF65-F5344CB8AC3E}">
        <p14:creationId xmlns:p14="http://schemas.microsoft.com/office/powerpoint/2010/main" val="1797732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221226-ED75-4BEE-B3C6-D05AE0D1826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135"/>
          <a:stretch/>
        </p:blipFill>
        <p:spPr>
          <a:xfrm>
            <a:off x="0" y="0"/>
            <a:ext cx="9144000" cy="5143499"/>
          </a:xfrm>
          <a:prstGeom prst="rect">
            <a:avLst/>
          </a:prstGeom>
        </p:spPr>
      </p:pic>
      <p:sp>
        <p:nvSpPr>
          <p:cNvPr id="2" name="Title 1">
            <a:extLst>
              <a:ext uri="{FF2B5EF4-FFF2-40B4-BE49-F238E27FC236}">
                <a16:creationId xmlns:a16="http://schemas.microsoft.com/office/drawing/2014/main" id="{5DBBAB28-992E-4BB6-917A-1D06C1CE6013}"/>
              </a:ext>
            </a:extLst>
          </p:cNvPr>
          <p:cNvSpPr txBox="1">
            <a:spLocks/>
          </p:cNvSpPr>
          <p:nvPr/>
        </p:nvSpPr>
        <p:spPr>
          <a:xfrm>
            <a:off x="228599" y="148983"/>
            <a:ext cx="5456573" cy="436572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lvl="0" defTabSz="457189">
              <a:defRPr/>
            </a:pPr>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endParaRPr>
          </a:p>
        </p:txBody>
      </p:sp>
      <p:pic>
        <p:nvPicPr>
          <p:cNvPr id="6" name="Picture 5" descr="A picture containing drawing&#10;&#10;Description automatically generated">
            <a:extLst>
              <a:ext uri="{FF2B5EF4-FFF2-40B4-BE49-F238E27FC236}">
                <a16:creationId xmlns:a16="http://schemas.microsoft.com/office/drawing/2014/main" id="{3A31FB3F-EF00-A144-A40B-19CA9A8162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5172" y="1923683"/>
            <a:ext cx="1525814" cy="1319367"/>
          </a:xfrm>
          <a:prstGeom prst="rect">
            <a:avLst/>
          </a:prstGeom>
        </p:spPr>
      </p:pic>
      <p:sp>
        <p:nvSpPr>
          <p:cNvPr id="5" name="Title 4">
            <a:extLst>
              <a:ext uri="{FF2B5EF4-FFF2-40B4-BE49-F238E27FC236}">
                <a16:creationId xmlns:a16="http://schemas.microsoft.com/office/drawing/2014/main" id="{7D891E50-74D5-4F40-8D59-E69672618E0A}"/>
              </a:ext>
            </a:extLst>
          </p:cNvPr>
          <p:cNvSpPr>
            <a:spLocks noGrp="1"/>
          </p:cNvSpPr>
          <p:nvPr>
            <p:ph type="title"/>
          </p:nvPr>
        </p:nvSpPr>
        <p:spPr>
          <a:xfrm>
            <a:off x="210312" y="201168"/>
            <a:ext cx="5474860" cy="1274195"/>
          </a:xfrm>
        </p:spPr>
        <p:txBody>
          <a:bodyPr wrap="square">
            <a:spAutoFit/>
          </a:bodyPr>
          <a:lstStyle/>
          <a:p>
            <a:r>
              <a:rPr lang="en-US" dirty="0"/>
              <a:t>IBM Business Automation in action – Refund approvals scenario</a:t>
            </a:r>
            <a:br>
              <a:rPr lang="en-US" dirty="0"/>
            </a:br>
            <a:br>
              <a:rPr lang="en-US" dirty="0"/>
            </a:br>
            <a:r>
              <a:rPr lang="en-US" sz="2000" dirty="0"/>
              <a:t>Achieving 80% straight-through processing</a:t>
            </a:r>
            <a:endParaRPr lang="en-US" dirty="0"/>
          </a:p>
        </p:txBody>
      </p:sp>
    </p:spTree>
    <p:extLst>
      <p:ext uri="{BB962C8B-B14F-4D97-AF65-F5344CB8AC3E}">
        <p14:creationId xmlns:p14="http://schemas.microsoft.com/office/powerpoint/2010/main" val="1065075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table, computer&#10;&#10;Description automatically generated">
            <a:extLst>
              <a:ext uri="{FF2B5EF4-FFF2-40B4-BE49-F238E27FC236}">
                <a16:creationId xmlns:a16="http://schemas.microsoft.com/office/drawing/2014/main" id="{993F50CE-0BBA-BB46-8A59-B6C50E129C98}"/>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209656" y="1042219"/>
            <a:ext cx="2140917" cy="3666766"/>
          </a:xfrm>
          <a:prstGeom prst="rect">
            <a:avLst/>
          </a:prstGeom>
        </p:spPr>
      </p:pic>
      <p:sp>
        <p:nvSpPr>
          <p:cNvPr id="49" name="Text Placeholder 6">
            <a:extLst>
              <a:ext uri="{FF2B5EF4-FFF2-40B4-BE49-F238E27FC236}">
                <a16:creationId xmlns:a16="http://schemas.microsoft.com/office/drawing/2014/main" id="{3353AB57-1CBE-2947-83C5-FB9B3EE20802}"/>
              </a:ext>
            </a:extLst>
          </p:cNvPr>
          <p:cNvSpPr txBox="1">
            <a:spLocks/>
          </p:cNvSpPr>
          <p:nvPr/>
        </p:nvSpPr>
        <p:spPr>
          <a:xfrm>
            <a:off x="231525" y="205367"/>
            <a:ext cx="2731826" cy="452419"/>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5830">
              <a:spcBef>
                <a:spcPts val="1097"/>
              </a:spcBef>
              <a:buClr>
                <a:srgbClr val="000000"/>
              </a:buClr>
              <a:defRPr/>
            </a:pPr>
            <a:endParaRPr lang="en-US" sz="1396" kern="0" dirty="0">
              <a:solidFill>
                <a:schemeClr val="bg1"/>
              </a:solidFill>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31FE92C5-31DE-BC4A-B3B4-48C353922B2F}"/>
              </a:ext>
            </a:extLst>
          </p:cNvPr>
          <p:cNvSpPr>
            <a:spLocks noGrp="1"/>
          </p:cNvSpPr>
          <p:nvPr>
            <p:ph type="title"/>
          </p:nvPr>
        </p:nvSpPr>
        <p:spPr>
          <a:xfrm>
            <a:off x="209656" y="281766"/>
            <a:ext cx="4142232" cy="804672"/>
          </a:xfrm>
        </p:spPr>
        <p:txBody>
          <a:bodyPr/>
          <a:lstStyle/>
          <a:p>
            <a:r>
              <a:rPr lang="en-US" dirty="0"/>
              <a:t>Refund approvals scenario</a:t>
            </a:r>
          </a:p>
        </p:txBody>
      </p:sp>
      <p:sp>
        <p:nvSpPr>
          <p:cNvPr id="56" name="Text Placeholder 2">
            <a:extLst>
              <a:ext uri="{FF2B5EF4-FFF2-40B4-BE49-F238E27FC236}">
                <a16:creationId xmlns:a16="http://schemas.microsoft.com/office/drawing/2014/main" id="{16B0B870-0CDA-9742-8792-FCEBC5CB0805}"/>
              </a:ext>
            </a:extLst>
          </p:cNvPr>
          <p:cNvSpPr>
            <a:spLocks noGrp="1"/>
          </p:cNvSpPr>
          <p:nvPr>
            <p:ph type="body" sz="quarter" idx="4294967295"/>
          </p:nvPr>
        </p:nvSpPr>
        <p:spPr>
          <a:xfrm>
            <a:off x="2589287" y="2017404"/>
            <a:ext cx="1825625" cy="1193800"/>
          </a:xfrm>
        </p:spPr>
        <p:txBody>
          <a:bodyPr/>
          <a:lstStyle/>
          <a:p>
            <a:pPr defTabSz="455830"/>
            <a:r>
              <a:rPr lang="en-US" dirty="0"/>
              <a:t>Customer submits refund request</a:t>
            </a:r>
          </a:p>
          <a:p>
            <a:pPr>
              <a:spcBef>
                <a:spcPts val="549"/>
              </a:spcBef>
              <a:buClr>
                <a:srgbClr val="000000"/>
              </a:buClr>
              <a:buSzPct val="100000"/>
            </a:pPr>
            <a:r>
              <a:rPr lang="en-US" sz="998" dirty="0"/>
              <a:t>Customer did not receive </a:t>
            </a:r>
            <a:br>
              <a:rPr lang="en-US" sz="998" dirty="0"/>
            </a:br>
            <a:r>
              <a:rPr lang="en-US" sz="998" dirty="0"/>
              <a:t>retail delivery and asks </a:t>
            </a:r>
            <a:br>
              <a:rPr lang="en-US" sz="998" dirty="0"/>
            </a:br>
            <a:r>
              <a:rPr lang="en-US" sz="998" dirty="0"/>
              <a:t>for a refund</a:t>
            </a:r>
          </a:p>
        </p:txBody>
      </p:sp>
      <p:sp>
        <p:nvSpPr>
          <p:cNvPr id="57" name="Text Placeholder 3">
            <a:extLst>
              <a:ext uri="{FF2B5EF4-FFF2-40B4-BE49-F238E27FC236}">
                <a16:creationId xmlns:a16="http://schemas.microsoft.com/office/drawing/2014/main" id="{DF382386-E2FF-1D4D-B668-813DFF7E735C}"/>
              </a:ext>
            </a:extLst>
          </p:cNvPr>
          <p:cNvSpPr>
            <a:spLocks noGrp="1"/>
          </p:cNvSpPr>
          <p:nvPr>
            <p:ph type="body" sz="quarter" idx="4294967295"/>
          </p:nvPr>
        </p:nvSpPr>
        <p:spPr>
          <a:xfrm>
            <a:off x="4963791" y="2017404"/>
            <a:ext cx="1825625" cy="1101725"/>
          </a:xfrm>
        </p:spPr>
        <p:txBody>
          <a:bodyPr/>
          <a:lstStyle/>
          <a:p>
            <a:pPr defTabSz="455830"/>
            <a:r>
              <a:rPr lang="en-US" dirty="0"/>
              <a:t>Determine refund approval</a:t>
            </a:r>
          </a:p>
          <a:p>
            <a:pPr>
              <a:spcBef>
                <a:spcPts val="549"/>
              </a:spcBef>
              <a:buClr>
                <a:srgbClr val="000000"/>
              </a:buClr>
              <a:buSzPct val="100000"/>
            </a:pPr>
            <a:r>
              <a:rPr lang="en-US" sz="998" dirty="0"/>
              <a:t>Make decision whether </a:t>
            </a:r>
            <a:br>
              <a:rPr lang="en-US" sz="998" dirty="0"/>
            </a:br>
            <a:r>
              <a:rPr lang="en-US" sz="998" dirty="0"/>
              <a:t>to issue refund</a:t>
            </a:r>
          </a:p>
        </p:txBody>
      </p:sp>
      <p:sp>
        <p:nvSpPr>
          <p:cNvPr id="58" name="Text Placeholder 4">
            <a:extLst>
              <a:ext uri="{FF2B5EF4-FFF2-40B4-BE49-F238E27FC236}">
                <a16:creationId xmlns:a16="http://schemas.microsoft.com/office/drawing/2014/main" id="{158BB02A-988F-EB4A-928C-444530A95F8F}"/>
              </a:ext>
            </a:extLst>
          </p:cNvPr>
          <p:cNvSpPr>
            <a:spLocks noGrp="1"/>
          </p:cNvSpPr>
          <p:nvPr>
            <p:ph type="body" sz="quarter" idx="4294967295"/>
          </p:nvPr>
        </p:nvSpPr>
        <p:spPr>
          <a:xfrm>
            <a:off x="7108719" y="2017404"/>
            <a:ext cx="1825625" cy="1147763"/>
          </a:xfrm>
        </p:spPr>
        <p:txBody>
          <a:bodyPr/>
          <a:lstStyle/>
          <a:p>
            <a:pPr defTabSz="455830"/>
            <a:r>
              <a:rPr lang="en-US" dirty="0"/>
              <a:t>Make adjustment</a:t>
            </a:r>
            <a:br>
              <a:rPr lang="en-US" dirty="0"/>
            </a:br>
            <a:r>
              <a:rPr lang="en-US" dirty="0"/>
              <a:t>and notify customer</a:t>
            </a:r>
          </a:p>
          <a:p>
            <a:pPr>
              <a:spcBef>
                <a:spcPts val="549"/>
              </a:spcBef>
              <a:buClr>
                <a:srgbClr val="000000"/>
              </a:buClr>
              <a:buSzPct val="100000"/>
            </a:pPr>
            <a:r>
              <a:rPr lang="en-US" sz="998" dirty="0"/>
              <a:t>Issue refund (if approved),</a:t>
            </a:r>
            <a:br>
              <a:rPr lang="en-US" sz="998" dirty="0"/>
            </a:br>
            <a:r>
              <a:rPr lang="en-US" sz="998" dirty="0"/>
              <a:t>notify customer and </a:t>
            </a:r>
            <a:br>
              <a:rPr lang="en-US" sz="998" dirty="0"/>
            </a:br>
            <a:r>
              <a:rPr lang="en-US" sz="998" dirty="0"/>
              <a:t>close request</a:t>
            </a:r>
          </a:p>
        </p:txBody>
      </p:sp>
      <p:sp>
        <p:nvSpPr>
          <p:cNvPr id="27" name="Rectangle 26">
            <a:extLst>
              <a:ext uri="{FF2B5EF4-FFF2-40B4-BE49-F238E27FC236}">
                <a16:creationId xmlns:a16="http://schemas.microsoft.com/office/drawing/2014/main" id="{5942683E-BCAF-B942-83F7-CB2E8A043C7E}"/>
              </a:ext>
            </a:extLst>
          </p:cNvPr>
          <p:cNvSpPr/>
          <p:nvPr/>
        </p:nvSpPr>
        <p:spPr>
          <a:xfrm>
            <a:off x="2818865" y="3390624"/>
            <a:ext cx="6115479" cy="1094140"/>
          </a:xfrm>
          <a:prstGeom prst="rect">
            <a:avLst/>
          </a:prstGeom>
        </p:spPr>
        <p:txBody>
          <a:bodyPr wrap="square" lIns="0" tIns="0" rIns="91187" bIns="0" anchor="ctr" anchorCtr="0">
            <a:noAutofit/>
          </a:bodyPr>
          <a:lstStyle/>
          <a:p>
            <a:pPr defTabSz="1215485">
              <a:spcAft>
                <a:spcPts val="549"/>
              </a:spcAft>
              <a:defRPr/>
            </a:pPr>
            <a:r>
              <a:rPr lang="en-US" sz="1100" kern="0" dirty="0">
                <a:solidFill>
                  <a:schemeClr val="bg1"/>
                </a:solidFill>
                <a:latin typeface="Arial" panose="020B0604020202020204" pitchFamily="34" charset="0"/>
              </a:rPr>
              <a:t>Current metrics: </a:t>
            </a:r>
            <a:br>
              <a:rPr lang="en-US" sz="1100" kern="0" dirty="0">
                <a:solidFill>
                  <a:schemeClr val="bg1"/>
                </a:solidFill>
                <a:latin typeface="Arial" panose="020B0604020202020204" pitchFamily="34" charset="0"/>
              </a:rPr>
            </a:br>
            <a:r>
              <a:rPr lang="en-US" sz="1800" kern="0" dirty="0">
                <a:solidFill>
                  <a:schemeClr val="bg1"/>
                </a:solidFill>
                <a:latin typeface="Arial" panose="020B0604020202020204" pitchFamily="34" charset="0"/>
              </a:rPr>
              <a:t>0% straight-through processing</a:t>
            </a:r>
            <a:br>
              <a:rPr lang="en-US" sz="1800" kern="0" dirty="0">
                <a:solidFill>
                  <a:schemeClr val="bg1"/>
                </a:solidFill>
                <a:latin typeface="Arial" panose="020B0604020202020204" pitchFamily="34" charset="0"/>
              </a:rPr>
            </a:br>
            <a:r>
              <a:rPr lang="en-US" sz="1100" kern="0" dirty="0">
                <a:solidFill>
                  <a:schemeClr val="bg1"/>
                </a:solidFill>
                <a:latin typeface="Arial" panose="020B0604020202020204" pitchFamily="34" charset="0"/>
              </a:rPr>
              <a:t>(every refund request requires at least some human handling)</a:t>
            </a:r>
          </a:p>
          <a:p>
            <a:pPr defTabSz="1215485">
              <a:spcAft>
                <a:spcPts val="549"/>
              </a:spcAft>
              <a:defRPr/>
            </a:pPr>
            <a:r>
              <a:rPr lang="en-US" sz="1100" kern="0" dirty="0">
                <a:solidFill>
                  <a:schemeClr val="bg1"/>
                </a:solidFill>
                <a:latin typeface="Arial" panose="020B0604020202020204" pitchFamily="34" charset="0"/>
              </a:rPr>
              <a:t>Challenge: </a:t>
            </a:r>
            <a:br>
              <a:rPr lang="en-US" sz="1100" kern="0" dirty="0">
                <a:solidFill>
                  <a:schemeClr val="bg1"/>
                </a:solidFill>
                <a:latin typeface="Arial" panose="020B0604020202020204" pitchFamily="34" charset="0"/>
              </a:rPr>
            </a:br>
            <a:r>
              <a:rPr lang="en-US" sz="1800" kern="0" dirty="0">
                <a:solidFill>
                  <a:schemeClr val="bg1"/>
                </a:solidFill>
                <a:latin typeface="Arial" panose="020B0604020202020204" pitchFamily="34" charset="0"/>
              </a:rPr>
              <a:t>Get to 80% straight-through processing </a:t>
            </a:r>
          </a:p>
        </p:txBody>
      </p:sp>
      <p:sp>
        <p:nvSpPr>
          <p:cNvPr id="29" name="Line 5">
            <a:extLst>
              <a:ext uri="{FF2B5EF4-FFF2-40B4-BE49-F238E27FC236}">
                <a16:creationId xmlns:a16="http://schemas.microsoft.com/office/drawing/2014/main" id="{FEF6271A-AF2B-6643-A64C-25AF0B7B5DFB}"/>
              </a:ext>
            </a:extLst>
          </p:cNvPr>
          <p:cNvSpPr/>
          <p:nvPr/>
        </p:nvSpPr>
        <p:spPr>
          <a:xfrm rot="5400000">
            <a:off x="2045312" y="3894322"/>
            <a:ext cx="1180888" cy="2"/>
          </a:xfrm>
          <a:prstGeom prst="line">
            <a:avLst/>
          </a:prstGeom>
          <a:noFill/>
          <a:ln w="12700" cap="flat">
            <a:solidFill>
              <a:srgbClr val="0064FF"/>
            </a:solidFill>
            <a:prstDash val="solid"/>
            <a:round/>
          </a:ln>
          <a:effectLst/>
        </p:spPr>
        <p:txBody>
          <a:bodyPr wrap="square" lIns="45593" tIns="45593" rIns="45593" bIns="45593" numCol="1" anchor="t">
            <a:noAutofit/>
          </a:bodyPr>
          <a:lstStyle/>
          <a:p>
            <a:pPr defTabSz="683746" hangingPunct="0">
              <a:defRPr sz="3400">
                <a:latin typeface="IBM Plex Sans"/>
                <a:ea typeface="IBM Plex Sans"/>
                <a:cs typeface="IBM Plex Sans"/>
                <a:sym typeface="IBM Plex Sans"/>
              </a:defRPr>
            </a:pPr>
            <a:endParaRPr sz="1271" kern="0" dirty="0">
              <a:solidFill>
                <a:schemeClr val="bg1"/>
              </a:solidFill>
              <a:latin typeface="Arial" panose="020B0604020202020204" pitchFamily="34" charset="0"/>
              <a:ea typeface="IBM Plex Sans"/>
              <a:cs typeface="Arial" panose="020B0604020202020204" pitchFamily="34" charset="0"/>
              <a:sym typeface="IBM Plex Sans"/>
            </a:endParaRPr>
          </a:p>
        </p:txBody>
      </p:sp>
      <p:sp>
        <p:nvSpPr>
          <p:cNvPr id="31" name="Triangle 30">
            <a:extLst>
              <a:ext uri="{FF2B5EF4-FFF2-40B4-BE49-F238E27FC236}">
                <a16:creationId xmlns:a16="http://schemas.microsoft.com/office/drawing/2014/main" id="{B5570CF3-409A-4745-B5DE-F22E9E92E317}"/>
              </a:ext>
            </a:extLst>
          </p:cNvPr>
          <p:cNvSpPr/>
          <p:nvPr/>
        </p:nvSpPr>
        <p:spPr bwMode="auto">
          <a:xfrm rot="5400000">
            <a:off x="2644332" y="3405303"/>
            <a:ext cx="112883" cy="115968"/>
          </a:xfrm>
          <a:prstGeom prst="triangle">
            <a:avLst/>
          </a:prstGeom>
          <a:solidFill>
            <a:srgbClr val="3764FF"/>
          </a:solidFill>
          <a:ln w="19050">
            <a:solidFill>
              <a:srgbClr val="3764FF"/>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594" tIns="45594" rIns="45594" bIns="45594" numCol="1" spcCol="0" rtlCol="0" fromWordArt="0" anchor="t" anchorCtr="0" forceAA="0" compatLnSpc="1">
            <a:prstTxWarp prst="textNoShape">
              <a:avLst/>
            </a:prstTxWarp>
            <a:noAutofit/>
          </a:bodyPr>
          <a:lstStyle/>
          <a:p>
            <a:pPr defTabSz="455830" fontAlgn="base">
              <a:spcBef>
                <a:spcPct val="0"/>
              </a:spcBef>
              <a:spcAft>
                <a:spcPct val="0"/>
              </a:spcAft>
            </a:pPr>
            <a:endParaRPr lang="en-US" sz="698" dirty="0" err="1">
              <a:solidFill>
                <a:schemeClr val="bg1"/>
              </a:solidFill>
              <a:latin typeface="Arial" panose="020B0604020202020204" pitchFamily="34" charset="0"/>
            </a:endParaRPr>
          </a:p>
        </p:txBody>
      </p:sp>
      <p:cxnSp>
        <p:nvCxnSpPr>
          <p:cNvPr id="52" name="Straight Connector 51">
            <a:extLst>
              <a:ext uri="{FF2B5EF4-FFF2-40B4-BE49-F238E27FC236}">
                <a16:creationId xmlns:a16="http://schemas.microsoft.com/office/drawing/2014/main" id="{BB01D75A-F8E1-1145-BC41-5F6E612E7000}"/>
              </a:ext>
            </a:extLst>
          </p:cNvPr>
          <p:cNvCxnSpPr>
            <a:cxnSpLocks/>
          </p:cNvCxnSpPr>
          <p:nvPr/>
        </p:nvCxnSpPr>
        <p:spPr>
          <a:xfrm flipH="1">
            <a:off x="2749331" y="1179318"/>
            <a:ext cx="460918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50EAF862-7B71-E644-BD7B-BFC6D826B24C}"/>
              </a:ext>
            </a:extLst>
          </p:cNvPr>
          <p:cNvSpPr/>
          <p:nvPr/>
        </p:nvSpPr>
        <p:spPr bwMode="auto">
          <a:xfrm>
            <a:off x="2635756" y="1066430"/>
            <a:ext cx="230013" cy="228177"/>
          </a:xfrm>
          <a:prstGeom prst="ellipse">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1" tIns="26951" rIns="26951" bIns="26951" numCol="1" rtlCol="0" anchor="t" anchorCtr="0" compatLnSpc="1">
            <a:prstTxWarp prst="textNoShape">
              <a:avLst/>
            </a:prstTxWarp>
          </a:bodyPr>
          <a:lstStyle/>
          <a:p>
            <a:pPr algn="ctr" defTabSz="684429" fontAlgn="base">
              <a:lnSpc>
                <a:spcPct val="90000"/>
              </a:lnSpc>
              <a:spcBef>
                <a:spcPct val="0"/>
              </a:spcBef>
              <a:spcAft>
                <a:spcPct val="0"/>
              </a:spcAft>
              <a:defRPr/>
            </a:pPr>
            <a:r>
              <a:rPr lang="en-US" sz="998" dirty="0">
                <a:solidFill>
                  <a:schemeClr val="bg1"/>
                </a:solidFill>
                <a:latin typeface="Arial" panose="020B0604020202020204" pitchFamily="34" charset="0"/>
              </a:rPr>
              <a:t>1</a:t>
            </a:r>
          </a:p>
        </p:txBody>
      </p:sp>
      <p:sp>
        <p:nvSpPr>
          <p:cNvPr id="54" name="Oval 53">
            <a:extLst>
              <a:ext uri="{FF2B5EF4-FFF2-40B4-BE49-F238E27FC236}">
                <a16:creationId xmlns:a16="http://schemas.microsoft.com/office/drawing/2014/main" id="{AA55C402-18E2-5447-B1A0-D97A5ED9B55E}"/>
              </a:ext>
            </a:extLst>
          </p:cNvPr>
          <p:cNvSpPr/>
          <p:nvPr/>
        </p:nvSpPr>
        <p:spPr bwMode="auto">
          <a:xfrm>
            <a:off x="4908401" y="1066430"/>
            <a:ext cx="230013" cy="228177"/>
          </a:xfrm>
          <a:prstGeom prst="ellipse">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1" tIns="26951" rIns="26951" bIns="26951" numCol="1" rtlCol="0" anchor="t" anchorCtr="0" compatLnSpc="1">
            <a:prstTxWarp prst="textNoShape">
              <a:avLst/>
            </a:prstTxWarp>
          </a:bodyPr>
          <a:lstStyle/>
          <a:p>
            <a:pPr algn="ctr" defTabSz="684429" fontAlgn="base">
              <a:lnSpc>
                <a:spcPct val="90000"/>
              </a:lnSpc>
              <a:spcBef>
                <a:spcPct val="0"/>
              </a:spcBef>
              <a:spcAft>
                <a:spcPct val="0"/>
              </a:spcAft>
              <a:defRPr/>
            </a:pPr>
            <a:r>
              <a:rPr lang="en-US" sz="998" dirty="0">
                <a:solidFill>
                  <a:schemeClr val="bg1"/>
                </a:solidFill>
                <a:latin typeface="Arial" panose="020B0604020202020204" pitchFamily="34" charset="0"/>
              </a:rPr>
              <a:t>2</a:t>
            </a:r>
          </a:p>
        </p:txBody>
      </p:sp>
      <p:sp>
        <p:nvSpPr>
          <p:cNvPr id="55" name="Oval 54">
            <a:extLst>
              <a:ext uri="{FF2B5EF4-FFF2-40B4-BE49-F238E27FC236}">
                <a16:creationId xmlns:a16="http://schemas.microsoft.com/office/drawing/2014/main" id="{2DB89766-E130-A84E-8CAD-FAC63D133D1A}"/>
              </a:ext>
            </a:extLst>
          </p:cNvPr>
          <p:cNvSpPr/>
          <p:nvPr/>
        </p:nvSpPr>
        <p:spPr bwMode="auto">
          <a:xfrm>
            <a:off x="7190174" y="1066430"/>
            <a:ext cx="230013" cy="228177"/>
          </a:xfrm>
          <a:prstGeom prst="ellipse">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1" tIns="26951" rIns="26951" bIns="26951" numCol="1" rtlCol="0" anchor="t" anchorCtr="0" compatLnSpc="1">
            <a:prstTxWarp prst="textNoShape">
              <a:avLst/>
            </a:prstTxWarp>
          </a:bodyPr>
          <a:lstStyle/>
          <a:p>
            <a:pPr algn="ctr" defTabSz="684429" fontAlgn="base">
              <a:lnSpc>
                <a:spcPct val="90000"/>
              </a:lnSpc>
              <a:spcBef>
                <a:spcPct val="0"/>
              </a:spcBef>
              <a:spcAft>
                <a:spcPct val="0"/>
              </a:spcAft>
              <a:defRPr/>
            </a:pPr>
            <a:r>
              <a:rPr lang="en-US" sz="998" dirty="0">
                <a:solidFill>
                  <a:schemeClr val="bg1"/>
                </a:solidFill>
                <a:latin typeface="Arial" panose="020B0604020202020204" pitchFamily="34" charset="0"/>
              </a:rPr>
              <a:t>3</a:t>
            </a:r>
          </a:p>
        </p:txBody>
      </p:sp>
      <p:sp>
        <p:nvSpPr>
          <p:cNvPr id="25" name="TextBox 24">
            <a:extLst>
              <a:ext uri="{FF2B5EF4-FFF2-40B4-BE49-F238E27FC236}">
                <a16:creationId xmlns:a16="http://schemas.microsoft.com/office/drawing/2014/main" id="{A2029A76-167C-924E-9D0E-274E6F6D31EC}"/>
              </a:ext>
            </a:extLst>
          </p:cNvPr>
          <p:cNvSpPr txBox="1"/>
          <p:nvPr/>
        </p:nvSpPr>
        <p:spPr>
          <a:xfrm>
            <a:off x="4917529" y="1429838"/>
            <a:ext cx="1281066" cy="221599"/>
          </a:xfrm>
          <a:prstGeom prst="rect">
            <a:avLst/>
          </a:prstGeom>
          <a:noFill/>
        </p:spPr>
        <p:txBody>
          <a:bodyPr wrap="square" lIns="0" tIns="0" rIns="0" bIns="0" rtlCol="0">
            <a:spAutoFit/>
          </a:bodyPr>
          <a:lstStyle/>
          <a:p>
            <a:pPr defTabSz="684817">
              <a:lnSpc>
                <a:spcPct val="90000"/>
              </a:lnSpc>
              <a:defRPr/>
            </a:pPr>
            <a:r>
              <a:rPr lang="en-US" sz="1600" dirty="0">
                <a:solidFill>
                  <a:schemeClr val="bg1"/>
                </a:solidFill>
                <a:ea typeface="IBM Plex Sans" charset="0"/>
                <a:cs typeface="Arial" panose="020B0604020202020204" pitchFamily="34" charset="0"/>
              </a:rPr>
              <a:t>Approve</a:t>
            </a:r>
          </a:p>
        </p:txBody>
      </p:sp>
      <p:sp>
        <p:nvSpPr>
          <p:cNvPr id="26" name="TextBox 25">
            <a:extLst>
              <a:ext uri="{FF2B5EF4-FFF2-40B4-BE49-F238E27FC236}">
                <a16:creationId xmlns:a16="http://schemas.microsoft.com/office/drawing/2014/main" id="{DFC39C05-124B-E046-9C2F-8BEAF73FFA39}"/>
              </a:ext>
            </a:extLst>
          </p:cNvPr>
          <p:cNvSpPr txBox="1"/>
          <p:nvPr/>
        </p:nvSpPr>
        <p:spPr>
          <a:xfrm>
            <a:off x="2617501" y="1429838"/>
            <a:ext cx="1152641" cy="221599"/>
          </a:xfrm>
          <a:prstGeom prst="rect">
            <a:avLst/>
          </a:prstGeom>
          <a:noFill/>
        </p:spPr>
        <p:txBody>
          <a:bodyPr wrap="square" lIns="0" tIns="0" rIns="0" bIns="0" rtlCol="0">
            <a:spAutoFit/>
          </a:bodyPr>
          <a:lstStyle/>
          <a:p>
            <a:pPr defTabSz="684817">
              <a:lnSpc>
                <a:spcPct val="90000"/>
              </a:lnSpc>
              <a:defRPr/>
            </a:pPr>
            <a:r>
              <a:rPr lang="en-US" sz="1600" dirty="0">
                <a:solidFill>
                  <a:schemeClr val="bg1"/>
                </a:solidFill>
                <a:ea typeface="IBM Plex Sans" charset="0"/>
                <a:cs typeface="Arial" panose="020B0604020202020204" pitchFamily="34" charset="0"/>
              </a:rPr>
              <a:t>Gather info</a:t>
            </a:r>
          </a:p>
        </p:txBody>
      </p:sp>
      <p:sp>
        <p:nvSpPr>
          <p:cNvPr id="30" name="TextBox 29">
            <a:extLst>
              <a:ext uri="{FF2B5EF4-FFF2-40B4-BE49-F238E27FC236}">
                <a16:creationId xmlns:a16="http://schemas.microsoft.com/office/drawing/2014/main" id="{5F586063-344F-084E-8EAF-4F1CAACD7DCD}"/>
              </a:ext>
            </a:extLst>
          </p:cNvPr>
          <p:cNvSpPr txBox="1"/>
          <p:nvPr/>
        </p:nvSpPr>
        <p:spPr>
          <a:xfrm>
            <a:off x="7199301" y="1429838"/>
            <a:ext cx="1281059" cy="221599"/>
          </a:xfrm>
          <a:prstGeom prst="rect">
            <a:avLst/>
          </a:prstGeom>
          <a:noFill/>
        </p:spPr>
        <p:txBody>
          <a:bodyPr wrap="square" lIns="0" tIns="0" rIns="0" bIns="0" rtlCol="0">
            <a:spAutoFit/>
          </a:bodyPr>
          <a:lstStyle/>
          <a:p>
            <a:pPr defTabSz="684817">
              <a:lnSpc>
                <a:spcPct val="90000"/>
              </a:lnSpc>
              <a:defRPr/>
            </a:pPr>
            <a:r>
              <a:rPr lang="en-US" sz="1600" dirty="0">
                <a:solidFill>
                  <a:schemeClr val="bg1"/>
                </a:solidFill>
                <a:ea typeface="IBM Plex Sans" charset="0"/>
                <a:cs typeface="Arial" panose="020B0604020202020204" pitchFamily="34" charset="0"/>
              </a:rPr>
              <a:t>Issue refund</a:t>
            </a:r>
          </a:p>
        </p:txBody>
      </p:sp>
      <p:grpSp>
        <p:nvGrpSpPr>
          <p:cNvPr id="4" name="Group 3">
            <a:extLst>
              <a:ext uri="{FF2B5EF4-FFF2-40B4-BE49-F238E27FC236}">
                <a16:creationId xmlns:a16="http://schemas.microsoft.com/office/drawing/2014/main" id="{2B77CA1F-EE66-D540-A407-98798E639CBF}"/>
              </a:ext>
            </a:extLst>
          </p:cNvPr>
          <p:cNvGrpSpPr/>
          <p:nvPr/>
        </p:nvGrpSpPr>
        <p:grpSpPr>
          <a:xfrm>
            <a:off x="4689351" y="2050180"/>
            <a:ext cx="2281772" cy="1129982"/>
            <a:chOff x="9144000" y="4670048"/>
            <a:chExt cx="4572000" cy="4114800"/>
          </a:xfrm>
        </p:grpSpPr>
        <p:cxnSp>
          <p:nvCxnSpPr>
            <p:cNvPr id="35" name="Straight Connector 34">
              <a:extLst>
                <a:ext uri="{FF2B5EF4-FFF2-40B4-BE49-F238E27FC236}">
                  <a16:creationId xmlns:a16="http://schemas.microsoft.com/office/drawing/2014/main" id="{3F9EAEEF-6606-174F-9331-B4D0807D8E31}"/>
                </a:ext>
              </a:extLst>
            </p:cNvPr>
            <p:cNvCxnSpPr>
              <a:cxnSpLocks/>
            </p:cNvCxnSpPr>
            <p:nvPr/>
          </p:nvCxnSpPr>
          <p:spPr bwMode="auto">
            <a:xfrm flipV="1">
              <a:off x="9144000" y="4670048"/>
              <a:ext cx="0" cy="411480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7E4889B-927D-9A46-8BE3-E79746C96AB0}"/>
                </a:ext>
              </a:extLst>
            </p:cNvPr>
            <p:cNvCxnSpPr>
              <a:cxnSpLocks/>
            </p:cNvCxnSpPr>
            <p:nvPr/>
          </p:nvCxnSpPr>
          <p:spPr bwMode="auto">
            <a:xfrm flipV="1">
              <a:off x="13716000" y="4670048"/>
              <a:ext cx="0" cy="411480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39417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6079B9-24E4-DD47-A31B-F8F0D014109A}"/>
              </a:ext>
            </a:extLst>
          </p:cNvPr>
          <p:cNvSpPr/>
          <p:nvPr/>
        </p:nvSpPr>
        <p:spPr bwMode="auto">
          <a:xfrm>
            <a:off x="-3306" y="1289444"/>
            <a:ext cx="9139770" cy="3854056"/>
          </a:xfrm>
          <a:prstGeom prst="rect">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5" name="Title 4">
            <a:extLst>
              <a:ext uri="{FF2B5EF4-FFF2-40B4-BE49-F238E27FC236}">
                <a16:creationId xmlns:a16="http://schemas.microsoft.com/office/drawing/2014/main" id="{DD747C86-73A5-F246-B9C4-819B22BFEC0F}"/>
              </a:ext>
            </a:extLst>
          </p:cNvPr>
          <p:cNvSpPr>
            <a:spLocks noGrp="1"/>
          </p:cNvSpPr>
          <p:nvPr>
            <p:ph type="title"/>
          </p:nvPr>
        </p:nvSpPr>
        <p:spPr>
          <a:xfrm>
            <a:off x="227506" y="470897"/>
            <a:ext cx="4142232" cy="804672"/>
          </a:xfrm>
        </p:spPr>
        <p:txBody>
          <a:bodyPr/>
          <a:lstStyle/>
          <a:p>
            <a:r>
              <a:rPr lang="en-US" sz="2000" dirty="0">
                <a:solidFill>
                  <a:schemeClr val="bg1"/>
                </a:solidFill>
              </a:rPr>
              <a:t>Drive straight-through processing with business automation</a:t>
            </a:r>
          </a:p>
        </p:txBody>
      </p:sp>
      <p:sp>
        <p:nvSpPr>
          <p:cNvPr id="49" name="Text Placeholder 6">
            <a:extLst>
              <a:ext uri="{FF2B5EF4-FFF2-40B4-BE49-F238E27FC236}">
                <a16:creationId xmlns:a16="http://schemas.microsoft.com/office/drawing/2014/main" id="{3353AB57-1CBE-2947-83C5-FB9B3EE20802}"/>
              </a:ext>
            </a:extLst>
          </p:cNvPr>
          <p:cNvSpPr txBox="1">
            <a:spLocks/>
          </p:cNvSpPr>
          <p:nvPr/>
        </p:nvSpPr>
        <p:spPr>
          <a:xfrm>
            <a:off x="227506" y="203175"/>
            <a:ext cx="2402677" cy="452837"/>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defRPr/>
            </a:pPr>
            <a:r>
              <a:rPr lang="en-US" sz="1374" kern="0" dirty="0">
                <a:solidFill>
                  <a:schemeClr val="bg1"/>
                </a:solidFill>
                <a:latin typeface="Arial" panose="020B0604020202020204" pitchFamily="34" charset="0"/>
                <a:cs typeface="Arial" panose="020B0604020202020204" pitchFamily="34" charset="0"/>
              </a:rPr>
              <a:t>Refund approvals scenario</a:t>
            </a:r>
            <a:endParaRPr lang="en-US" sz="1398" kern="0"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91D5698F-7EAD-D64C-B39F-2C85BAC1CA4F}"/>
              </a:ext>
            </a:extLst>
          </p:cNvPr>
          <p:cNvSpPr/>
          <p:nvPr/>
        </p:nvSpPr>
        <p:spPr bwMode="auto">
          <a:xfrm>
            <a:off x="1029403" y="2649205"/>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9" name="Rectangle 28">
            <a:extLst>
              <a:ext uri="{FF2B5EF4-FFF2-40B4-BE49-F238E27FC236}">
                <a16:creationId xmlns:a16="http://schemas.microsoft.com/office/drawing/2014/main" id="{51D5B37F-72BC-3849-ACE3-1A9EC7090641}"/>
              </a:ext>
            </a:extLst>
          </p:cNvPr>
          <p:cNvSpPr/>
          <p:nvPr/>
        </p:nvSpPr>
        <p:spPr bwMode="auto">
          <a:xfrm>
            <a:off x="1033972" y="2649206"/>
            <a:ext cx="373641" cy="1344741"/>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30" name="Rectangle 29">
            <a:extLst>
              <a:ext uri="{FF2B5EF4-FFF2-40B4-BE49-F238E27FC236}">
                <a16:creationId xmlns:a16="http://schemas.microsoft.com/office/drawing/2014/main" id="{C03B594D-8098-7444-ABED-48CA44477C90}"/>
              </a:ext>
            </a:extLst>
          </p:cNvPr>
          <p:cNvSpPr/>
          <p:nvPr/>
        </p:nvSpPr>
        <p:spPr bwMode="auto">
          <a:xfrm>
            <a:off x="212241" y="2655064"/>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32" name="TextBox 31">
            <a:extLst>
              <a:ext uri="{FF2B5EF4-FFF2-40B4-BE49-F238E27FC236}">
                <a16:creationId xmlns:a16="http://schemas.microsoft.com/office/drawing/2014/main" id="{DAA129A5-E56A-9A44-AE3A-6FA854473D11}"/>
              </a:ext>
            </a:extLst>
          </p:cNvPr>
          <p:cNvSpPr txBox="1"/>
          <p:nvPr/>
        </p:nvSpPr>
        <p:spPr>
          <a:xfrm>
            <a:off x="204084" y="3696159"/>
            <a:ext cx="401959" cy="248227"/>
          </a:xfrm>
          <a:prstGeom prst="rect">
            <a:avLst/>
          </a:prstGeom>
          <a:noFill/>
        </p:spPr>
        <p:txBody>
          <a:bodyPr wrap="square" lIns="0" tIns="0" rIns="0" bIns="0" rtlCol="0" anchor="t" anchorCtr="0">
            <a:noAutofit/>
          </a:bodyPr>
          <a:lstStyle/>
          <a:p>
            <a:pPr algn="ctr" defTabSz="912504">
              <a:defRPr/>
            </a:pPr>
            <a:r>
              <a:rPr lang="en-US" sz="899" dirty="0">
                <a:solidFill>
                  <a:srgbClr val="FFFFFF"/>
                </a:solidFill>
                <a:latin typeface="Arial" panose="020B0604020202020204" pitchFamily="34" charset="0"/>
                <a:sym typeface="HelvNeue Bold for IBM"/>
              </a:rPr>
              <a:t>0%</a:t>
            </a:r>
            <a:endParaRPr lang="en-US" sz="799" dirty="0">
              <a:solidFill>
                <a:srgbClr val="FFFFFF"/>
              </a:solidFill>
              <a:latin typeface="Arial" panose="020B0604020202020204" pitchFamily="34" charset="0"/>
              <a:sym typeface="HelvNeue Bold for IBM"/>
            </a:endParaRPr>
          </a:p>
        </p:txBody>
      </p:sp>
      <p:sp>
        <p:nvSpPr>
          <p:cNvPr id="33" name="TextBox 32">
            <a:extLst>
              <a:ext uri="{FF2B5EF4-FFF2-40B4-BE49-F238E27FC236}">
                <a16:creationId xmlns:a16="http://schemas.microsoft.com/office/drawing/2014/main" id="{71384F3F-9056-384D-89AB-49C406E0AB4E}"/>
              </a:ext>
            </a:extLst>
          </p:cNvPr>
          <p:cNvSpPr txBox="1"/>
          <p:nvPr/>
        </p:nvSpPr>
        <p:spPr>
          <a:xfrm>
            <a:off x="1033972" y="3188468"/>
            <a:ext cx="373641"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7</a:t>
            </a:r>
            <a:br>
              <a:rPr lang="en-US" sz="899" dirty="0">
                <a:solidFill>
                  <a:srgbClr val="000000"/>
                </a:solidFill>
                <a:latin typeface="Arial" panose="020B0604020202020204" pitchFamily="34" charset="0"/>
                <a:sym typeface="HelvNeue Bold for IBM"/>
              </a:rPr>
            </a:br>
            <a:r>
              <a:rPr lang="en-US" sz="899" dirty="0">
                <a:solidFill>
                  <a:srgbClr val="000000"/>
                </a:solidFill>
                <a:latin typeface="Arial" panose="020B0604020202020204" pitchFamily="34" charset="0"/>
                <a:sym typeface="HelvNeue Bold for IBM"/>
              </a:rPr>
              <a:t>days</a:t>
            </a:r>
            <a:endParaRPr lang="en-US" sz="799" dirty="0">
              <a:solidFill>
                <a:srgbClr val="000000"/>
              </a:solidFill>
              <a:latin typeface="Arial" panose="020B0604020202020204" pitchFamily="34" charset="0"/>
              <a:sym typeface="HelvNeue Bold for IBM"/>
            </a:endParaRPr>
          </a:p>
        </p:txBody>
      </p:sp>
      <p:sp>
        <p:nvSpPr>
          <p:cNvPr id="34" name="TextBox 33">
            <a:extLst>
              <a:ext uri="{FF2B5EF4-FFF2-40B4-BE49-F238E27FC236}">
                <a16:creationId xmlns:a16="http://schemas.microsoft.com/office/drawing/2014/main" id="{73017381-D966-8D49-A3AF-2419639D6870}"/>
              </a:ext>
            </a:extLst>
          </p:cNvPr>
          <p:cNvSpPr txBox="1"/>
          <p:nvPr/>
        </p:nvSpPr>
        <p:spPr>
          <a:xfrm>
            <a:off x="78083" y="4102162"/>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6" name="TextBox 35">
            <a:extLst>
              <a:ext uri="{FF2B5EF4-FFF2-40B4-BE49-F238E27FC236}">
                <a16:creationId xmlns:a16="http://schemas.microsoft.com/office/drawing/2014/main" id="{1E5444F7-7C22-7743-ADD2-AA37E5889D5F}"/>
              </a:ext>
            </a:extLst>
          </p:cNvPr>
          <p:cNvSpPr txBox="1"/>
          <p:nvPr/>
        </p:nvSpPr>
        <p:spPr>
          <a:xfrm>
            <a:off x="890380" y="4105293"/>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7" name="TextBox 36">
            <a:extLst>
              <a:ext uri="{FF2B5EF4-FFF2-40B4-BE49-F238E27FC236}">
                <a16:creationId xmlns:a16="http://schemas.microsoft.com/office/drawing/2014/main" id="{603AE2AE-6F3A-3942-958D-0A93E9DD7DE4}"/>
              </a:ext>
            </a:extLst>
          </p:cNvPr>
          <p:cNvSpPr txBox="1"/>
          <p:nvPr/>
        </p:nvSpPr>
        <p:spPr>
          <a:xfrm>
            <a:off x="122176" y="1500860"/>
            <a:ext cx="1817973"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Current process:</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Core automation</a:t>
            </a:r>
          </a:p>
        </p:txBody>
      </p:sp>
      <p:sp>
        <p:nvSpPr>
          <p:cNvPr id="38" name="TextBox 37">
            <a:extLst>
              <a:ext uri="{FF2B5EF4-FFF2-40B4-BE49-F238E27FC236}">
                <a16:creationId xmlns:a16="http://schemas.microsoft.com/office/drawing/2014/main" id="{E03BDC0A-6D63-C94B-87FA-2FF300920F5C}"/>
              </a:ext>
            </a:extLst>
          </p:cNvPr>
          <p:cNvSpPr txBox="1"/>
          <p:nvPr/>
        </p:nvSpPr>
        <p:spPr>
          <a:xfrm>
            <a:off x="1967653" y="1497580"/>
            <a:ext cx="1817973"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Step 1 - Add:</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Robotic process </a:t>
            </a:r>
            <a:br>
              <a:rPr lang="en-US" sz="1399" dirty="0">
                <a:solidFill>
                  <a:srgbClr val="FFFFFF"/>
                </a:solidFill>
                <a:latin typeface="Arial" panose="020B0604020202020204" pitchFamily="34" charset="0"/>
                <a:sym typeface="HelvNeue Bold for IBM"/>
              </a:rPr>
            </a:br>
            <a:r>
              <a:rPr lang="en-US" sz="1399" dirty="0">
                <a:solidFill>
                  <a:srgbClr val="FFFFFF"/>
                </a:solidFill>
                <a:latin typeface="Arial" panose="020B0604020202020204" pitchFamily="34" charset="0"/>
                <a:sym typeface="HelvNeue Bold for IBM"/>
              </a:rPr>
              <a:t>automation</a:t>
            </a:r>
          </a:p>
        </p:txBody>
      </p:sp>
      <p:sp>
        <p:nvSpPr>
          <p:cNvPr id="39" name="Rectangle 38">
            <a:extLst>
              <a:ext uri="{FF2B5EF4-FFF2-40B4-BE49-F238E27FC236}">
                <a16:creationId xmlns:a16="http://schemas.microsoft.com/office/drawing/2014/main" id="{56D46E0F-CE01-C746-A9AA-34A1259E1516}"/>
              </a:ext>
            </a:extLst>
          </p:cNvPr>
          <p:cNvSpPr/>
          <p:nvPr/>
        </p:nvSpPr>
        <p:spPr bwMode="auto">
          <a:xfrm>
            <a:off x="2857853" y="2648368"/>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40" name="Rectangle 39">
            <a:extLst>
              <a:ext uri="{FF2B5EF4-FFF2-40B4-BE49-F238E27FC236}">
                <a16:creationId xmlns:a16="http://schemas.microsoft.com/office/drawing/2014/main" id="{ABE710B0-E886-E642-825E-6DBB562543E9}"/>
              </a:ext>
            </a:extLst>
          </p:cNvPr>
          <p:cNvSpPr/>
          <p:nvPr/>
        </p:nvSpPr>
        <p:spPr bwMode="auto">
          <a:xfrm>
            <a:off x="2862422" y="3226102"/>
            <a:ext cx="373641" cy="767385"/>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45" name="Rectangle 44">
            <a:extLst>
              <a:ext uri="{FF2B5EF4-FFF2-40B4-BE49-F238E27FC236}">
                <a16:creationId xmlns:a16="http://schemas.microsoft.com/office/drawing/2014/main" id="{19925FF3-D152-4642-905E-B6FB759C61CF}"/>
              </a:ext>
            </a:extLst>
          </p:cNvPr>
          <p:cNvSpPr/>
          <p:nvPr/>
        </p:nvSpPr>
        <p:spPr bwMode="auto">
          <a:xfrm>
            <a:off x="2040691" y="2654227"/>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52" name="Rectangle 51">
            <a:extLst>
              <a:ext uri="{FF2B5EF4-FFF2-40B4-BE49-F238E27FC236}">
                <a16:creationId xmlns:a16="http://schemas.microsoft.com/office/drawing/2014/main" id="{C6D6D46A-0B81-D145-8118-B495ABFE9A00}"/>
              </a:ext>
            </a:extLst>
          </p:cNvPr>
          <p:cNvSpPr/>
          <p:nvPr/>
        </p:nvSpPr>
        <p:spPr bwMode="auto">
          <a:xfrm>
            <a:off x="2041609" y="3595818"/>
            <a:ext cx="374557" cy="401964"/>
          </a:xfrm>
          <a:prstGeom prst="rect">
            <a:avLst/>
          </a:prstGeom>
          <a:solidFill>
            <a:schemeClr val="accent3">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53" name="TextBox 52">
            <a:extLst>
              <a:ext uri="{FF2B5EF4-FFF2-40B4-BE49-F238E27FC236}">
                <a16:creationId xmlns:a16="http://schemas.microsoft.com/office/drawing/2014/main" id="{A455539F-D78C-124E-AC93-5D4A35AF4401}"/>
              </a:ext>
            </a:extLst>
          </p:cNvPr>
          <p:cNvSpPr txBox="1"/>
          <p:nvPr/>
        </p:nvSpPr>
        <p:spPr>
          <a:xfrm>
            <a:off x="2046451" y="3749776"/>
            <a:ext cx="369715"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30%</a:t>
            </a:r>
            <a:endParaRPr lang="en-US" sz="799" dirty="0">
              <a:solidFill>
                <a:srgbClr val="000000"/>
              </a:solidFill>
              <a:latin typeface="Arial" panose="020B0604020202020204" pitchFamily="34" charset="0"/>
              <a:sym typeface="HelvNeue Bold for IBM"/>
            </a:endParaRPr>
          </a:p>
        </p:txBody>
      </p:sp>
      <p:sp>
        <p:nvSpPr>
          <p:cNvPr id="54" name="TextBox 53">
            <a:extLst>
              <a:ext uri="{FF2B5EF4-FFF2-40B4-BE49-F238E27FC236}">
                <a16:creationId xmlns:a16="http://schemas.microsoft.com/office/drawing/2014/main" id="{26E787B6-0D11-0447-B5BF-044A088100C9}"/>
              </a:ext>
            </a:extLst>
          </p:cNvPr>
          <p:cNvSpPr txBox="1"/>
          <p:nvPr/>
        </p:nvSpPr>
        <p:spPr>
          <a:xfrm>
            <a:off x="2862422" y="3429475"/>
            <a:ext cx="375747"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4 </a:t>
            </a:r>
            <a:br>
              <a:rPr lang="en-US" sz="899" dirty="0">
                <a:solidFill>
                  <a:srgbClr val="000000"/>
                </a:solidFill>
                <a:latin typeface="Arial" panose="020B0604020202020204" pitchFamily="34" charset="0"/>
                <a:sym typeface="HelvNeue Bold for IBM"/>
              </a:rPr>
            </a:br>
            <a:r>
              <a:rPr lang="en-US" sz="899" dirty="0">
                <a:solidFill>
                  <a:srgbClr val="000000"/>
                </a:solidFill>
                <a:latin typeface="Arial" panose="020B0604020202020204" pitchFamily="34" charset="0"/>
                <a:sym typeface="HelvNeue Bold for IBM"/>
              </a:rPr>
              <a:t>days</a:t>
            </a:r>
            <a:endParaRPr lang="en-US" sz="799" dirty="0">
              <a:solidFill>
                <a:srgbClr val="000000"/>
              </a:solidFill>
              <a:latin typeface="Arial" panose="020B0604020202020204" pitchFamily="34" charset="0"/>
              <a:sym typeface="HelvNeue Bold for IBM"/>
            </a:endParaRPr>
          </a:p>
        </p:txBody>
      </p:sp>
      <p:sp>
        <p:nvSpPr>
          <p:cNvPr id="55" name="TextBox 54">
            <a:extLst>
              <a:ext uri="{FF2B5EF4-FFF2-40B4-BE49-F238E27FC236}">
                <a16:creationId xmlns:a16="http://schemas.microsoft.com/office/drawing/2014/main" id="{13378A2F-300B-AC4B-9F51-1E99C2291020}"/>
              </a:ext>
            </a:extLst>
          </p:cNvPr>
          <p:cNvSpPr txBox="1"/>
          <p:nvPr/>
        </p:nvSpPr>
        <p:spPr>
          <a:xfrm>
            <a:off x="1906533" y="4101325"/>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60" name="TextBox 59">
            <a:extLst>
              <a:ext uri="{FF2B5EF4-FFF2-40B4-BE49-F238E27FC236}">
                <a16:creationId xmlns:a16="http://schemas.microsoft.com/office/drawing/2014/main" id="{596768E2-6564-EF43-B863-76C9A9A8CC19}"/>
              </a:ext>
            </a:extLst>
          </p:cNvPr>
          <p:cNvSpPr txBox="1"/>
          <p:nvPr/>
        </p:nvSpPr>
        <p:spPr>
          <a:xfrm>
            <a:off x="2718830" y="4104456"/>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61" name="Rectangle 60">
            <a:extLst>
              <a:ext uri="{FF2B5EF4-FFF2-40B4-BE49-F238E27FC236}">
                <a16:creationId xmlns:a16="http://schemas.microsoft.com/office/drawing/2014/main" id="{C9502957-6EEE-6F4E-AC3C-73DEFCA74C12}"/>
              </a:ext>
            </a:extLst>
          </p:cNvPr>
          <p:cNvSpPr/>
          <p:nvPr/>
        </p:nvSpPr>
        <p:spPr bwMode="auto">
          <a:xfrm>
            <a:off x="4710789" y="2642996"/>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62" name="Rectangle 61">
            <a:extLst>
              <a:ext uri="{FF2B5EF4-FFF2-40B4-BE49-F238E27FC236}">
                <a16:creationId xmlns:a16="http://schemas.microsoft.com/office/drawing/2014/main" id="{5E5704C4-E297-3445-9135-C61FE4DA91E3}"/>
              </a:ext>
            </a:extLst>
          </p:cNvPr>
          <p:cNvSpPr/>
          <p:nvPr/>
        </p:nvSpPr>
        <p:spPr bwMode="auto">
          <a:xfrm>
            <a:off x="4715358" y="3410315"/>
            <a:ext cx="373641" cy="575539"/>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63" name="Rectangle 62">
            <a:extLst>
              <a:ext uri="{FF2B5EF4-FFF2-40B4-BE49-F238E27FC236}">
                <a16:creationId xmlns:a16="http://schemas.microsoft.com/office/drawing/2014/main" id="{05ECBBFC-C9BA-F04B-A9D1-B20CB011A549}"/>
              </a:ext>
            </a:extLst>
          </p:cNvPr>
          <p:cNvSpPr/>
          <p:nvPr/>
        </p:nvSpPr>
        <p:spPr bwMode="auto">
          <a:xfrm>
            <a:off x="3893627" y="2648855"/>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64" name="Rectangle 63">
            <a:extLst>
              <a:ext uri="{FF2B5EF4-FFF2-40B4-BE49-F238E27FC236}">
                <a16:creationId xmlns:a16="http://schemas.microsoft.com/office/drawing/2014/main" id="{DAA0F0A8-3753-344E-A062-448A41C96E98}"/>
              </a:ext>
            </a:extLst>
          </p:cNvPr>
          <p:cNvSpPr/>
          <p:nvPr/>
        </p:nvSpPr>
        <p:spPr bwMode="auto">
          <a:xfrm>
            <a:off x="3897570" y="3319396"/>
            <a:ext cx="374557" cy="671462"/>
          </a:xfrm>
          <a:prstGeom prst="rect">
            <a:avLst/>
          </a:prstGeom>
          <a:solidFill>
            <a:schemeClr val="accent3">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65" name="TextBox 64">
            <a:extLst>
              <a:ext uri="{FF2B5EF4-FFF2-40B4-BE49-F238E27FC236}">
                <a16:creationId xmlns:a16="http://schemas.microsoft.com/office/drawing/2014/main" id="{7378085B-98AD-1B4F-A685-C20C02C00572}"/>
              </a:ext>
            </a:extLst>
          </p:cNvPr>
          <p:cNvSpPr txBox="1"/>
          <p:nvPr/>
        </p:nvSpPr>
        <p:spPr>
          <a:xfrm>
            <a:off x="3897571" y="3572250"/>
            <a:ext cx="374893"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50%</a:t>
            </a:r>
            <a:endParaRPr lang="en-US" sz="799" dirty="0">
              <a:solidFill>
                <a:srgbClr val="000000"/>
              </a:solidFill>
              <a:latin typeface="Arial" panose="020B0604020202020204" pitchFamily="34" charset="0"/>
              <a:sym typeface="HelvNeue Bold for IBM"/>
            </a:endParaRPr>
          </a:p>
        </p:txBody>
      </p:sp>
      <p:sp>
        <p:nvSpPr>
          <p:cNvPr id="66" name="TextBox 65">
            <a:extLst>
              <a:ext uri="{FF2B5EF4-FFF2-40B4-BE49-F238E27FC236}">
                <a16:creationId xmlns:a16="http://schemas.microsoft.com/office/drawing/2014/main" id="{CFD631CA-7D71-ED4A-837D-23D5C657271B}"/>
              </a:ext>
            </a:extLst>
          </p:cNvPr>
          <p:cNvSpPr txBox="1"/>
          <p:nvPr/>
        </p:nvSpPr>
        <p:spPr>
          <a:xfrm>
            <a:off x="4715358" y="3559559"/>
            <a:ext cx="373641"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3 </a:t>
            </a:r>
            <a:br>
              <a:rPr lang="en-US" sz="899" dirty="0">
                <a:solidFill>
                  <a:srgbClr val="000000"/>
                </a:solidFill>
                <a:latin typeface="Arial" panose="020B0604020202020204" pitchFamily="34" charset="0"/>
                <a:sym typeface="HelvNeue Bold for IBM"/>
              </a:rPr>
            </a:br>
            <a:r>
              <a:rPr lang="en-US" sz="899" dirty="0">
                <a:solidFill>
                  <a:srgbClr val="000000"/>
                </a:solidFill>
                <a:latin typeface="Arial" panose="020B0604020202020204" pitchFamily="34" charset="0"/>
                <a:sym typeface="HelvNeue Bold for IBM"/>
              </a:rPr>
              <a:t>days</a:t>
            </a:r>
            <a:endParaRPr lang="en-US" sz="799" dirty="0">
              <a:solidFill>
                <a:srgbClr val="000000"/>
              </a:solidFill>
              <a:latin typeface="Arial" panose="020B0604020202020204" pitchFamily="34" charset="0"/>
              <a:sym typeface="HelvNeue Bold for IBM"/>
            </a:endParaRPr>
          </a:p>
        </p:txBody>
      </p:sp>
      <p:sp>
        <p:nvSpPr>
          <p:cNvPr id="67" name="TextBox 66">
            <a:extLst>
              <a:ext uri="{FF2B5EF4-FFF2-40B4-BE49-F238E27FC236}">
                <a16:creationId xmlns:a16="http://schemas.microsoft.com/office/drawing/2014/main" id="{EEB7B6ED-01C2-0A44-9A16-9806E3A402B8}"/>
              </a:ext>
            </a:extLst>
          </p:cNvPr>
          <p:cNvSpPr txBox="1"/>
          <p:nvPr/>
        </p:nvSpPr>
        <p:spPr>
          <a:xfrm>
            <a:off x="4571766" y="4099084"/>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68" name="TextBox 67">
            <a:extLst>
              <a:ext uri="{FF2B5EF4-FFF2-40B4-BE49-F238E27FC236}">
                <a16:creationId xmlns:a16="http://schemas.microsoft.com/office/drawing/2014/main" id="{65BD3607-3818-FF45-9D05-EF891DC0A98F}"/>
              </a:ext>
            </a:extLst>
          </p:cNvPr>
          <p:cNvSpPr txBox="1"/>
          <p:nvPr/>
        </p:nvSpPr>
        <p:spPr>
          <a:xfrm>
            <a:off x="3759469" y="4095953"/>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70" name="TextBox 69">
            <a:extLst>
              <a:ext uri="{FF2B5EF4-FFF2-40B4-BE49-F238E27FC236}">
                <a16:creationId xmlns:a16="http://schemas.microsoft.com/office/drawing/2014/main" id="{D413C9F7-906C-DC47-A192-E33A766BD1FB}"/>
              </a:ext>
            </a:extLst>
          </p:cNvPr>
          <p:cNvSpPr txBox="1"/>
          <p:nvPr/>
        </p:nvSpPr>
        <p:spPr>
          <a:xfrm>
            <a:off x="3794753" y="1497372"/>
            <a:ext cx="999545"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Step 2 - Add:</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Document processing</a:t>
            </a:r>
          </a:p>
        </p:txBody>
      </p:sp>
      <p:sp>
        <p:nvSpPr>
          <p:cNvPr id="71" name="Rectangle 70">
            <a:extLst>
              <a:ext uri="{FF2B5EF4-FFF2-40B4-BE49-F238E27FC236}">
                <a16:creationId xmlns:a16="http://schemas.microsoft.com/office/drawing/2014/main" id="{29D16357-6CE9-1C4F-AC77-67F199CD82F5}"/>
              </a:ext>
            </a:extLst>
          </p:cNvPr>
          <p:cNvSpPr/>
          <p:nvPr/>
        </p:nvSpPr>
        <p:spPr bwMode="auto">
          <a:xfrm>
            <a:off x="6592680" y="2642996"/>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72" name="Rectangle 71">
            <a:extLst>
              <a:ext uri="{FF2B5EF4-FFF2-40B4-BE49-F238E27FC236}">
                <a16:creationId xmlns:a16="http://schemas.microsoft.com/office/drawing/2014/main" id="{F2F5DC91-F6E8-4D44-B503-D83E60539DD7}"/>
              </a:ext>
            </a:extLst>
          </p:cNvPr>
          <p:cNvSpPr/>
          <p:nvPr/>
        </p:nvSpPr>
        <p:spPr bwMode="auto">
          <a:xfrm>
            <a:off x="6597249" y="3602944"/>
            <a:ext cx="373641" cy="383693"/>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73" name="Rectangle 72">
            <a:extLst>
              <a:ext uri="{FF2B5EF4-FFF2-40B4-BE49-F238E27FC236}">
                <a16:creationId xmlns:a16="http://schemas.microsoft.com/office/drawing/2014/main" id="{2D630071-C684-D647-A26C-887B359C41DB}"/>
              </a:ext>
            </a:extLst>
          </p:cNvPr>
          <p:cNvSpPr/>
          <p:nvPr/>
        </p:nvSpPr>
        <p:spPr bwMode="auto">
          <a:xfrm>
            <a:off x="5775518" y="2648855"/>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74" name="Rectangle 73">
            <a:extLst>
              <a:ext uri="{FF2B5EF4-FFF2-40B4-BE49-F238E27FC236}">
                <a16:creationId xmlns:a16="http://schemas.microsoft.com/office/drawing/2014/main" id="{608DB84A-998F-F448-81F1-4061D2342389}"/>
              </a:ext>
            </a:extLst>
          </p:cNvPr>
          <p:cNvSpPr/>
          <p:nvPr/>
        </p:nvSpPr>
        <p:spPr bwMode="auto">
          <a:xfrm>
            <a:off x="5780089" y="3189753"/>
            <a:ext cx="374557" cy="803928"/>
          </a:xfrm>
          <a:prstGeom prst="rect">
            <a:avLst/>
          </a:prstGeom>
          <a:solidFill>
            <a:schemeClr val="accent3">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75" name="TextBox 74">
            <a:extLst>
              <a:ext uri="{FF2B5EF4-FFF2-40B4-BE49-F238E27FC236}">
                <a16:creationId xmlns:a16="http://schemas.microsoft.com/office/drawing/2014/main" id="{160FD1B4-37F7-1649-A574-D1DD89F02ECD}"/>
              </a:ext>
            </a:extLst>
          </p:cNvPr>
          <p:cNvSpPr txBox="1"/>
          <p:nvPr/>
        </p:nvSpPr>
        <p:spPr>
          <a:xfrm>
            <a:off x="5778899" y="3468003"/>
            <a:ext cx="375455"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60%</a:t>
            </a:r>
            <a:endParaRPr lang="en-US" sz="799" dirty="0">
              <a:solidFill>
                <a:srgbClr val="000000"/>
              </a:solidFill>
              <a:latin typeface="Arial" panose="020B0604020202020204" pitchFamily="34" charset="0"/>
              <a:sym typeface="HelvNeue Bold for IBM"/>
            </a:endParaRPr>
          </a:p>
        </p:txBody>
      </p:sp>
      <p:sp>
        <p:nvSpPr>
          <p:cNvPr id="76" name="TextBox 75">
            <a:extLst>
              <a:ext uri="{FF2B5EF4-FFF2-40B4-BE49-F238E27FC236}">
                <a16:creationId xmlns:a16="http://schemas.microsoft.com/office/drawing/2014/main" id="{CDCCB73F-2C71-094C-A4C7-0225AF4740DD}"/>
              </a:ext>
            </a:extLst>
          </p:cNvPr>
          <p:cNvSpPr txBox="1"/>
          <p:nvPr/>
        </p:nvSpPr>
        <p:spPr>
          <a:xfrm>
            <a:off x="6597249" y="3669285"/>
            <a:ext cx="375747"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2 </a:t>
            </a:r>
            <a:br>
              <a:rPr lang="en-US" sz="899" dirty="0">
                <a:solidFill>
                  <a:srgbClr val="000000"/>
                </a:solidFill>
                <a:latin typeface="Arial" panose="020B0604020202020204" pitchFamily="34" charset="0"/>
                <a:sym typeface="HelvNeue Bold for IBM"/>
              </a:rPr>
            </a:br>
            <a:r>
              <a:rPr lang="en-US" sz="899" dirty="0">
                <a:solidFill>
                  <a:srgbClr val="000000"/>
                </a:solidFill>
                <a:latin typeface="Arial" panose="020B0604020202020204" pitchFamily="34" charset="0"/>
                <a:sym typeface="HelvNeue Bold for IBM"/>
              </a:rPr>
              <a:t>days</a:t>
            </a:r>
            <a:endParaRPr lang="en-US" sz="799" dirty="0">
              <a:solidFill>
                <a:srgbClr val="000000"/>
              </a:solidFill>
              <a:latin typeface="Arial" panose="020B0604020202020204" pitchFamily="34" charset="0"/>
              <a:sym typeface="HelvNeue Bold for IBM"/>
            </a:endParaRPr>
          </a:p>
        </p:txBody>
      </p:sp>
      <p:sp>
        <p:nvSpPr>
          <p:cNvPr id="77" name="TextBox 76">
            <a:extLst>
              <a:ext uri="{FF2B5EF4-FFF2-40B4-BE49-F238E27FC236}">
                <a16:creationId xmlns:a16="http://schemas.microsoft.com/office/drawing/2014/main" id="{E4D9FA45-4916-CD4E-91FC-CEA0B18F82AF}"/>
              </a:ext>
            </a:extLst>
          </p:cNvPr>
          <p:cNvSpPr txBox="1"/>
          <p:nvPr/>
        </p:nvSpPr>
        <p:spPr>
          <a:xfrm>
            <a:off x="6453657" y="4099084"/>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78" name="TextBox 77">
            <a:extLst>
              <a:ext uri="{FF2B5EF4-FFF2-40B4-BE49-F238E27FC236}">
                <a16:creationId xmlns:a16="http://schemas.microsoft.com/office/drawing/2014/main" id="{DA587309-1AE6-6E4D-9AA6-700691FF1D83}"/>
              </a:ext>
            </a:extLst>
          </p:cNvPr>
          <p:cNvSpPr txBox="1"/>
          <p:nvPr/>
        </p:nvSpPr>
        <p:spPr>
          <a:xfrm>
            <a:off x="5641360" y="4095953"/>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80" name="TextBox 79">
            <a:extLst>
              <a:ext uri="{FF2B5EF4-FFF2-40B4-BE49-F238E27FC236}">
                <a16:creationId xmlns:a16="http://schemas.microsoft.com/office/drawing/2014/main" id="{5CD3F5A1-0F8D-0F4D-ABD7-D0D50217B515}"/>
              </a:ext>
            </a:extLst>
          </p:cNvPr>
          <p:cNvSpPr txBox="1"/>
          <p:nvPr/>
        </p:nvSpPr>
        <p:spPr>
          <a:xfrm>
            <a:off x="5632576" y="1497372"/>
            <a:ext cx="999544"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Step 3 - Add:</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Intelligent chatbots</a:t>
            </a:r>
          </a:p>
        </p:txBody>
      </p:sp>
      <p:sp>
        <p:nvSpPr>
          <p:cNvPr id="81" name="Rectangle 80">
            <a:extLst>
              <a:ext uri="{FF2B5EF4-FFF2-40B4-BE49-F238E27FC236}">
                <a16:creationId xmlns:a16="http://schemas.microsoft.com/office/drawing/2014/main" id="{95D9F766-06D5-1044-8A33-D6795B747A74}"/>
              </a:ext>
            </a:extLst>
          </p:cNvPr>
          <p:cNvSpPr/>
          <p:nvPr/>
        </p:nvSpPr>
        <p:spPr bwMode="auto">
          <a:xfrm>
            <a:off x="8474578" y="2642996"/>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82" name="Rectangle 81">
            <a:extLst>
              <a:ext uri="{FF2B5EF4-FFF2-40B4-BE49-F238E27FC236}">
                <a16:creationId xmlns:a16="http://schemas.microsoft.com/office/drawing/2014/main" id="{BDC70C73-00C1-504E-B1B1-5B18CB103B24}"/>
              </a:ext>
            </a:extLst>
          </p:cNvPr>
          <p:cNvSpPr/>
          <p:nvPr/>
        </p:nvSpPr>
        <p:spPr bwMode="auto">
          <a:xfrm>
            <a:off x="8479147" y="3796258"/>
            <a:ext cx="373641" cy="191846"/>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83" name="Rectangle 82">
            <a:extLst>
              <a:ext uri="{FF2B5EF4-FFF2-40B4-BE49-F238E27FC236}">
                <a16:creationId xmlns:a16="http://schemas.microsoft.com/office/drawing/2014/main" id="{9D0DCDEB-12EB-0341-85A1-6AB31020E92B}"/>
              </a:ext>
            </a:extLst>
          </p:cNvPr>
          <p:cNvSpPr/>
          <p:nvPr/>
        </p:nvSpPr>
        <p:spPr bwMode="auto">
          <a:xfrm>
            <a:off x="7657416" y="2648855"/>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84" name="Rectangle 83">
            <a:extLst>
              <a:ext uri="{FF2B5EF4-FFF2-40B4-BE49-F238E27FC236}">
                <a16:creationId xmlns:a16="http://schemas.microsoft.com/office/drawing/2014/main" id="{D11B2836-58C4-1947-8444-F93CA0DFD823}"/>
              </a:ext>
            </a:extLst>
          </p:cNvPr>
          <p:cNvSpPr/>
          <p:nvPr/>
        </p:nvSpPr>
        <p:spPr bwMode="auto">
          <a:xfrm>
            <a:off x="7661359" y="2935743"/>
            <a:ext cx="374557" cy="1073426"/>
          </a:xfrm>
          <a:prstGeom prst="rect">
            <a:avLst/>
          </a:prstGeom>
          <a:solidFill>
            <a:schemeClr val="accent3">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85" name="TextBox 84">
            <a:extLst>
              <a:ext uri="{FF2B5EF4-FFF2-40B4-BE49-F238E27FC236}">
                <a16:creationId xmlns:a16="http://schemas.microsoft.com/office/drawing/2014/main" id="{2197D838-5D6E-B246-9D3F-94501B9810DD}"/>
              </a:ext>
            </a:extLst>
          </p:cNvPr>
          <p:cNvSpPr txBox="1"/>
          <p:nvPr/>
        </p:nvSpPr>
        <p:spPr>
          <a:xfrm>
            <a:off x="7661360" y="3333998"/>
            <a:ext cx="374893"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80%</a:t>
            </a:r>
            <a:endParaRPr lang="en-US" sz="799" dirty="0">
              <a:solidFill>
                <a:srgbClr val="000000"/>
              </a:solidFill>
              <a:latin typeface="Arial" panose="020B0604020202020204" pitchFamily="34" charset="0"/>
              <a:sym typeface="HelvNeue Bold for IBM"/>
            </a:endParaRPr>
          </a:p>
        </p:txBody>
      </p:sp>
      <p:sp>
        <p:nvSpPr>
          <p:cNvPr id="86" name="TextBox 85">
            <a:extLst>
              <a:ext uri="{FF2B5EF4-FFF2-40B4-BE49-F238E27FC236}">
                <a16:creationId xmlns:a16="http://schemas.microsoft.com/office/drawing/2014/main" id="{DA7745DB-7A5D-0040-90FE-B3B4E0145150}"/>
              </a:ext>
            </a:extLst>
          </p:cNvPr>
          <p:cNvSpPr txBox="1"/>
          <p:nvPr/>
        </p:nvSpPr>
        <p:spPr>
          <a:xfrm>
            <a:off x="8474578" y="3817817"/>
            <a:ext cx="380317" cy="142490"/>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1 day</a:t>
            </a:r>
            <a:endParaRPr lang="en-US" sz="799" dirty="0">
              <a:solidFill>
                <a:srgbClr val="000000"/>
              </a:solidFill>
              <a:latin typeface="Arial" panose="020B0604020202020204" pitchFamily="34" charset="0"/>
              <a:sym typeface="HelvNeue Bold for IBM"/>
            </a:endParaRPr>
          </a:p>
        </p:txBody>
      </p:sp>
      <p:sp>
        <p:nvSpPr>
          <p:cNvPr id="87" name="TextBox 86">
            <a:extLst>
              <a:ext uri="{FF2B5EF4-FFF2-40B4-BE49-F238E27FC236}">
                <a16:creationId xmlns:a16="http://schemas.microsoft.com/office/drawing/2014/main" id="{7CCFDA07-811B-1C4B-A14D-D179416292D3}"/>
              </a:ext>
            </a:extLst>
          </p:cNvPr>
          <p:cNvSpPr txBox="1"/>
          <p:nvPr/>
        </p:nvSpPr>
        <p:spPr>
          <a:xfrm>
            <a:off x="8335555" y="4099084"/>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88" name="TextBox 87">
            <a:extLst>
              <a:ext uri="{FF2B5EF4-FFF2-40B4-BE49-F238E27FC236}">
                <a16:creationId xmlns:a16="http://schemas.microsoft.com/office/drawing/2014/main" id="{C470A72E-FC4E-AE4F-B4DB-86D4AE5FCAB3}"/>
              </a:ext>
            </a:extLst>
          </p:cNvPr>
          <p:cNvSpPr txBox="1"/>
          <p:nvPr/>
        </p:nvSpPr>
        <p:spPr>
          <a:xfrm>
            <a:off x="7523258" y="4095953"/>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90" name="TextBox 89">
            <a:extLst>
              <a:ext uri="{FF2B5EF4-FFF2-40B4-BE49-F238E27FC236}">
                <a16:creationId xmlns:a16="http://schemas.microsoft.com/office/drawing/2014/main" id="{06A22051-2C41-1F49-98D2-CF8443727EE8}"/>
              </a:ext>
            </a:extLst>
          </p:cNvPr>
          <p:cNvSpPr txBox="1"/>
          <p:nvPr/>
        </p:nvSpPr>
        <p:spPr>
          <a:xfrm>
            <a:off x="7473962" y="1497747"/>
            <a:ext cx="999545"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Step 4 - Add:</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Predictive decisions</a:t>
            </a:r>
          </a:p>
        </p:txBody>
      </p:sp>
      <p:sp>
        <p:nvSpPr>
          <p:cNvPr id="6" name="Right Arrow 5">
            <a:extLst>
              <a:ext uri="{FF2B5EF4-FFF2-40B4-BE49-F238E27FC236}">
                <a16:creationId xmlns:a16="http://schemas.microsoft.com/office/drawing/2014/main" id="{89542040-AD24-8D48-9DE6-728A59BB0CA1}"/>
              </a:ext>
            </a:extLst>
          </p:cNvPr>
          <p:cNvSpPr/>
          <p:nvPr/>
        </p:nvSpPr>
        <p:spPr bwMode="auto">
          <a:xfrm>
            <a:off x="1500996" y="3082691"/>
            <a:ext cx="461592" cy="461931"/>
          </a:xfrm>
          <a:prstGeom prst="rightArrow">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u="none" strike="noStrike" cap="none" normalizeH="0" baseline="0" dirty="0">
              <a:ln>
                <a:noFill/>
              </a:ln>
              <a:solidFill>
                <a:schemeClr val="bg1"/>
              </a:solidFill>
              <a:effectLst/>
              <a:latin typeface="Arial" panose="020B0604020202020204" pitchFamily="34" charset="0"/>
            </a:endParaRPr>
          </a:p>
        </p:txBody>
      </p:sp>
      <p:sp>
        <p:nvSpPr>
          <p:cNvPr id="91" name="Right Arrow 90">
            <a:extLst>
              <a:ext uri="{FF2B5EF4-FFF2-40B4-BE49-F238E27FC236}">
                <a16:creationId xmlns:a16="http://schemas.microsoft.com/office/drawing/2014/main" id="{5A07E6E5-CDF8-7846-A8B2-ACACA1749D91}"/>
              </a:ext>
            </a:extLst>
          </p:cNvPr>
          <p:cNvSpPr/>
          <p:nvPr/>
        </p:nvSpPr>
        <p:spPr bwMode="auto">
          <a:xfrm>
            <a:off x="3340639" y="3079182"/>
            <a:ext cx="461592" cy="461931"/>
          </a:xfrm>
          <a:prstGeom prst="rightArrow">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u="none" strike="noStrike" cap="none" normalizeH="0" baseline="0" dirty="0">
              <a:ln>
                <a:noFill/>
              </a:ln>
              <a:solidFill>
                <a:schemeClr val="bg1"/>
              </a:solidFill>
              <a:effectLst/>
              <a:latin typeface="Arial" panose="020B0604020202020204" pitchFamily="34" charset="0"/>
            </a:endParaRPr>
          </a:p>
        </p:txBody>
      </p:sp>
      <p:sp>
        <p:nvSpPr>
          <p:cNvPr id="92" name="Right Arrow 91">
            <a:extLst>
              <a:ext uri="{FF2B5EF4-FFF2-40B4-BE49-F238E27FC236}">
                <a16:creationId xmlns:a16="http://schemas.microsoft.com/office/drawing/2014/main" id="{2E0A9B24-79DA-3F4B-9AF7-59F7F71D64EE}"/>
              </a:ext>
            </a:extLst>
          </p:cNvPr>
          <p:cNvSpPr/>
          <p:nvPr/>
        </p:nvSpPr>
        <p:spPr bwMode="auto">
          <a:xfrm>
            <a:off x="5212616" y="3079181"/>
            <a:ext cx="461592" cy="461931"/>
          </a:xfrm>
          <a:prstGeom prst="rightArrow">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u="none" strike="noStrike" cap="none" normalizeH="0" baseline="0" dirty="0">
              <a:ln>
                <a:noFill/>
              </a:ln>
              <a:solidFill>
                <a:schemeClr val="bg1"/>
              </a:solidFill>
              <a:effectLst/>
              <a:latin typeface="Arial" panose="020B0604020202020204" pitchFamily="34" charset="0"/>
            </a:endParaRPr>
          </a:p>
        </p:txBody>
      </p:sp>
      <p:sp>
        <p:nvSpPr>
          <p:cNvPr id="93" name="Right Arrow 92">
            <a:extLst>
              <a:ext uri="{FF2B5EF4-FFF2-40B4-BE49-F238E27FC236}">
                <a16:creationId xmlns:a16="http://schemas.microsoft.com/office/drawing/2014/main" id="{0D3551CB-F2A8-2C44-90E5-405F44B52883}"/>
              </a:ext>
            </a:extLst>
          </p:cNvPr>
          <p:cNvSpPr/>
          <p:nvPr/>
        </p:nvSpPr>
        <p:spPr bwMode="auto">
          <a:xfrm>
            <a:off x="7092345" y="3079181"/>
            <a:ext cx="461592" cy="461931"/>
          </a:xfrm>
          <a:prstGeom prst="rightArrow">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u="none" strike="noStrike" cap="none" normalizeH="0" baseline="0" dirty="0">
              <a:ln>
                <a:noFill/>
              </a:ln>
              <a:solidFill>
                <a:schemeClr val="bg1"/>
              </a:solidFill>
              <a:effectLst/>
              <a:latin typeface="Arial" panose="020B0604020202020204" pitchFamily="34" charset="0"/>
            </a:endParaRPr>
          </a:p>
        </p:txBody>
      </p:sp>
      <p:cxnSp>
        <p:nvCxnSpPr>
          <p:cNvPr id="7" name="Straight Connector 6">
            <a:extLst>
              <a:ext uri="{FF2B5EF4-FFF2-40B4-BE49-F238E27FC236}">
                <a16:creationId xmlns:a16="http://schemas.microsoft.com/office/drawing/2014/main" id="{ABC75C66-29BF-3541-A50E-D42175A27F41}"/>
              </a:ext>
            </a:extLst>
          </p:cNvPr>
          <p:cNvCxnSpPr>
            <a:cxnSpLocks/>
          </p:cNvCxnSpPr>
          <p:nvPr/>
        </p:nvCxnSpPr>
        <p:spPr bwMode="auto">
          <a:xfrm flipV="1">
            <a:off x="212241" y="2447879"/>
            <a:ext cx="8625282"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3C3F8E01-D9B5-A741-BBFC-907F84B65FA2}"/>
              </a:ext>
            </a:extLst>
          </p:cNvPr>
          <p:cNvSpPr txBox="1"/>
          <p:nvPr/>
        </p:nvSpPr>
        <p:spPr>
          <a:xfrm>
            <a:off x="3917389" y="2338671"/>
            <a:ext cx="1214986" cy="218416"/>
          </a:xfrm>
          <a:prstGeom prst="rect">
            <a:avLst/>
          </a:prstGeom>
          <a:solidFill>
            <a:srgbClr val="565656"/>
          </a:solidFill>
        </p:spPr>
        <p:txBody>
          <a:bodyPr wrap="square" lIns="0" tIns="0" rIns="0" bIns="0" rtlCol="0" anchor="t" anchorCtr="0">
            <a:noAutofit/>
          </a:bodyPr>
          <a:lstStyle/>
          <a:p>
            <a:pPr algn="ctr" defTabSz="1216702">
              <a:spcBef>
                <a:spcPts val="1099"/>
              </a:spcBef>
              <a:spcAft>
                <a:spcPts val="300"/>
              </a:spcAft>
              <a:defRPr/>
            </a:pPr>
            <a:r>
              <a:rPr lang="en-US" sz="1200" kern="0" dirty="0">
                <a:solidFill>
                  <a:srgbClr val="FFFFFF"/>
                </a:solidFill>
                <a:latin typeface="Arial" panose="020B0604020202020204" pitchFamily="34" charset="0"/>
              </a:rPr>
              <a:t>Refund metrics</a:t>
            </a:r>
          </a:p>
        </p:txBody>
      </p:sp>
    </p:spTree>
    <p:extLst>
      <p:ext uri="{BB962C8B-B14F-4D97-AF65-F5344CB8AC3E}">
        <p14:creationId xmlns:p14="http://schemas.microsoft.com/office/powerpoint/2010/main" val="409094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animBg="1"/>
      <p:bldP spid="45" grpId="0" animBg="1"/>
      <p:bldP spid="52" grpId="0" animBg="1"/>
      <p:bldP spid="53" grpId="0"/>
      <p:bldP spid="54" grpId="0"/>
      <p:bldP spid="55" grpId="0"/>
      <p:bldP spid="60" grpId="0"/>
      <p:bldP spid="61" grpId="0" animBg="1"/>
      <p:bldP spid="62" grpId="0" animBg="1"/>
      <p:bldP spid="63" grpId="0" animBg="1"/>
      <p:bldP spid="64" grpId="0" animBg="1"/>
      <p:bldP spid="65" grpId="0"/>
      <p:bldP spid="66" grpId="0"/>
      <p:bldP spid="67" grpId="0"/>
      <p:bldP spid="68" grpId="0"/>
      <p:bldP spid="70" grpId="0"/>
      <p:bldP spid="71" grpId="0" animBg="1"/>
      <p:bldP spid="72" grpId="0" animBg="1"/>
      <p:bldP spid="73" grpId="0" animBg="1"/>
      <p:bldP spid="74" grpId="0" animBg="1"/>
      <p:bldP spid="75" grpId="0"/>
      <p:bldP spid="76" grpId="0"/>
      <p:bldP spid="77" grpId="0"/>
      <p:bldP spid="78" grpId="0"/>
      <p:bldP spid="80" grpId="0"/>
      <p:bldP spid="81" grpId="0" animBg="1"/>
      <p:bldP spid="82" grpId="0" animBg="1"/>
      <p:bldP spid="83" grpId="0" animBg="1"/>
      <p:bldP spid="84" grpId="0" animBg="1"/>
      <p:bldP spid="85" grpId="0"/>
      <p:bldP spid="86" grpId="0"/>
      <p:bldP spid="87" grpId="0"/>
      <p:bldP spid="88" grpId="0"/>
      <p:bldP spid="90" grpId="0"/>
      <p:bldP spid="6" grpId="0" animBg="1"/>
      <p:bldP spid="91" grpId="0" animBg="1"/>
      <p:bldP spid="92" grpId="0" animBg="1"/>
      <p:bldP spid="9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4E2D454-63C3-D04C-BF19-3614142FF9C5}"/>
              </a:ext>
            </a:extLst>
          </p:cNvPr>
          <p:cNvSpPr/>
          <p:nvPr/>
        </p:nvSpPr>
        <p:spPr bwMode="auto">
          <a:xfrm>
            <a:off x="140350" y="965303"/>
            <a:ext cx="8775733" cy="2165327"/>
          </a:xfrm>
          <a:prstGeom prst="rect">
            <a:avLst/>
          </a:prstGeom>
          <a:solidFill>
            <a:schemeClr val="accent6">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49" name="Title">
            <a:extLst>
              <a:ext uri="{FF2B5EF4-FFF2-40B4-BE49-F238E27FC236}">
                <a16:creationId xmlns:a16="http://schemas.microsoft.com/office/drawing/2014/main" id="{A6F41BEB-01B1-9948-8479-AB0911EC06F9}"/>
              </a:ext>
            </a:extLst>
          </p:cNvPr>
          <p:cNvSpPr txBox="1">
            <a:spLocks/>
          </p:cNvSpPr>
          <p:nvPr/>
        </p:nvSpPr>
        <p:spPr>
          <a:xfrm>
            <a:off x="227920" y="1035317"/>
            <a:ext cx="770144" cy="99392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263" fontAlgn="auto">
              <a:lnSpc>
                <a:spcPct val="100000"/>
              </a:lnSpc>
              <a:spcBef>
                <a:spcPts val="0"/>
              </a:spcBef>
              <a:spcAft>
                <a:spcPts val="300"/>
              </a:spcAft>
              <a:defRPr/>
            </a:pPr>
            <a:r>
              <a:rPr lang="en-US" sz="800" kern="0" dirty="0">
                <a:solidFill>
                  <a:srgbClr val="FFFFFE"/>
                </a:solidFill>
                <a:latin typeface="Arial" panose="020B0604020202020204" pitchFamily="34" charset="0"/>
                <a:cs typeface="Arial" panose="020B0604020202020204" pitchFamily="34" charset="0"/>
              </a:rPr>
              <a:t>Low-code applications</a:t>
            </a:r>
          </a:p>
        </p:txBody>
      </p:sp>
      <p:sp>
        <p:nvSpPr>
          <p:cNvPr id="42" name="Rectangle 41">
            <a:extLst>
              <a:ext uri="{FF2B5EF4-FFF2-40B4-BE49-F238E27FC236}">
                <a16:creationId xmlns:a16="http://schemas.microsoft.com/office/drawing/2014/main" id="{01AD83C9-0DBA-D540-8E06-FEC49F7FFB9E}"/>
              </a:ext>
            </a:extLst>
          </p:cNvPr>
          <p:cNvSpPr/>
          <p:nvPr/>
        </p:nvSpPr>
        <p:spPr bwMode="auto">
          <a:xfrm>
            <a:off x="1003961" y="965303"/>
            <a:ext cx="7906226" cy="218382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pic>
        <p:nvPicPr>
          <p:cNvPr id="99" name="Graphic 56">
            <a:extLst>
              <a:ext uri="{FF2B5EF4-FFF2-40B4-BE49-F238E27FC236}">
                <a16:creationId xmlns:a16="http://schemas.microsoft.com/office/drawing/2014/main" id="{26017F5E-D341-7A4C-B888-9B3C7D7300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8727" y="2144078"/>
            <a:ext cx="288285" cy="288360"/>
          </a:xfrm>
          <a:prstGeom prst="rect">
            <a:avLst/>
          </a:prstGeom>
        </p:spPr>
      </p:pic>
      <p:pic>
        <p:nvPicPr>
          <p:cNvPr id="100" name="Graphic 59">
            <a:extLst>
              <a:ext uri="{FF2B5EF4-FFF2-40B4-BE49-F238E27FC236}">
                <a16:creationId xmlns:a16="http://schemas.microsoft.com/office/drawing/2014/main" id="{9D618A2F-523E-0E41-9302-DB856B5876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2318" y="2110621"/>
            <a:ext cx="332645" cy="332732"/>
          </a:xfrm>
          <a:prstGeom prst="rect">
            <a:avLst/>
          </a:prstGeom>
        </p:spPr>
      </p:pic>
      <p:pic>
        <p:nvPicPr>
          <p:cNvPr id="101" name="Graphic 64">
            <a:extLst>
              <a:ext uri="{FF2B5EF4-FFF2-40B4-BE49-F238E27FC236}">
                <a16:creationId xmlns:a16="http://schemas.microsoft.com/office/drawing/2014/main" id="{9A57934A-47CB-1F4D-9CA0-29296CFC62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566" y="2117853"/>
            <a:ext cx="325417" cy="325501"/>
          </a:xfrm>
          <a:prstGeom prst="rect">
            <a:avLst/>
          </a:prstGeom>
        </p:spPr>
      </p:pic>
      <p:sp>
        <p:nvSpPr>
          <p:cNvPr id="102" name="CustomShape 15">
            <a:extLst>
              <a:ext uri="{FF2B5EF4-FFF2-40B4-BE49-F238E27FC236}">
                <a16:creationId xmlns:a16="http://schemas.microsoft.com/office/drawing/2014/main" id="{29FA43D3-8FF2-994D-B1F9-0F83A16D4E6A}"/>
              </a:ext>
            </a:extLst>
          </p:cNvPr>
          <p:cNvSpPr/>
          <p:nvPr/>
        </p:nvSpPr>
        <p:spPr>
          <a:xfrm>
            <a:off x="2772670" y="2554125"/>
            <a:ext cx="1249408" cy="364033"/>
          </a:xfrm>
          <a:prstGeom prst="rect">
            <a:avLst/>
          </a:prstGeom>
          <a:noFill/>
        </p:spPr>
        <p:txBody>
          <a:bodyPr wrap="square" lIns="0" tIns="0" rIns="0" bIns="68453" rtlCol="0" anchor="t" anchorCtr="0">
            <a:noAutofit/>
          </a:bodyPr>
          <a:lstStyle/>
          <a:p>
            <a:pPr defTabSz="684378">
              <a:defRPr/>
            </a:pPr>
            <a:r>
              <a:rPr lang="en-US" sz="899" dirty="0">
                <a:solidFill>
                  <a:srgbClr val="FFFFFF"/>
                </a:solidFill>
                <a:latin typeface="Arial" panose="020B0604020202020204" pitchFamily="34" charset="0"/>
                <a:cs typeface="Arial" panose="020B0604020202020204" pitchFamily="34" charset="0"/>
              </a:rPr>
              <a:t>Document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processing</a:t>
            </a:r>
          </a:p>
        </p:txBody>
      </p:sp>
      <p:sp>
        <p:nvSpPr>
          <p:cNvPr id="103" name="CustomShape 15">
            <a:extLst>
              <a:ext uri="{FF2B5EF4-FFF2-40B4-BE49-F238E27FC236}">
                <a16:creationId xmlns:a16="http://schemas.microsoft.com/office/drawing/2014/main" id="{BAE2EBDD-4101-DF4B-A4E6-B7367286CF2D}"/>
              </a:ext>
            </a:extLst>
          </p:cNvPr>
          <p:cNvSpPr/>
          <p:nvPr/>
        </p:nvSpPr>
        <p:spPr>
          <a:xfrm>
            <a:off x="3448702" y="1526807"/>
            <a:ext cx="1170913" cy="400065"/>
          </a:xfrm>
          <a:prstGeom prst="rect">
            <a:avLst/>
          </a:prstGeom>
          <a:noFill/>
        </p:spPr>
        <p:txBody>
          <a:bodyPr wrap="square" lIns="0" tIns="0" rIns="0" bIns="68453" rtlCol="0" anchor="t" anchorCtr="0">
            <a:noAutofit/>
          </a:bodyPr>
          <a:lstStyle/>
          <a:p>
            <a:pPr defTabSz="684378">
              <a:defRPr/>
            </a:pPr>
            <a:r>
              <a:rPr lang="en-US" sz="899" dirty="0">
                <a:solidFill>
                  <a:srgbClr val="FFFFFF"/>
                </a:solidFill>
                <a:latin typeface="Arial" panose="020B0604020202020204" pitchFamily="34" charset="0"/>
                <a:cs typeface="Arial" panose="020B0604020202020204" pitchFamily="34" charset="0"/>
              </a:rPr>
              <a:t>Process mining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and modeling</a:t>
            </a:r>
          </a:p>
        </p:txBody>
      </p:sp>
      <p:sp>
        <p:nvSpPr>
          <p:cNvPr id="104" name="CustomShape 15">
            <a:extLst>
              <a:ext uri="{FF2B5EF4-FFF2-40B4-BE49-F238E27FC236}">
                <a16:creationId xmlns:a16="http://schemas.microsoft.com/office/drawing/2014/main" id="{995E3A8A-3297-C44C-AF10-650261ED9B3B}"/>
              </a:ext>
            </a:extLst>
          </p:cNvPr>
          <p:cNvSpPr/>
          <p:nvPr/>
        </p:nvSpPr>
        <p:spPr>
          <a:xfrm>
            <a:off x="1203804" y="1006768"/>
            <a:ext cx="1140878" cy="1006351"/>
          </a:xfrm>
          <a:prstGeom prst="rect">
            <a:avLst/>
          </a:prstGeom>
          <a:noFill/>
        </p:spPr>
        <p:txBody>
          <a:bodyPr wrap="square" lIns="91271" tIns="45636" rIns="0" bIns="0" rtlCol="0" anchor="t" anchorCtr="0">
            <a:noAutofit/>
          </a:bodyPr>
          <a:lstStyle/>
          <a:p>
            <a:pPr defTabSz="684378">
              <a:defRPr/>
            </a:pPr>
            <a:r>
              <a:rPr lang="en-US" sz="800" dirty="0">
                <a:solidFill>
                  <a:srgbClr val="FFFFFF"/>
                </a:solidFill>
                <a:latin typeface="Arial" panose="020B0604020202020204" pitchFamily="34" charset="0"/>
              </a:rPr>
              <a:t>Automation</a:t>
            </a:r>
          </a:p>
          <a:p>
            <a:pPr defTabSz="684378">
              <a:defRPr/>
            </a:pPr>
            <a:r>
              <a:rPr lang="en-US" sz="800" dirty="0">
                <a:solidFill>
                  <a:srgbClr val="FFFFFF"/>
                </a:solidFill>
                <a:latin typeface="Arial" panose="020B0604020202020204" pitchFamily="34" charset="0"/>
              </a:rPr>
              <a:t>accelerators</a:t>
            </a:r>
          </a:p>
        </p:txBody>
      </p:sp>
      <p:pic>
        <p:nvPicPr>
          <p:cNvPr id="105" name="Graphic 77">
            <a:extLst>
              <a:ext uri="{FF2B5EF4-FFF2-40B4-BE49-F238E27FC236}">
                <a16:creationId xmlns:a16="http://schemas.microsoft.com/office/drawing/2014/main" id="{F254CB41-29C5-624B-8285-91B9701248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01681" y="2129572"/>
            <a:ext cx="300001" cy="300079"/>
          </a:xfrm>
          <a:prstGeom prst="rect">
            <a:avLst/>
          </a:prstGeom>
        </p:spPr>
      </p:pic>
      <p:pic>
        <p:nvPicPr>
          <p:cNvPr id="106" name="Graphic 79">
            <a:extLst>
              <a:ext uri="{FF2B5EF4-FFF2-40B4-BE49-F238E27FC236}">
                <a16:creationId xmlns:a16="http://schemas.microsoft.com/office/drawing/2014/main" id="{1C3DB581-04A1-2C4E-8C14-DE2BDB827E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37719" y="990878"/>
            <a:ext cx="551919" cy="552063"/>
          </a:xfrm>
          <a:prstGeom prst="rect">
            <a:avLst/>
          </a:prstGeom>
        </p:spPr>
      </p:pic>
      <p:sp>
        <p:nvSpPr>
          <p:cNvPr id="107" name="CustomShape 15">
            <a:extLst>
              <a:ext uri="{FF2B5EF4-FFF2-40B4-BE49-F238E27FC236}">
                <a16:creationId xmlns:a16="http://schemas.microsoft.com/office/drawing/2014/main" id="{54F44FF8-B6AF-4F41-B7F7-7A746DA87633}"/>
              </a:ext>
            </a:extLst>
          </p:cNvPr>
          <p:cNvSpPr/>
          <p:nvPr/>
        </p:nvSpPr>
        <p:spPr>
          <a:xfrm>
            <a:off x="1204096" y="1992338"/>
            <a:ext cx="768875" cy="884933"/>
          </a:xfrm>
          <a:prstGeom prst="rect">
            <a:avLst/>
          </a:prstGeom>
          <a:noFill/>
        </p:spPr>
        <p:txBody>
          <a:bodyPr wrap="square" lIns="91271" tIns="45636" rIns="0" bIns="0" rtlCol="0" anchor="t" anchorCtr="0">
            <a:noAutofit/>
          </a:bodyPr>
          <a:lstStyle/>
          <a:p>
            <a:pPr defTabSz="684378">
              <a:defRPr/>
            </a:pPr>
            <a:r>
              <a:rPr lang="en-US" sz="800" dirty="0">
                <a:solidFill>
                  <a:srgbClr val="FFFFFF"/>
                </a:solidFill>
                <a:latin typeface="Arial" panose="020B0604020202020204" pitchFamily="34" charset="0"/>
              </a:rPr>
              <a:t>Core automation</a:t>
            </a:r>
          </a:p>
        </p:txBody>
      </p:sp>
      <p:pic>
        <p:nvPicPr>
          <p:cNvPr id="108" name="Graphic 81" descr="Mining tools">
            <a:extLst>
              <a:ext uri="{FF2B5EF4-FFF2-40B4-BE49-F238E27FC236}">
                <a16:creationId xmlns:a16="http://schemas.microsoft.com/office/drawing/2014/main" id="{2EE7D382-1A6D-EC4A-BCB0-862A5307DA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54576" y="1091785"/>
            <a:ext cx="346838" cy="346928"/>
          </a:xfrm>
          <a:prstGeom prst="rect">
            <a:avLst/>
          </a:prstGeom>
        </p:spPr>
      </p:pic>
      <p:sp>
        <p:nvSpPr>
          <p:cNvPr id="109" name="CustomShape 15">
            <a:extLst>
              <a:ext uri="{FF2B5EF4-FFF2-40B4-BE49-F238E27FC236}">
                <a16:creationId xmlns:a16="http://schemas.microsoft.com/office/drawing/2014/main" id="{B152F1C8-BBEB-3D4B-AD10-57CC7DF73A73}"/>
              </a:ext>
            </a:extLst>
          </p:cNvPr>
          <p:cNvSpPr/>
          <p:nvPr/>
        </p:nvSpPr>
        <p:spPr>
          <a:xfrm>
            <a:off x="6514945" y="1535026"/>
            <a:ext cx="1449913" cy="353070"/>
          </a:xfrm>
          <a:prstGeom prst="rect">
            <a:avLst/>
          </a:prstGeom>
          <a:noFill/>
        </p:spPr>
        <p:txBody>
          <a:bodyPr wrap="square" lIns="0" tIns="0" rIns="0" bIns="68453" rtlCol="0" anchor="t" anchorCtr="0">
            <a:noAutofit/>
          </a:bodyPr>
          <a:lstStyle/>
          <a:p>
            <a:pPr defTabSz="684378">
              <a:defRPr/>
            </a:pPr>
            <a:r>
              <a:rPr lang="en-US" sz="899" dirty="0">
                <a:solidFill>
                  <a:srgbClr val="FFFFFF"/>
                </a:solidFill>
                <a:latin typeface="Arial" panose="020B0604020202020204" pitchFamily="34" charset="0"/>
                <a:cs typeface="Arial" panose="020B0604020202020204" pitchFamily="34" charset="0"/>
              </a:rPr>
              <a:t>Operational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intelligence</a:t>
            </a:r>
          </a:p>
        </p:txBody>
      </p:sp>
      <p:sp>
        <p:nvSpPr>
          <p:cNvPr id="110" name="CustomShape 15">
            <a:extLst>
              <a:ext uri="{FF2B5EF4-FFF2-40B4-BE49-F238E27FC236}">
                <a16:creationId xmlns:a16="http://schemas.microsoft.com/office/drawing/2014/main" id="{6E414F24-37C0-EB47-81ED-8912470D5200}"/>
              </a:ext>
            </a:extLst>
          </p:cNvPr>
          <p:cNvSpPr/>
          <p:nvPr/>
        </p:nvSpPr>
        <p:spPr>
          <a:xfrm>
            <a:off x="5119276" y="1479580"/>
            <a:ext cx="827710" cy="400065"/>
          </a:xfrm>
          <a:prstGeom prst="rect">
            <a:avLst/>
          </a:prstGeom>
          <a:noFill/>
        </p:spPr>
        <p:txBody>
          <a:bodyPr wrap="square" lIns="0" tIns="0" rIns="0" bIns="68453" rtlCol="0" anchor="b" anchorCtr="0">
            <a:noAutofit/>
          </a:bodyPr>
          <a:lstStyle/>
          <a:p>
            <a:pPr defTabSz="684378">
              <a:defRPr/>
            </a:pPr>
            <a:r>
              <a:rPr lang="en-US" sz="899" dirty="0">
                <a:solidFill>
                  <a:srgbClr val="FFFFFF"/>
                </a:solidFill>
                <a:latin typeface="Arial" panose="020B0604020202020204" pitchFamily="34" charset="0"/>
                <a:cs typeface="Arial" panose="020B0604020202020204" pitchFamily="34" charset="0"/>
              </a:rPr>
              <a:t>RPA and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digital labor</a:t>
            </a:r>
          </a:p>
        </p:txBody>
      </p:sp>
      <p:pic>
        <p:nvPicPr>
          <p:cNvPr id="111" name="Graphic 86">
            <a:extLst>
              <a:ext uri="{FF2B5EF4-FFF2-40B4-BE49-F238E27FC236}">
                <a16:creationId xmlns:a16="http://schemas.microsoft.com/office/drawing/2014/main" id="{B35B0197-7CD4-0247-818B-C19719D9F6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85921" y="982488"/>
            <a:ext cx="562935" cy="563082"/>
          </a:xfrm>
          <a:prstGeom prst="rect">
            <a:avLst/>
          </a:prstGeom>
        </p:spPr>
      </p:pic>
      <p:sp>
        <p:nvSpPr>
          <p:cNvPr id="112" name="CustomShape 15">
            <a:extLst>
              <a:ext uri="{FF2B5EF4-FFF2-40B4-BE49-F238E27FC236}">
                <a16:creationId xmlns:a16="http://schemas.microsoft.com/office/drawing/2014/main" id="{1D1B61D2-625D-2946-A428-C5BF0EC95E0F}"/>
              </a:ext>
            </a:extLst>
          </p:cNvPr>
          <p:cNvSpPr/>
          <p:nvPr/>
        </p:nvSpPr>
        <p:spPr>
          <a:xfrm>
            <a:off x="4437454" y="2554125"/>
            <a:ext cx="768875" cy="364033"/>
          </a:xfrm>
          <a:prstGeom prst="rect">
            <a:avLst/>
          </a:prstGeom>
          <a:noFill/>
        </p:spPr>
        <p:txBody>
          <a:bodyPr wrap="square" lIns="0" tIns="0" rIns="0" bIns="68453" rtlCol="0" anchor="t" anchorCtr="0">
            <a:noAutofit/>
          </a:bodyPr>
          <a:lstStyle/>
          <a:p>
            <a:pPr defTabSz="684378">
              <a:defRPr/>
            </a:pPr>
            <a:r>
              <a:rPr lang="en-US" sz="850" dirty="0">
                <a:solidFill>
                  <a:srgbClr val="FFFFFF"/>
                </a:solidFill>
                <a:latin typeface="Arial"/>
                <a:cs typeface="Arial"/>
              </a:rPr>
              <a:t>Workflow automation</a:t>
            </a:r>
          </a:p>
        </p:txBody>
      </p:sp>
      <p:sp>
        <p:nvSpPr>
          <p:cNvPr id="113" name="CustomShape 15">
            <a:extLst>
              <a:ext uri="{FF2B5EF4-FFF2-40B4-BE49-F238E27FC236}">
                <a16:creationId xmlns:a16="http://schemas.microsoft.com/office/drawing/2014/main" id="{314FC64B-A11A-5944-B43D-27AA2B769770}"/>
              </a:ext>
            </a:extLst>
          </p:cNvPr>
          <p:cNvSpPr/>
          <p:nvPr/>
        </p:nvSpPr>
        <p:spPr>
          <a:xfrm>
            <a:off x="5862318" y="2554125"/>
            <a:ext cx="1101961" cy="364033"/>
          </a:xfrm>
          <a:prstGeom prst="rect">
            <a:avLst/>
          </a:prstGeom>
          <a:noFill/>
        </p:spPr>
        <p:txBody>
          <a:bodyPr wrap="square" lIns="0" tIns="0" rIns="0" bIns="68453" rtlCol="0" anchor="t" anchorCtr="0">
            <a:noAutofit/>
          </a:bodyPr>
          <a:lstStyle/>
          <a:p>
            <a:pPr defTabSz="684378">
              <a:defRPr/>
            </a:pPr>
            <a:r>
              <a:rPr lang="en-US" sz="899" dirty="0">
                <a:solidFill>
                  <a:srgbClr val="FFFFFF"/>
                </a:solidFill>
                <a:latin typeface="Arial" panose="020B0604020202020204" pitchFamily="34" charset="0"/>
                <a:cs typeface="Arial" panose="020B0604020202020204" pitchFamily="34" charset="0"/>
              </a:rPr>
              <a:t>Decision management</a:t>
            </a:r>
          </a:p>
        </p:txBody>
      </p:sp>
      <p:sp>
        <p:nvSpPr>
          <p:cNvPr id="114" name="CustomShape 15">
            <a:extLst>
              <a:ext uri="{FF2B5EF4-FFF2-40B4-BE49-F238E27FC236}">
                <a16:creationId xmlns:a16="http://schemas.microsoft.com/office/drawing/2014/main" id="{9CBA3988-376C-CC42-8DA6-3608979C9AEA}"/>
              </a:ext>
            </a:extLst>
          </p:cNvPr>
          <p:cNvSpPr/>
          <p:nvPr/>
        </p:nvSpPr>
        <p:spPr>
          <a:xfrm>
            <a:off x="7468726" y="2547626"/>
            <a:ext cx="889669" cy="364033"/>
          </a:xfrm>
          <a:prstGeom prst="rect">
            <a:avLst/>
          </a:prstGeom>
          <a:noFill/>
        </p:spPr>
        <p:txBody>
          <a:bodyPr wrap="square" lIns="0" tIns="0" rIns="0" bIns="68453" rtlCol="0" anchor="t" anchorCtr="0">
            <a:noAutofit/>
          </a:bodyPr>
          <a:lstStyle/>
          <a:p>
            <a:pPr defTabSz="684378">
              <a:defRPr/>
            </a:pPr>
            <a:r>
              <a:rPr lang="en-US" sz="899" dirty="0">
                <a:solidFill>
                  <a:srgbClr val="FFFFFF"/>
                </a:solidFill>
                <a:latin typeface="Arial" panose="020B0604020202020204" pitchFamily="34" charset="0"/>
                <a:cs typeface="Arial" panose="020B0604020202020204" pitchFamily="34" charset="0"/>
              </a:rPr>
              <a:t>Content services</a:t>
            </a:r>
          </a:p>
        </p:txBody>
      </p:sp>
      <p:sp>
        <p:nvSpPr>
          <p:cNvPr id="132" name="Rectangle 131">
            <a:extLst>
              <a:ext uri="{FF2B5EF4-FFF2-40B4-BE49-F238E27FC236}">
                <a16:creationId xmlns:a16="http://schemas.microsoft.com/office/drawing/2014/main" id="{3893C786-927D-BE41-9D87-CAC48BC396C5}"/>
              </a:ext>
            </a:extLst>
          </p:cNvPr>
          <p:cNvSpPr/>
          <p:nvPr/>
        </p:nvSpPr>
        <p:spPr bwMode="auto">
          <a:xfrm>
            <a:off x="4706807" y="1035318"/>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3" name="Rectangle 132">
            <a:extLst>
              <a:ext uri="{FF2B5EF4-FFF2-40B4-BE49-F238E27FC236}">
                <a16:creationId xmlns:a16="http://schemas.microsoft.com/office/drawing/2014/main" id="{3893C786-927D-BE41-9D87-CAC48BC396C5}"/>
              </a:ext>
            </a:extLst>
          </p:cNvPr>
          <p:cNvSpPr/>
          <p:nvPr/>
        </p:nvSpPr>
        <p:spPr bwMode="auto">
          <a:xfrm>
            <a:off x="6253293" y="1038465"/>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4" name="Rectangle 133">
            <a:extLst>
              <a:ext uri="{FF2B5EF4-FFF2-40B4-BE49-F238E27FC236}">
                <a16:creationId xmlns:a16="http://schemas.microsoft.com/office/drawing/2014/main" id="{3893C786-927D-BE41-9D87-CAC48BC396C5}"/>
              </a:ext>
            </a:extLst>
          </p:cNvPr>
          <p:cNvSpPr/>
          <p:nvPr/>
        </p:nvSpPr>
        <p:spPr bwMode="auto">
          <a:xfrm>
            <a:off x="2470895" y="2011616"/>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5" name="Rectangle 134">
            <a:extLst>
              <a:ext uri="{FF2B5EF4-FFF2-40B4-BE49-F238E27FC236}">
                <a16:creationId xmlns:a16="http://schemas.microsoft.com/office/drawing/2014/main" id="{3893C786-927D-BE41-9D87-CAC48BC396C5}"/>
              </a:ext>
            </a:extLst>
          </p:cNvPr>
          <p:cNvSpPr/>
          <p:nvPr/>
        </p:nvSpPr>
        <p:spPr bwMode="auto">
          <a:xfrm>
            <a:off x="4022078" y="201164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6" name="Rectangle 135">
            <a:extLst>
              <a:ext uri="{FF2B5EF4-FFF2-40B4-BE49-F238E27FC236}">
                <a16:creationId xmlns:a16="http://schemas.microsoft.com/office/drawing/2014/main" id="{3893C786-927D-BE41-9D87-CAC48BC396C5}"/>
              </a:ext>
            </a:extLst>
          </p:cNvPr>
          <p:cNvSpPr/>
          <p:nvPr/>
        </p:nvSpPr>
        <p:spPr bwMode="auto">
          <a:xfrm>
            <a:off x="5577263" y="201164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7" name="Rectangle 136">
            <a:extLst>
              <a:ext uri="{FF2B5EF4-FFF2-40B4-BE49-F238E27FC236}">
                <a16:creationId xmlns:a16="http://schemas.microsoft.com/office/drawing/2014/main" id="{3893C786-927D-BE41-9D87-CAC48BC396C5}"/>
              </a:ext>
            </a:extLst>
          </p:cNvPr>
          <p:cNvSpPr/>
          <p:nvPr/>
        </p:nvSpPr>
        <p:spPr bwMode="auto">
          <a:xfrm>
            <a:off x="7140719" y="2010792"/>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41" name="Rectangle 140">
            <a:extLst>
              <a:ext uri="{FF2B5EF4-FFF2-40B4-BE49-F238E27FC236}">
                <a16:creationId xmlns:a16="http://schemas.microsoft.com/office/drawing/2014/main" id="{3893C786-927D-BE41-9D87-CAC48BC396C5}"/>
              </a:ext>
            </a:extLst>
          </p:cNvPr>
          <p:cNvSpPr/>
          <p:nvPr/>
        </p:nvSpPr>
        <p:spPr bwMode="auto">
          <a:xfrm>
            <a:off x="3146925" y="103586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53" name="CustomShape 15">
            <a:extLst>
              <a:ext uri="{FF2B5EF4-FFF2-40B4-BE49-F238E27FC236}">
                <a16:creationId xmlns:a16="http://schemas.microsoft.com/office/drawing/2014/main" id="{AB0390CE-9997-1244-8B5B-3E809F2D923B}"/>
              </a:ext>
            </a:extLst>
          </p:cNvPr>
          <p:cNvSpPr/>
          <p:nvPr/>
        </p:nvSpPr>
        <p:spPr>
          <a:xfrm>
            <a:off x="995970" y="2906551"/>
            <a:ext cx="7906221" cy="274467"/>
          </a:xfrm>
          <a:prstGeom prst="rect">
            <a:avLst/>
          </a:prstGeom>
          <a:noFill/>
        </p:spPr>
        <p:txBody>
          <a:bodyPr wrap="square" lIns="0" tIns="0" rIns="0" bIns="68453" rtlCol="0" anchor="ctr" anchorCtr="0">
            <a:noAutofit/>
          </a:bodyPr>
          <a:lstStyle/>
          <a:p>
            <a:pPr algn="ctr" defTabSz="684378">
              <a:defRPr/>
            </a:pPr>
            <a:r>
              <a:rPr lang="en-US" sz="824" dirty="0">
                <a:solidFill>
                  <a:srgbClr val="FFFFFF"/>
                </a:solidFill>
                <a:latin typeface="Arial" panose="020B0604020202020204" pitchFamily="34" charset="0"/>
                <a:cs typeface="Arial" panose="020B0604020202020204" pitchFamily="34" charset="0"/>
              </a:rPr>
              <a:t>AI and machine learning</a:t>
            </a:r>
          </a:p>
        </p:txBody>
      </p:sp>
      <p:cxnSp>
        <p:nvCxnSpPr>
          <p:cNvPr id="54" name="Straight Connector 53">
            <a:extLst>
              <a:ext uri="{FF2B5EF4-FFF2-40B4-BE49-F238E27FC236}">
                <a16:creationId xmlns:a16="http://schemas.microsoft.com/office/drawing/2014/main" id="{3ADDEE6B-F704-8148-94F4-7F85CFEFE8E1}"/>
              </a:ext>
            </a:extLst>
          </p:cNvPr>
          <p:cNvCxnSpPr>
            <a:cxnSpLocks/>
          </p:cNvCxnSpPr>
          <p:nvPr/>
        </p:nvCxnSpPr>
        <p:spPr bwMode="auto">
          <a:xfrm>
            <a:off x="2487704" y="3024357"/>
            <a:ext cx="183899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1759F1-2FF0-E54B-BA6C-3F08535DBF01}"/>
              </a:ext>
            </a:extLst>
          </p:cNvPr>
          <p:cNvCxnSpPr>
            <a:cxnSpLocks/>
          </p:cNvCxnSpPr>
          <p:nvPr/>
        </p:nvCxnSpPr>
        <p:spPr bwMode="auto">
          <a:xfrm>
            <a:off x="5577263" y="3024357"/>
            <a:ext cx="3036144"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bwMode="auto">
          <a:xfrm flipH="1">
            <a:off x="1147363" y="3194087"/>
            <a:ext cx="7603435" cy="0"/>
          </a:xfrm>
          <a:prstGeom prst="line">
            <a:avLst/>
          </a:prstGeom>
          <a:ln w="19050">
            <a:solidFill>
              <a:schemeClr val="accent2">
                <a:lumMod val="50000"/>
              </a:schemeClr>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60234BE0-3A1A-924D-B216-E59AC687212E}"/>
              </a:ext>
            </a:extLst>
          </p:cNvPr>
          <p:cNvGrpSpPr/>
          <p:nvPr/>
        </p:nvGrpSpPr>
        <p:grpSpPr>
          <a:xfrm>
            <a:off x="998067" y="3107194"/>
            <a:ext cx="7912121" cy="1067839"/>
            <a:chOff x="1324752" y="4143591"/>
            <a:chExt cx="10559263" cy="1425105"/>
          </a:xfrm>
        </p:grpSpPr>
        <p:sp>
          <p:nvSpPr>
            <p:cNvPr id="21" name="Rectangle 20">
              <a:extLst>
                <a:ext uri="{FF2B5EF4-FFF2-40B4-BE49-F238E27FC236}">
                  <a16:creationId xmlns:a16="http://schemas.microsoft.com/office/drawing/2014/main" id="{3893C786-927D-BE41-9D87-CAC48BC396C5}"/>
                </a:ext>
              </a:extLst>
            </p:cNvPr>
            <p:cNvSpPr/>
            <p:nvPr/>
          </p:nvSpPr>
          <p:spPr bwMode="auto">
            <a:xfrm>
              <a:off x="1332617" y="5120559"/>
              <a:ext cx="10551398" cy="448137"/>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pic>
          <p:nvPicPr>
            <p:cNvPr id="35" name="Graphic 40">
              <a:extLst>
                <a:ext uri="{FF2B5EF4-FFF2-40B4-BE49-F238E27FC236}">
                  <a16:creationId xmlns:a16="http://schemas.microsoft.com/office/drawing/2014/main" id="{F32C84EA-9357-FA41-85D7-1732109494D9}"/>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189417" y="5211435"/>
              <a:ext cx="837797" cy="283945"/>
            </a:xfrm>
            <a:prstGeom prst="rect">
              <a:avLst/>
            </a:prstGeom>
          </p:spPr>
        </p:pic>
        <p:sp>
          <p:nvSpPr>
            <p:cNvPr id="55" name="Rectangle 54">
              <a:extLst>
                <a:ext uri="{FF2B5EF4-FFF2-40B4-BE49-F238E27FC236}">
                  <a16:creationId xmlns:a16="http://schemas.microsoft.com/office/drawing/2014/main" id="{5F7585CD-4FFB-4A47-AA31-D3632E662940}"/>
                </a:ext>
              </a:extLst>
            </p:cNvPr>
            <p:cNvSpPr/>
            <p:nvPr/>
          </p:nvSpPr>
          <p:spPr bwMode="auto">
            <a:xfrm>
              <a:off x="1332617" y="5026059"/>
              <a:ext cx="10540732" cy="132584"/>
            </a:xfrm>
            <a:prstGeom prst="rect">
              <a:avLst/>
            </a:prstGeom>
            <a:solidFill>
              <a:srgbClr val="001C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grpSp>
          <p:nvGrpSpPr>
            <p:cNvPr id="63" name="Group 62">
              <a:extLst>
                <a:ext uri="{FF2B5EF4-FFF2-40B4-BE49-F238E27FC236}">
                  <a16:creationId xmlns:a16="http://schemas.microsoft.com/office/drawing/2014/main" id="{FA0FA0E6-1D55-3147-8030-27E2340A5978}"/>
                </a:ext>
              </a:extLst>
            </p:cNvPr>
            <p:cNvGrpSpPr/>
            <p:nvPr/>
          </p:nvGrpSpPr>
          <p:grpSpPr>
            <a:xfrm>
              <a:off x="1324752" y="4143591"/>
              <a:ext cx="10559263" cy="972967"/>
              <a:chOff x="1324752" y="3015799"/>
              <a:chExt cx="10559263" cy="768751"/>
            </a:xfrm>
          </p:grpSpPr>
          <p:sp>
            <p:nvSpPr>
              <p:cNvPr id="65" name="Rectangle 64">
                <a:extLst>
                  <a:ext uri="{FF2B5EF4-FFF2-40B4-BE49-F238E27FC236}">
                    <a16:creationId xmlns:a16="http://schemas.microsoft.com/office/drawing/2014/main" id="{A8185B5A-D8A8-884C-B6DD-04E66650D167}"/>
                  </a:ext>
                </a:extLst>
              </p:cNvPr>
              <p:cNvSpPr/>
              <p:nvPr/>
            </p:nvSpPr>
            <p:spPr bwMode="auto">
              <a:xfrm>
                <a:off x="1332618" y="3030745"/>
                <a:ext cx="10551397" cy="684334"/>
              </a:xfrm>
              <a:prstGeom prst="rect">
                <a:avLst/>
              </a:prstGeom>
              <a:gradFill>
                <a:gsLst>
                  <a:gs pos="5000">
                    <a:srgbClr val="0062FF"/>
                  </a:gs>
                  <a:gs pos="67000">
                    <a:srgbClr val="054ADA"/>
                  </a:gs>
                  <a:gs pos="100000">
                    <a:srgbClr val="001B6C"/>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68" name="Title">
                <a:extLst>
                  <a:ext uri="{FF2B5EF4-FFF2-40B4-BE49-F238E27FC236}">
                    <a16:creationId xmlns:a16="http://schemas.microsoft.com/office/drawing/2014/main" id="{B609694B-3CBF-F047-A3BC-B3B4CEA21B6B}"/>
                  </a:ext>
                </a:extLst>
              </p:cNvPr>
              <p:cNvSpPr txBox="1">
                <a:spLocks/>
              </p:cNvSpPr>
              <p:nvPr/>
            </p:nvSpPr>
            <p:spPr>
              <a:xfrm>
                <a:off x="1324752" y="3015799"/>
                <a:ext cx="10559262"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6263" fontAlgn="auto">
                  <a:lnSpc>
                    <a:spcPct val="100000"/>
                  </a:lnSpc>
                  <a:spcBef>
                    <a:spcPts val="0"/>
                  </a:spcBef>
                  <a:spcAft>
                    <a:spcPts val="599"/>
                  </a:spcAft>
                  <a:defRPr/>
                </a:pPr>
                <a:r>
                  <a:rPr lang="en-US" sz="788" kern="0" dirty="0">
                    <a:solidFill>
                      <a:srgbClr val="FFFFFF"/>
                    </a:solidFill>
                    <a:latin typeface="Arial" panose="020B0604020202020204" pitchFamily="34" charset="0"/>
                    <a:cs typeface="Arial" panose="020B0604020202020204" pitchFamily="34" charset="0"/>
                  </a:rPr>
                  <a:t>Automation foundation</a:t>
                </a:r>
              </a:p>
            </p:txBody>
          </p:sp>
          <p:sp>
            <p:nvSpPr>
              <p:cNvPr id="69" name="Title">
                <a:extLst>
                  <a:ext uri="{FF2B5EF4-FFF2-40B4-BE49-F238E27FC236}">
                    <a16:creationId xmlns:a16="http://schemas.microsoft.com/office/drawing/2014/main" id="{90F571F9-B575-FF40-958C-B4F6480A70EB}"/>
                  </a:ext>
                </a:extLst>
              </p:cNvPr>
              <p:cNvSpPr txBox="1">
                <a:spLocks/>
              </p:cNvSpPr>
              <p:nvPr/>
            </p:nvSpPr>
            <p:spPr>
              <a:xfrm>
                <a:off x="1577125" y="3378644"/>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14" indent="-95914" defTabSz="456263" fontAlgn="auto">
                  <a:lnSpc>
                    <a:spcPct val="100000"/>
                  </a:lnSpc>
                  <a:spcBef>
                    <a:spcPts val="0"/>
                  </a:spcBef>
                  <a:spcAft>
                    <a:spcPts val="524"/>
                  </a:spcAft>
                  <a:buFont typeface="Monaco" pitchFamily="2" charset="77"/>
                  <a:buChar char="⎻"/>
                  <a:defRPr/>
                </a:pPr>
                <a:r>
                  <a:rPr lang="en-US" sz="749" kern="0" dirty="0">
                    <a:solidFill>
                      <a:srgbClr val="FFFFFF"/>
                    </a:solidFill>
                    <a:latin typeface="Arial" panose="020B0604020202020204" pitchFamily="34" charset="0"/>
                    <a:cs typeface="Arial" panose="020B0604020202020204" pitchFamily="34" charset="0"/>
                  </a:rPr>
                  <a:t>Robotic Process Automation</a:t>
                </a:r>
              </a:p>
            </p:txBody>
          </p:sp>
          <p:sp>
            <p:nvSpPr>
              <p:cNvPr id="70" name="Title">
                <a:extLst>
                  <a:ext uri="{FF2B5EF4-FFF2-40B4-BE49-F238E27FC236}">
                    <a16:creationId xmlns:a16="http://schemas.microsoft.com/office/drawing/2014/main" id="{97E64A4E-30EC-FB49-945E-113FCA6A6767}"/>
                  </a:ext>
                </a:extLst>
              </p:cNvPr>
              <p:cNvSpPr txBox="1">
                <a:spLocks/>
              </p:cNvSpPr>
              <p:nvPr/>
            </p:nvSpPr>
            <p:spPr>
              <a:xfrm>
                <a:off x="6041891" y="3376920"/>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14" indent="-95914" defTabSz="456263" fontAlgn="auto">
                  <a:lnSpc>
                    <a:spcPct val="100000"/>
                  </a:lnSpc>
                  <a:spcBef>
                    <a:spcPts val="0"/>
                  </a:spcBef>
                  <a:spcAft>
                    <a:spcPts val="524"/>
                  </a:spcAft>
                  <a:buFont typeface="Monaco" pitchFamily="2" charset="77"/>
                  <a:buChar char="⎻"/>
                  <a:defRPr/>
                </a:pPr>
                <a:r>
                  <a:rPr lang="en-US" sz="749" kern="0" dirty="0">
                    <a:solidFill>
                      <a:srgbClr val="FFFFFF"/>
                    </a:solidFill>
                    <a:latin typeface="Arial" panose="020B0604020202020204" pitchFamily="34" charset="0"/>
                    <a:cs typeface="Arial" panose="020B0604020202020204" pitchFamily="34" charset="0"/>
                  </a:rPr>
                  <a:t>Event detection</a:t>
                </a:r>
              </a:p>
            </p:txBody>
          </p:sp>
          <p:sp>
            <p:nvSpPr>
              <p:cNvPr id="71" name="Title">
                <a:extLst>
                  <a:ext uri="{FF2B5EF4-FFF2-40B4-BE49-F238E27FC236}">
                    <a16:creationId xmlns:a16="http://schemas.microsoft.com/office/drawing/2014/main" id="{4C45D745-E1F3-D541-A631-760FBDEDB6D7}"/>
                  </a:ext>
                </a:extLst>
              </p:cNvPr>
              <p:cNvSpPr txBox="1">
                <a:spLocks/>
              </p:cNvSpPr>
              <p:nvPr/>
            </p:nvSpPr>
            <p:spPr>
              <a:xfrm>
                <a:off x="9079656" y="3405283"/>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14" indent="-95914" defTabSz="456263" fontAlgn="auto">
                  <a:lnSpc>
                    <a:spcPct val="100000"/>
                  </a:lnSpc>
                  <a:spcBef>
                    <a:spcPts val="0"/>
                  </a:spcBef>
                  <a:spcAft>
                    <a:spcPts val="524"/>
                  </a:spcAft>
                  <a:buFont typeface="Monaco" pitchFamily="2" charset="77"/>
                  <a:buChar char="⎻"/>
                  <a:defRPr/>
                </a:pPr>
                <a:r>
                  <a:rPr lang="en-US" sz="749" kern="0" dirty="0">
                    <a:solidFill>
                      <a:srgbClr val="FFFFFF"/>
                    </a:solidFill>
                    <a:latin typeface="Arial" panose="020B0604020202020204" pitchFamily="34" charset="0"/>
                    <a:cs typeface="Arial" panose="020B0604020202020204" pitchFamily="34" charset="0"/>
                  </a:rPr>
                  <a:t>3</a:t>
                </a:r>
                <a:r>
                  <a:rPr lang="en-US" sz="749" kern="0" baseline="30000" dirty="0">
                    <a:solidFill>
                      <a:srgbClr val="FFFFFF"/>
                    </a:solidFill>
                    <a:latin typeface="Arial" panose="020B0604020202020204" pitchFamily="34" charset="0"/>
                    <a:cs typeface="Arial" panose="020B0604020202020204" pitchFamily="34" charset="0"/>
                  </a:rPr>
                  <a:t>rd</a:t>
                </a:r>
                <a:r>
                  <a:rPr lang="en-US" sz="749" kern="0" dirty="0">
                    <a:solidFill>
                      <a:srgbClr val="FFFFFF"/>
                    </a:solidFill>
                    <a:latin typeface="Arial" panose="020B0604020202020204" pitchFamily="34" charset="0"/>
                    <a:cs typeface="Arial" panose="020B0604020202020204" pitchFamily="34" charset="0"/>
                  </a:rPr>
                  <a:t> party</a:t>
                </a:r>
                <a:br>
                  <a:rPr lang="en-US" sz="749" kern="0" dirty="0">
                    <a:solidFill>
                      <a:srgbClr val="FFFFFF"/>
                    </a:solidFill>
                    <a:latin typeface="Arial" panose="020B0604020202020204" pitchFamily="34" charset="0"/>
                    <a:cs typeface="Arial" panose="020B0604020202020204" pitchFamily="34" charset="0"/>
                  </a:rPr>
                </a:br>
                <a:r>
                  <a:rPr lang="en-US" sz="749" kern="0" dirty="0">
                    <a:solidFill>
                      <a:srgbClr val="FFFFFF"/>
                    </a:solidFill>
                    <a:latin typeface="Arial" panose="020B0604020202020204" pitchFamily="34" charset="0"/>
                    <a:cs typeface="Arial" panose="020B0604020202020204" pitchFamily="34" charset="0"/>
                  </a:rPr>
                  <a:t> integrations</a:t>
                </a:r>
              </a:p>
            </p:txBody>
          </p:sp>
          <p:sp>
            <p:nvSpPr>
              <p:cNvPr id="72" name="Title">
                <a:extLst>
                  <a:ext uri="{FF2B5EF4-FFF2-40B4-BE49-F238E27FC236}">
                    <a16:creationId xmlns:a16="http://schemas.microsoft.com/office/drawing/2014/main" id="{1E6B225C-7975-204F-94EC-201724F41A90}"/>
                  </a:ext>
                </a:extLst>
              </p:cNvPr>
              <p:cNvSpPr txBox="1">
                <a:spLocks/>
              </p:cNvSpPr>
              <p:nvPr/>
            </p:nvSpPr>
            <p:spPr>
              <a:xfrm>
                <a:off x="3030747" y="3378644"/>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14" indent="-95914" defTabSz="456263" fontAlgn="auto">
                  <a:lnSpc>
                    <a:spcPct val="100000"/>
                  </a:lnSpc>
                  <a:spcBef>
                    <a:spcPts val="0"/>
                  </a:spcBef>
                  <a:spcAft>
                    <a:spcPts val="524"/>
                  </a:spcAft>
                  <a:buFont typeface="Monaco" pitchFamily="2" charset="77"/>
                  <a:buChar char="⎻"/>
                  <a:defRPr/>
                </a:pPr>
                <a:r>
                  <a:rPr lang="en-US" sz="749" kern="0" dirty="0">
                    <a:solidFill>
                      <a:srgbClr val="FFFFFF"/>
                    </a:solidFill>
                    <a:latin typeface="Arial" panose="020B0604020202020204" pitchFamily="34" charset="0"/>
                    <a:cs typeface="Arial" panose="020B0604020202020204" pitchFamily="34" charset="0"/>
                  </a:rPr>
                  <a:t>Natural language interactions</a:t>
                </a:r>
              </a:p>
            </p:txBody>
          </p:sp>
          <p:sp>
            <p:nvSpPr>
              <p:cNvPr id="73" name="Title">
                <a:extLst>
                  <a:ext uri="{FF2B5EF4-FFF2-40B4-BE49-F238E27FC236}">
                    <a16:creationId xmlns:a16="http://schemas.microsoft.com/office/drawing/2014/main" id="{89FE70B2-66C3-7244-BDEB-A031B137CC5D}"/>
                  </a:ext>
                </a:extLst>
              </p:cNvPr>
              <p:cNvSpPr txBox="1">
                <a:spLocks/>
              </p:cNvSpPr>
              <p:nvPr/>
            </p:nvSpPr>
            <p:spPr>
              <a:xfrm>
                <a:off x="7478376" y="3376920"/>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14" indent="-95914" defTabSz="456263" fontAlgn="auto">
                  <a:lnSpc>
                    <a:spcPct val="100000"/>
                  </a:lnSpc>
                  <a:spcBef>
                    <a:spcPts val="0"/>
                  </a:spcBef>
                  <a:spcAft>
                    <a:spcPts val="524"/>
                  </a:spcAft>
                  <a:buFont typeface="Monaco" pitchFamily="2" charset="77"/>
                  <a:buChar char="⎻"/>
                  <a:defRPr/>
                </a:pPr>
                <a:r>
                  <a:rPr lang="en-US" sz="749" kern="0" dirty="0">
                    <a:solidFill>
                      <a:srgbClr val="FFFFFF"/>
                    </a:solidFill>
                    <a:latin typeface="Arial" panose="020B0604020202020204" pitchFamily="34" charset="0"/>
                    <a:cs typeface="Arial" panose="020B0604020202020204" pitchFamily="34" charset="0"/>
                  </a:rPr>
                  <a:t>Machine learning</a:t>
                </a:r>
              </a:p>
            </p:txBody>
          </p:sp>
          <p:sp>
            <p:nvSpPr>
              <p:cNvPr id="74" name="Title">
                <a:extLst>
                  <a:ext uri="{FF2B5EF4-FFF2-40B4-BE49-F238E27FC236}">
                    <a16:creationId xmlns:a16="http://schemas.microsoft.com/office/drawing/2014/main" id="{3596F5FA-233D-1C49-AD43-B4F3CD582A27}"/>
                  </a:ext>
                </a:extLst>
              </p:cNvPr>
              <p:cNvSpPr txBox="1">
                <a:spLocks/>
              </p:cNvSpPr>
              <p:nvPr/>
            </p:nvSpPr>
            <p:spPr>
              <a:xfrm>
                <a:off x="10198954" y="3405283"/>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14" indent="-95914" defTabSz="456263" fontAlgn="auto">
                  <a:lnSpc>
                    <a:spcPct val="100000"/>
                  </a:lnSpc>
                  <a:spcBef>
                    <a:spcPts val="0"/>
                  </a:spcBef>
                  <a:spcAft>
                    <a:spcPts val="524"/>
                  </a:spcAft>
                  <a:buFont typeface="Monaco" pitchFamily="2" charset="77"/>
                  <a:buChar char="⎻"/>
                  <a:defRPr/>
                </a:pPr>
                <a:r>
                  <a:rPr lang="en-US" sz="749" kern="0" dirty="0">
                    <a:solidFill>
                      <a:srgbClr val="FFFFFF"/>
                    </a:solidFill>
                    <a:latin typeface="Arial" panose="020B0604020202020204" pitchFamily="34" charset="0"/>
                    <a:cs typeface="Arial" panose="020B0604020202020204" pitchFamily="34" charset="0"/>
                  </a:rPr>
                  <a:t>Operational models</a:t>
                </a:r>
              </a:p>
            </p:txBody>
          </p:sp>
          <p:sp>
            <p:nvSpPr>
              <p:cNvPr id="75" name="Title">
                <a:extLst>
                  <a:ext uri="{FF2B5EF4-FFF2-40B4-BE49-F238E27FC236}">
                    <a16:creationId xmlns:a16="http://schemas.microsoft.com/office/drawing/2014/main" id="{9420721D-7D05-A74B-9F36-F81A7C224870}"/>
                  </a:ext>
                </a:extLst>
              </p:cNvPr>
              <p:cNvSpPr txBox="1">
                <a:spLocks/>
              </p:cNvSpPr>
              <p:nvPr/>
            </p:nvSpPr>
            <p:spPr>
              <a:xfrm>
                <a:off x="4539909" y="3376920"/>
                <a:ext cx="1237437"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14" indent="-95914" defTabSz="456263" fontAlgn="auto">
                  <a:lnSpc>
                    <a:spcPct val="100000"/>
                  </a:lnSpc>
                  <a:spcBef>
                    <a:spcPts val="0"/>
                  </a:spcBef>
                  <a:spcAft>
                    <a:spcPts val="524"/>
                  </a:spcAft>
                  <a:buFont typeface="Monaco" pitchFamily="2" charset="77"/>
                  <a:buChar char="⎻"/>
                  <a:defRPr/>
                </a:pPr>
                <a:r>
                  <a:rPr lang="en-US" sz="749" kern="0" dirty="0">
                    <a:solidFill>
                      <a:srgbClr val="FFFFFF"/>
                    </a:solidFill>
                    <a:latin typeface="Arial" panose="020B0604020202020204" pitchFamily="34" charset="0"/>
                    <a:cs typeface="Arial" panose="020B0604020202020204" pitchFamily="34" charset="0"/>
                  </a:rPr>
                  <a:t>Process and task mining</a:t>
                </a:r>
              </a:p>
            </p:txBody>
          </p:sp>
        </p:grpSp>
      </p:grpSp>
      <p:grpSp>
        <p:nvGrpSpPr>
          <p:cNvPr id="78" name="Group 77">
            <a:extLst>
              <a:ext uri="{FF2B5EF4-FFF2-40B4-BE49-F238E27FC236}">
                <a16:creationId xmlns:a16="http://schemas.microsoft.com/office/drawing/2014/main" id="{B505A134-5EF2-8D4F-BB4C-1090EF57BF67}"/>
              </a:ext>
            </a:extLst>
          </p:cNvPr>
          <p:cNvGrpSpPr>
            <a:grpSpLocks noChangeAspect="1"/>
          </p:cNvGrpSpPr>
          <p:nvPr/>
        </p:nvGrpSpPr>
        <p:grpSpPr>
          <a:xfrm>
            <a:off x="2457248" y="4268862"/>
            <a:ext cx="4841837" cy="471802"/>
            <a:chOff x="4931653" y="4269831"/>
            <a:chExt cx="3671380" cy="357748"/>
          </a:xfrm>
        </p:grpSpPr>
        <p:sp>
          <p:nvSpPr>
            <p:cNvPr id="79" name="Text Placeholder 2">
              <a:extLst>
                <a:ext uri="{FF2B5EF4-FFF2-40B4-BE49-F238E27FC236}">
                  <a16:creationId xmlns:a16="http://schemas.microsoft.com/office/drawing/2014/main" id="{91D551C5-524F-6449-8683-71FBA86E42E6}"/>
                </a:ext>
              </a:extLst>
            </p:cNvPr>
            <p:cNvSpPr txBox="1">
              <a:spLocks/>
            </p:cNvSpPr>
            <p:nvPr/>
          </p:nvSpPr>
          <p:spPr>
            <a:xfrm>
              <a:off x="4931653" y="4282504"/>
              <a:ext cx="438109" cy="13515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7859">
                <a:spcBef>
                  <a:spcPts val="1466"/>
                </a:spcBef>
                <a:buClr>
                  <a:srgbClr val="FFFFFF"/>
                </a:buClr>
                <a:buNone/>
                <a:defRPr/>
              </a:pPr>
              <a:r>
                <a:rPr lang="en-US" sz="674" kern="0" dirty="0">
                  <a:solidFill>
                    <a:srgbClr val="FFFFFF"/>
                  </a:solidFill>
                  <a:latin typeface="Arial" panose="020B0604020202020204" pitchFamily="34" charset="0"/>
                  <a:cs typeface="Arial" panose="020B0604020202020204" pitchFamily="34" charset="0"/>
                </a:rPr>
                <a:t>IBM Cloud</a:t>
              </a:r>
            </a:p>
          </p:txBody>
        </p:sp>
        <p:sp>
          <p:nvSpPr>
            <p:cNvPr id="80" name="Text Placeholder 2">
              <a:extLst>
                <a:ext uri="{FF2B5EF4-FFF2-40B4-BE49-F238E27FC236}">
                  <a16:creationId xmlns:a16="http://schemas.microsoft.com/office/drawing/2014/main" id="{3402CFC8-7605-2043-96EA-F08BEE4AE0E6}"/>
                </a:ext>
              </a:extLst>
            </p:cNvPr>
            <p:cNvSpPr txBox="1">
              <a:spLocks/>
            </p:cNvSpPr>
            <p:nvPr/>
          </p:nvSpPr>
          <p:spPr>
            <a:xfrm>
              <a:off x="5463409" y="4286638"/>
              <a:ext cx="375317"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7859">
                <a:spcBef>
                  <a:spcPts val="1466"/>
                </a:spcBef>
                <a:buClr>
                  <a:srgbClr val="FFFFFF"/>
                </a:buClr>
                <a:buNone/>
                <a:defRPr/>
              </a:pPr>
              <a:r>
                <a:rPr lang="en-US" sz="674" kern="0" dirty="0">
                  <a:solidFill>
                    <a:srgbClr val="FFFFFF"/>
                  </a:solidFill>
                  <a:latin typeface="Arial" panose="020B0604020202020204" pitchFamily="34" charset="0"/>
                  <a:cs typeface="Arial" panose="020B0604020202020204" pitchFamily="34" charset="0"/>
                </a:rPr>
                <a:t>AWS</a:t>
              </a:r>
            </a:p>
          </p:txBody>
        </p:sp>
        <p:sp>
          <p:nvSpPr>
            <p:cNvPr id="81" name="Text Placeholder 2">
              <a:extLst>
                <a:ext uri="{FF2B5EF4-FFF2-40B4-BE49-F238E27FC236}">
                  <a16:creationId xmlns:a16="http://schemas.microsoft.com/office/drawing/2014/main" id="{83078674-C7A9-6344-809B-336F16F3EAB2}"/>
                </a:ext>
              </a:extLst>
            </p:cNvPr>
            <p:cNvSpPr txBox="1">
              <a:spLocks/>
            </p:cNvSpPr>
            <p:nvPr/>
          </p:nvSpPr>
          <p:spPr>
            <a:xfrm>
              <a:off x="5862634" y="4280501"/>
              <a:ext cx="337435"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7859">
                <a:spcBef>
                  <a:spcPts val="1466"/>
                </a:spcBef>
                <a:buClr>
                  <a:srgbClr val="FFFFFF"/>
                </a:buClr>
                <a:buNone/>
                <a:defRPr/>
              </a:pPr>
              <a:r>
                <a:rPr lang="en-US" sz="674" kern="0" dirty="0">
                  <a:solidFill>
                    <a:srgbClr val="FFFFFF"/>
                  </a:solidFill>
                  <a:latin typeface="Arial" panose="020B0604020202020204" pitchFamily="34" charset="0"/>
                  <a:cs typeface="Arial" panose="020B0604020202020204" pitchFamily="34" charset="0"/>
                </a:rPr>
                <a:t>Microsoft</a:t>
              </a:r>
              <a:br>
                <a:rPr lang="en-US" sz="674" kern="0" dirty="0">
                  <a:solidFill>
                    <a:srgbClr val="FFFFFF"/>
                  </a:solidFill>
                  <a:latin typeface="Arial" panose="020B0604020202020204" pitchFamily="34" charset="0"/>
                  <a:cs typeface="Arial" panose="020B0604020202020204" pitchFamily="34" charset="0"/>
                </a:rPr>
              </a:br>
              <a:r>
                <a:rPr lang="en-US" sz="674" kern="0" dirty="0">
                  <a:solidFill>
                    <a:srgbClr val="FFFFFF"/>
                  </a:solidFill>
                  <a:latin typeface="Arial" panose="020B0604020202020204" pitchFamily="34" charset="0"/>
                  <a:cs typeface="Arial" panose="020B0604020202020204" pitchFamily="34" charset="0"/>
                </a:rPr>
                <a:t>Azure</a:t>
              </a:r>
            </a:p>
          </p:txBody>
        </p:sp>
        <p:sp>
          <p:nvSpPr>
            <p:cNvPr id="82" name="Text Placeholder 2">
              <a:extLst>
                <a:ext uri="{FF2B5EF4-FFF2-40B4-BE49-F238E27FC236}">
                  <a16:creationId xmlns:a16="http://schemas.microsoft.com/office/drawing/2014/main" id="{B9D0F680-56E2-9145-AA32-C92525D45303}"/>
                </a:ext>
              </a:extLst>
            </p:cNvPr>
            <p:cNvSpPr txBox="1">
              <a:spLocks/>
            </p:cNvSpPr>
            <p:nvPr/>
          </p:nvSpPr>
          <p:spPr>
            <a:xfrm>
              <a:off x="6381033" y="4280501"/>
              <a:ext cx="454169"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7859">
                <a:spcBef>
                  <a:spcPts val="1466"/>
                </a:spcBef>
                <a:buClr>
                  <a:srgbClr val="FFFFFF"/>
                </a:buClr>
                <a:buNone/>
                <a:defRPr/>
              </a:pPr>
              <a:r>
                <a:rPr lang="en-US" sz="674" kern="0" dirty="0">
                  <a:solidFill>
                    <a:srgbClr val="FFFFFF"/>
                  </a:solidFill>
                  <a:latin typeface="Arial" panose="020B0604020202020204" pitchFamily="34" charset="0"/>
                  <a:cs typeface="Arial" panose="020B0604020202020204" pitchFamily="34" charset="0"/>
                </a:rPr>
                <a:t>Google</a:t>
              </a:r>
              <a:br>
                <a:rPr lang="en-US" sz="674" kern="0" dirty="0">
                  <a:solidFill>
                    <a:srgbClr val="FFFFFF"/>
                  </a:solidFill>
                  <a:latin typeface="Arial" panose="020B0604020202020204" pitchFamily="34" charset="0"/>
                  <a:cs typeface="Arial" panose="020B0604020202020204" pitchFamily="34" charset="0"/>
                </a:rPr>
              </a:br>
              <a:r>
                <a:rPr lang="en-US" sz="674" kern="0" dirty="0">
                  <a:solidFill>
                    <a:srgbClr val="FFFFFF"/>
                  </a:solidFill>
                  <a:latin typeface="Arial" panose="020B0604020202020204" pitchFamily="34" charset="0"/>
                  <a:cs typeface="Arial" panose="020B0604020202020204" pitchFamily="34" charset="0"/>
                </a:rPr>
                <a:t>Cloud</a:t>
              </a:r>
            </a:p>
          </p:txBody>
        </p:sp>
        <p:sp>
          <p:nvSpPr>
            <p:cNvPr id="84" name="Text Placeholder 2">
              <a:extLst>
                <a:ext uri="{FF2B5EF4-FFF2-40B4-BE49-F238E27FC236}">
                  <a16:creationId xmlns:a16="http://schemas.microsoft.com/office/drawing/2014/main" id="{7DA829CC-0AF7-8940-8F74-4BF0AF65D812}"/>
                </a:ext>
              </a:extLst>
            </p:cNvPr>
            <p:cNvSpPr txBox="1">
              <a:spLocks/>
            </p:cNvSpPr>
            <p:nvPr/>
          </p:nvSpPr>
          <p:spPr>
            <a:xfrm>
              <a:off x="8298027" y="4269831"/>
              <a:ext cx="305006" cy="16840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7859">
                <a:spcBef>
                  <a:spcPts val="1466"/>
                </a:spcBef>
                <a:buClr>
                  <a:srgbClr val="FFFFFF"/>
                </a:buClr>
                <a:buNone/>
                <a:defRPr/>
              </a:pPr>
              <a:r>
                <a:rPr lang="en-US" sz="674" kern="0" dirty="0">
                  <a:solidFill>
                    <a:srgbClr val="FFFFFF"/>
                  </a:solidFill>
                  <a:latin typeface="Arial" panose="020B0604020202020204" pitchFamily="34" charset="0"/>
                  <a:cs typeface="Arial" panose="020B0604020202020204" pitchFamily="34" charset="0"/>
                </a:rPr>
                <a:t>End points</a:t>
              </a:r>
            </a:p>
          </p:txBody>
        </p:sp>
        <p:sp>
          <p:nvSpPr>
            <p:cNvPr id="85" name="Text Placeholder 2">
              <a:extLst>
                <a:ext uri="{FF2B5EF4-FFF2-40B4-BE49-F238E27FC236}">
                  <a16:creationId xmlns:a16="http://schemas.microsoft.com/office/drawing/2014/main" id="{072B32B3-FC42-144A-9DA2-CB4458B02E9E}"/>
                </a:ext>
              </a:extLst>
            </p:cNvPr>
            <p:cNvSpPr txBox="1">
              <a:spLocks/>
            </p:cNvSpPr>
            <p:nvPr/>
          </p:nvSpPr>
          <p:spPr>
            <a:xfrm>
              <a:off x="7279324" y="4290361"/>
              <a:ext cx="35084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7859">
                <a:spcBef>
                  <a:spcPts val="1466"/>
                </a:spcBef>
                <a:buClr>
                  <a:srgbClr val="FFFFFF"/>
                </a:buClr>
                <a:buNone/>
                <a:defRPr/>
              </a:pPr>
              <a:r>
                <a:rPr lang="en-US" sz="674" kern="0" dirty="0">
                  <a:solidFill>
                    <a:srgbClr val="FFFFFF"/>
                  </a:solidFill>
                  <a:latin typeface="Arial" panose="020B0604020202020204" pitchFamily="34" charset="0"/>
                  <a:cs typeface="Arial" panose="020B0604020202020204" pitchFamily="34" charset="0"/>
                </a:rPr>
                <a:t>Private</a:t>
              </a:r>
            </a:p>
          </p:txBody>
        </p:sp>
        <p:sp>
          <p:nvSpPr>
            <p:cNvPr id="86" name="Text Placeholder 2">
              <a:extLst>
                <a:ext uri="{FF2B5EF4-FFF2-40B4-BE49-F238E27FC236}">
                  <a16:creationId xmlns:a16="http://schemas.microsoft.com/office/drawing/2014/main" id="{D7CA5C3B-D973-1348-86EC-04B86676D253}"/>
                </a:ext>
              </a:extLst>
            </p:cNvPr>
            <p:cNvSpPr txBox="1">
              <a:spLocks/>
            </p:cNvSpPr>
            <p:nvPr/>
          </p:nvSpPr>
          <p:spPr>
            <a:xfrm>
              <a:off x="7665508" y="4269833"/>
              <a:ext cx="543397" cy="34851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7859">
                <a:spcBef>
                  <a:spcPts val="1466"/>
                </a:spcBef>
                <a:buClr>
                  <a:srgbClr val="FFFFFF"/>
                </a:buClr>
                <a:buNone/>
                <a:defRPr/>
              </a:pPr>
              <a:r>
                <a:rPr lang="en-US" sz="674" kern="0" dirty="0">
                  <a:solidFill>
                    <a:srgbClr val="FFFFFF"/>
                  </a:solidFill>
                  <a:latin typeface="Arial" panose="020B0604020202020204" pitchFamily="34" charset="0"/>
                  <a:cs typeface="Arial" panose="020B0604020202020204" pitchFamily="34" charset="0"/>
                </a:rPr>
                <a:t>IBM Z</a:t>
              </a:r>
              <a:br>
                <a:rPr lang="en-US" sz="674" kern="0" dirty="0">
                  <a:solidFill>
                    <a:srgbClr val="FFFFFF"/>
                  </a:solidFill>
                  <a:latin typeface="Arial" panose="020B0604020202020204" pitchFamily="34" charset="0"/>
                  <a:cs typeface="Arial" panose="020B0604020202020204" pitchFamily="34" charset="0"/>
                </a:rPr>
              </a:br>
              <a:r>
                <a:rPr lang="en-US" sz="674" kern="0" dirty="0">
                  <a:solidFill>
                    <a:srgbClr val="FFFFFF"/>
                  </a:solidFill>
                  <a:latin typeface="Arial" panose="020B0604020202020204" pitchFamily="34" charset="0"/>
                  <a:cs typeface="Arial" panose="020B0604020202020204" pitchFamily="34" charset="0"/>
                </a:rPr>
                <a:t>IBM LinuxOne</a:t>
              </a:r>
              <a:br>
                <a:rPr lang="en-US" sz="674" kern="0" dirty="0">
                  <a:solidFill>
                    <a:srgbClr val="FFFFFF"/>
                  </a:solidFill>
                  <a:latin typeface="Arial" panose="020B0604020202020204" pitchFamily="34" charset="0"/>
                  <a:cs typeface="Arial" panose="020B0604020202020204" pitchFamily="34" charset="0"/>
                </a:rPr>
              </a:br>
              <a:r>
                <a:rPr lang="en-US" sz="674" kern="0" dirty="0">
                  <a:solidFill>
                    <a:srgbClr val="FFFFFF"/>
                  </a:solidFill>
                  <a:latin typeface="Arial" panose="020B0604020202020204" pitchFamily="34" charset="0"/>
                  <a:cs typeface="Arial" panose="020B0604020202020204" pitchFamily="34" charset="0"/>
                </a:rPr>
                <a:t>IBM Power Systems </a:t>
              </a:r>
            </a:p>
          </p:txBody>
        </p:sp>
        <p:pic>
          <p:nvPicPr>
            <p:cNvPr id="87" name="Picture 86">
              <a:extLst>
                <a:ext uri="{FF2B5EF4-FFF2-40B4-BE49-F238E27FC236}">
                  <a16:creationId xmlns:a16="http://schemas.microsoft.com/office/drawing/2014/main" id="{9FA43A97-0A8E-F94F-B526-3939E7F3D356}"/>
                </a:ext>
              </a:extLst>
            </p:cNvPr>
            <p:cNvPicPr>
              <a:picLocks noChangeAspect="1"/>
            </p:cNvPicPr>
            <p:nvPr/>
          </p:nvPicPr>
          <p:blipFill>
            <a:blip r:embed="rId19"/>
            <a:stretch>
              <a:fillRect/>
            </a:stretch>
          </p:blipFill>
          <p:spPr>
            <a:xfrm>
              <a:off x="8295978" y="4463081"/>
              <a:ext cx="164830" cy="152225"/>
            </a:xfrm>
            <a:prstGeom prst="rect">
              <a:avLst/>
            </a:prstGeom>
          </p:spPr>
        </p:pic>
        <p:pic>
          <p:nvPicPr>
            <p:cNvPr id="115" name="Picture 114">
              <a:extLst>
                <a:ext uri="{FF2B5EF4-FFF2-40B4-BE49-F238E27FC236}">
                  <a16:creationId xmlns:a16="http://schemas.microsoft.com/office/drawing/2014/main" id="{AE141A26-9D96-4D44-BB32-5222C2981331}"/>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4979259" y="4416346"/>
              <a:ext cx="253901" cy="211233"/>
            </a:xfrm>
            <a:prstGeom prst="rect">
              <a:avLst/>
            </a:prstGeom>
          </p:spPr>
        </p:pic>
        <p:pic>
          <p:nvPicPr>
            <p:cNvPr id="116" name="Picture 115">
              <a:extLst>
                <a:ext uri="{FF2B5EF4-FFF2-40B4-BE49-F238E27FC236}">
                  <a16:creationId xmlns:a16="http://schemas.microsoft.com/office/drawing/2014/main" id="{8672C06B-04DC-F44E-A5BB-4CAA11F4D7F4}"/>
                </a:ext>
              </a:extLst>
            </p:cNvPr>
            <p:cNvPicPr>
              <a:picLocks noChangeAspect="1"/>
            </p:cNvPicPr>
            <p:nvPr/>
          </p:nvPicPr>
          <p:blipFill>
            <a:blip r:embed="rId21">
              <a:lum bright="100000"/>
            </a:blip>
            <a:stretch>
              <a:fillRect/>
            </a:stretch>
          </p:blipFill>
          <p:spPr>
            <a:xfrm>
              <a:off x="5446734" y="4446061"/>
              <a:ext cx="177788" cy="148301"/>
            </a:xfrm>
            <a:prstGeom prst="rect">
              <a:avLst/>
            </a:prstGeom>
          </p:spPr>
        </p:pic>
        <p:sp>
          <p:nvSpPr>
            <p:cNvPr id="117" name="Text Placeholder 2">
              <a:extLst>
                <a:ext uri="{FF2B5EF4-FFF2-40B4-BE49-F238E27FC236}">
                  <a16:creationId xmlns:a16="http://schemas.microsoft.com/office/drawing/2014/main" id="{24FF9532-6391-8E45-BD0B-0A336F254947}"/>
                </a:ext>
              </a:extLst>
            </p:cNvPr>
            <p:cNvSpPr txBox="1">
              <a:spLocks/>
            </p:cNvSpPr>
            <p:nvPr/>
          </p:nvSpPr>
          <p:spPr>
            <a:xfrm>
              <a:off x="6847723" y="4290361"/>
              <a:ext cx="36646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7859">
                <a:spcBef>
                  <a:spcPts val="1466"/>
                </a:spcBef>
                <a:buClr>
                  <a:srgbClr val="FFFFFF"/>
                </a:buClr>
                <a:buNone/>
                <a:defRPr/>
              </a:pPr>
              <a:r>
                <a:rPr lang="en-US" sz="674" kern="0" dirty="0">
                  <a:solidFill>
                    <a:srgbClr val="FFFFFF"/>
                  </a:solidFill>
                  <a:latin typeface="Arial" panose="020B0604020202020204" pitchFamily="34" charset="0"/>
                  <a:cs typeface="Arial" panose="020B0604020202020204" pitchFamily="34" charset="0"/>
                </a:rPr>
                <a:t>VMware</a:t>
              </a:r>
            </a:p>
          </p:txBody>
        </p:sp>
        <p:pic>
          <p:nvPicPr>
            <p:cNvPr id="118" name="Picture 117">
              <a:extLst>
                <a:ext uri="{FF2B5EF4-FFF2-40B4-BE49-F238E27FC236}">
                  <a16:creationId xmlns:a16="http://schemas.microsoft.com/office/drawing/2014/main" id="{D69F0788-6BA1-424B-8D49-795F8B9A221E}"/>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7261932" y="4416346"/>
              <a:ext cx="253901" cy="211233"/>
            </a:xfrm>
            <a:prstGeom prst="rect">
              <a:avLst/>
            </a:prstGeom>
          </p:spPr>
        </p:pic>
        <p:pic>
          <p:nvPicPr>
            <p:cNvPr id="119" name="Picture 118">
              <a:extLst>
                <a:ext uri="{FF2B5EF4-FFF2-40B4-BE49-F238E27FC236}">
                  <a16:creationId xmlns:a16="http://schemas.microsoft.com/office/drawing/2014/main" id="{6CD4C751-A9A4-F642-89FA-2F91B4C48A36}"/>
                </a:ext>
              </a:extLst>
            </p:cNvPr>
            <p:cNvPicPr>
              <a:picLocks noChangeAspect="1"/>
            </p:cNvPicPr>
            <p:nvPr/>
          </p:nvPicPr>
          <p:blipFill>
            <a:blip r:embed="rId21">
              <a:lum bright="100000"/>
            </a:blip>
            <a:stretch>
              <a:fillRect/>
            </a:stretch>
          </p:blipFill>
          <p:spPr>
            <a:xfrm>
              <a:off x="6381494" y="4446061"/>
              <a:ext cx="177788" cy="148301"/>
            </a:xfrm>
            <a:prstGeom prst="rect">
              <a:avLst/>
            </a:prstGeom>
          </p:spPr>
        </p:pic>
        <p:pic>
          <p:nvPicPr>
            <p:cNvPr id="120" name="Picture 119">
              <a:extLst>
                <a:ext uri="{FF2B5EF4-FFF2-40B4-BE49-F238E27FC236}">
                  <a16:creationId xmlns:a16="http://schemas.microsoft.com/office/drawing/2014/main" id="{9664FEB8-5959-714E-8D5F-2CAAE748A99C}"/>
                </a:ext>
              </a:extLst>
            </p:cNvPr>
            <p:cNvPicPr>
              <a:picLocks noChangeAspect="1"/>
            </p:cNvPicPr>
            <p:nvPr/>
          </p:nvPicPr>
          <p:blipFill>
            <a:blip r:embed="rId21">
              <a:lum bright="100000"/>
            </a:blip>
            <a:stretch>
              <a:fillRect/>
            </a:stretch>
          </p:blipFill>
          <p:spPr>
            <a:xfrm>
              <a:off x="6877278" y="4446061"/>
              <a:ext cx="177788" cy="148301"/>
            </a:xfrm>
            <a:prstGeom prst="rect">
              <a:avLst/>
            </a:prstGeom>
          </p:spPr>
        </p:pic>
        <p:pic>
          <p:nvPicPr>
            <p:cNvPr id="121" name="Picture 120">
              <a:extLst>
                <a:ext uri="{FF2B5EF4-FFF2-40B4-BE49-F238E27FC236}">
                  <a16:creationId xmlns:a16="http://schemas.microsoft.com/office/drawing/2014/main" id="{541FDE3D-B31E-C24B-892A-F9692EBC41C4}"/>
                </a:ext>
              </a:extLst>
            </p:cNvPr>
            <p:cNvPicPr>
              <a:picLocks noChangeAspect="1"/>
            </p:cNvPicPr>
            <p:nvPr/>
          </p:nvPicPr>
          <p:blipFill>
            <a:blip r:embed="rId21">
              <a:lum bright="100000"/>
            </a:blip>
            <a:stretch>
              <a:fillRect/>
            </a:stretch>
          </p:blipFill>
          <p:spPr>
            <a:xfrm>
              <a:off x="5890874" y="4446061"/>
              <a:ext cx="177788" cy="148301"/>
            </a:xfrm>
            <a:prstGeom prst="rect">
              <a:avLst/>
            </a:prstGeom>
          </p:spPr>
        </p:pic>
      </p:grpSp>
      <p:sp>
        <p:nvSpPr>
          <p:cNvPr id="122" name="Title 1">
            <a:extLst>
              <a:ext uri="{FF2B5EF4-FFF2-40B4-BE49-F238E27FC236}">
                <a16:creationId xmlns:a16="http://schemas.microsoft.com/office/drawing/2014/main" id="{F8B888EB-9203-D341-AA7D-1B69FCC919E3}"/>
              </a:ext>
            </a:extLst>
          </p:cNvPr>
          <p:cNvSpPr txBox="1">
            <a:spLocks/>
          </p:cNvSpPr>
          <p:nvPr/>
        </p:nvSpPr>
        <p:spPr>
          <a:xfrm>
            <a:off x="215482" y="203978"/>
            <a:ext cx="7867043" cy="32647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defTabSz="685097"/>
            <a:r>
              <a:rPr lang="en-US" sz="2398" kern="0" dirty="0">
                <a:solidFill>
                  <a:srgbClr val="FFFFFF"/>
                </a:solidFill>
                <a:latin typeface="Arial" panose="020B0604020202020204" pitchFamily="34" charset="0"/>
                <a:cs typeface="Arial" panose="020B0604020202020204" pitchFamily="34" charset="0"/>
              </a:rPr>
              <a:t>IBM Cloud Pak for Business Automation</a:t>
            </a:r>
          </a:p>
        </p:txBody>
      </p:sp>
      <p:sp>
        <p:nvSpPr>
          <p:cNvPr id="123" name="Footer Placeholder">
            <a:extLst>
              <a:ext uri="{FF2B5EF4-FFF2-40B4-BE49-F238E27FC236}">
                <a16:creationId xmlns:a16="http://schemas.microsoft.com/office/drawing/2014/main" id="{3BF00A7B-2305-494B-88CA-911DF02FFAEA}"/>
              </a:ext>
            </a:extLst>
          </p:cNvPr>
          <p:cNvSpPr txBox="1">
            <a:spLocks/>
          </p:cNvSpPr>
          <p:nvPr/>
        </p:nvSpPr>
        <p:spPr>
          <a:xfrm>
            <a:off x="232685" y="4822993"/>
            <a:ext cx="4110929" cy="129390"/>
          </a:xfrm>
          <a:prstGeom prst="rect">
            <a:avLst/>
          </a:prstGeom>
        </p:spPr>
        <p:txBody>
          <a:bodyPr vert="horz" lIns="0" tIns="0" rIns="0" bIns="0" rtlCol="0">
            <a:noAutofit/>
          </a:bodyPr>
          <a:lstStyle>
            <a:lvl1pPr marL="0" indent="0" algn="l" defTabSz="457166" rtl="0" eaLnBrk="1" latinLnBrk="0" hangingPunct="1">
              <a:lnSpc>
                <a:spcPct val="100000"/>
              </a:lnSpc>
              <a:spcBef>
                <a:spcPts val="1100"/>
              </a:spcBef>
              <a:buFont typeface="Arial"/>
              <a:buNone/>
              <a:defRPr sz="1400" kern="1200">
                <a:solidFill>
                  <a:schemeClr val="bg2"/>
                </a:solidFill>
                <a:latin typeface="IBM Plex Sans" charset="0"/>
                <a:ea typeface="IBM Plex Sans" charset="0"/>
                <a:cs typeface="IBM Plex Sans" charset="0"/>
              </a:defRPr>
            </a:lvl1pPr>
            <a:lvl2pPr marL="173026"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IBM Plex Sans" charset="0"/>
                <a:ea typeface="IBM Plex Sans" charset="0"/>
                <a:cs typeface="IBM Plex Sans" charset="0"/>
              </a:defRPr>
            </a:lvl2pPr>
            <a:lvl3pPr marL="39684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IBM Plex Sans" charset="0"/>
                <a:ea typeface="IBM Plex Sans" charset="0"/>
                <a:cs typeface="IBM Plex Sans" charset="0"/>
              </a:defRPr>
            </a:lvl3pPr>
            <a:lvl4pPr marL="625430" indent="-168263" algn="l" defTabSz="457166" rtl="0" eaLnBrk="1" latinLnBrk="0" hangingPunct="1">
              <a:lnSpc>
                <a:spcPct val="100000"/>
              </a:lnSpc>
              <a:spcBef>
                <a:spcPts val="1100"/>
              </a:spcBef>
              <a:spcAft>
                <a:spcPts val="0"/>
              </a:spcAft>
              <a:buFont typeface="Arial"/>
              <a:buChar char="–"/>
              <a:defRPr sz="1400" kern="1200">
                <a:solidFill>
                  <a:schemeClr val="bg2"/>
                </a:solidFill>
                <a:latin typeface="IBM Plex Sans" charset="0"/>
                <a:ea typeface="IBM Plex Sans" charset="0"/>
                <a:cs typeface="IBM Plex Sans" charset="0"/>
              </a:defRPr>
            </a:lvl4pPr>
            <a:lvl5pPr marL="80321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IBM Plex Sans" charset="0"/>
                <a:ea typeface="IBM Plex Sans" charset="0"/>
                <a:cs typeface="IBM Plex Sans" charset="0"/>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a:lstStyle>
          <a:p>
            <a:pPr defTabSz="456697">
              <a:spcBef>
                <a:spcPts val="1099"/>
              </a:spcBef>
              <a:defRPr/>
            </a:pPr>
            <a:r>
              <a:rPr lang="en-US" sz="599" dirty="0">
                <a:solidFill>
                  <a:schemeClr val="tx1"/>
                </a:solidFill>
                <a:latin typeface="Arial" panose="020B0604020202020204" pitchFamily="34" charset="0"/>
                <a:cs typeface="Arial" panose="020B0604020202020204" pitchFamily="34" charset="0"/>
              </a:rPr>
              <a:t>© 2021 IBM Corporation</a:t>
            </a:r>
          </a:p>
        </p:txBody>
      </p:sp>
      <p:sp>
        <p:nvSpPr>
          <p:cNvPr id="129" name="Slide Number Placeholder 2">
            <a:extLst>
              <a:ext uri="{FF2B5EF4-FFF2-40B4-BE49-F238E27FC236}">
                <a16:creationId xmlns:a16="http://schemas.microsoft.com/office/drawing/2014/main" id="{2427E5F4-F016-1D48-B376-4CE4162075DD}"/>
              </a:ext>
            </a:extLst>
          </p:cNvPr>
          <p:cNvSpPr txBox="1">
            <a:spLocks/>
          </p:cNvSpPr>
          <p:nvPr/>
        </p:nvSpPr>
        <p:spPr>
          <a:xfrm>
            <a:off x="7084276" y="4785852"/>
            <a:ext cx="1827040" cy="166533"/>
          </a:xfrm>
          <a:prstGeom prst="rect">
            <a:avLst/>
          </a:prstGeom>
        </p:spPr>
        <p:txBody>
          <a:bodyPr vert="horz" lIns="0" tIns="0" rIns="0" bIns="0" rtlCol="0" anchor="ctr"/>
          <a:lstStyle>
            <a:defPPr>
              <a:defRPr lang="en-US"/>
            </a:defPPr>
            <a:lvl1pPr marL="0" algn="r" defTabSz="685749" rtl="0" eaLnBrk="1" latinLnBrk="0" hangingPunct="1">
              <a:defRPr sz="600" kern="1200">
                <a:solidFill>
                  <a:schemeClr val="bg1"/>
                </a:solidFill>
                <a:latin typeface="IBM Plex Sans" panose="020B0503050203000203" pitchFamily="34" charset="0"/>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defTabSz="685046">
              <a:defRPr/>
            </a:pPr>
            <a:fld id="{59395FB3-9C97-154F-86B2-7E381B951268}" type="slidenum">
              <a:rPr lang="en-US" sz="599">
                <a:solidFill>
                  <a:schemeClr val="tx1"/>
                </a:solidFill>
                <a:latin typeface="Arial" panose="020B0604020202020204" pitchFamily="34" charset="0"/>
              </a:rPr>
              <a:pPr defTabSz="685046">
                <a:defRPr/>
              </a:pPr>
              <a:t>29</a:t>
            </a:fld>
            <a:endParaRPr lang="en-US" sz="599" dirty="0">
              <a:solidFill>
                <a:schemeClr val="tx1"/>
              </a:solidFill>
              <a:latin typeface="Arial" panose="020B0604020202020204" pitchFamily="34" charset="0"/>
            </a:endParaRPr>
          </a:p>
        </p:txBody>
      </p:sp>
      <p:sp>
        <p:nvSpPr>
          <p:cNvPr id="77" name="Rectangle 76">
            <a:extLst>
              <a:ext uri="{FF2B5EF4-FFF2-40B4-BE49-F238E27FC236}">
                <a16:creationId xmlns:a16="http://schemas.microsoft.com/office/drawing/2014/main" id="{61D5040B-1392-CC41-B8EB-AE04019D2FC5}"/>
              </a:ext>
            </a:extLst>
          </p:cNvPr>
          <p:cNvSpPr/>
          <p:nvPr/>
        </p:nvSpPr>
        <p:spPr bwMode="auto">
          <a:xfrm>
            <a:off x="997512" y="656276"/>
            <a:ext cx="7906226" cy="266992"/>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83" name="Title">
            <a:extLst>
              <a:ext uri="{FF2B5EF4-FFF2-40B4-BE49-F238E27FC236}">
                <a16:creationId xmlns:a16="http://schemas.microsoft.com/office/drawing/2014/main" id="{49A6680A-51A8-424E-A066-9D0059D9233C}"/>
              </a:ext>
            </a:extLst>
          </p:cNvPr>
          <p:cNvSpPr txBox="1">
            <a:spLocks/>
          </p:cNvSpPr>
          <p:nvPr/>
        </p:nvSpPr>
        <p:spPr>
          <a:xfrm>
            <a:off x="997515" y="668564"/>
            <a:ext cx="7912120" cy="252585"/>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5818">
              <a:defRPr/>
            </a:pPr>
            <a:r>
              <a:rPr lang="en-US" sz="788" dirty="0">
                <a:solidFill>
                  <a:srgbClr val="FFFFFF"/>
                </a:solidFill>
                <a:latin typeface="Arial" panose="020B0604020202020204" pitchFamily="34" charset="0"/>
                <a:cs typeface="Arial" panose="020B0604020202020204" pitchFamily="34" charset="0"/>
              </a:rPr>
              <a:t>Client and partner solutions</a:t>
            </a:r>
          </a:p>
        </p:txBody>
      </p:sp>
    </p:spTree>
    <p:extLst>
      <p:ext uri="{BB962C8B-B14F-4D97-AF65-F5344CB8AC3E}">
        <p14:creationId xmlns:p14="http://schemas.microsoft.com/office/powerpoint/2010/main" val="420317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2195-3C09-9C46-8C69-C76FAD7A3F86}"/>
              </a:ext>
            </a:extLst>
          </p:cNvPr>
          <p:cNvSpPr>
            <a:spLocks noGrp="1"/>
          </p:cNvSpPr>
          <p:nvPr>
            <p:ph type="title"/>
          </p:nvPr>
        </p:nvSpPr>
        <p:spPr>
          <a:xfrm>
            <a:off x="210311" y="201168"/>
            <a:ext cx="6772379" cy="804672"/>
          </a:xfrm>
        </p:spPr>
        <p:txBody>
          <a:bodyPr/>
          <a:lstStyle/>
          <a:p>
            <a:r>
              <a:rPr lang="en-US" dirty="0">
                <a:cs typeface="Arial"/>
              </a:rPr>
              <a:t>There are gaps in the path to success </a:t>
            </a:r>
            <a:br>
              <a:rPr lang="en-US" dirty="0"/>
            </a:br>
            <a:br>
              <a:rPr lang="en-US" dirty="0"/>
            </a:br>
            <a:endParaRPr lang="en-US" dirty="0"/>
          </a:p>
        </p:txBody>
      </p:sp>
      <p:sp>
        <p:nvSpPr>
          <p:cNvPr id="3" name="TextBox 2">
            <a:extLst>
              <a:ext uri="{FF2B5EF4-FFF2-40B4-BE49-F238E27FC236}">
                <a16:creationId xmlns:a16="http://schemas.microsoft.com/office/drawing/2014/main" id="{F7782BC4-1797-7940-AFCF-5B3A5135F67E}"/>
              </a:ext>
            </a:extLst>
          </p:cNvPr>
          <p:cNvSpPr txBox="1"/>
          <p:nvPr/>
        </p:nvSpPr>
        <p:spPr>
          <a:xfrm>
            <a:off x="3377046" y="1851843"/>
            <a:ext cx="2227094" cy="418954"/>
          </a:xfrm>
          <a:prstGeom prst="rect">
            <a:avLst/>
          </a:prstGeom>
          <a:noFill/>
        </p:spPr>
        <p:txBody>
          <a:bodyPr wrap="square" lIns="0" tIns="0" rIns="0" bIns="0" rtlCol="0">
            <a:noAutofit/>
          </a:bodyPr>
          <a:lstStyle>
            <a:defPPr>
              <a:defRPr lang="en-US"/>
            </a:defPPr>
            <a:lvl1pPr algn="ctr">
              <a:defRPr sz="1600">
                <a:solidFill>
                  <a:schemeClr val="bg1"/>
                </a:solidFill>
                <a:latin typeface="Arial" panose="020B0604020202020204" pitchFamily="34" charset="0"/>
                <a:ea typeface="IBM Plex Sans" charset="0"/>
                <a:cs typeface="Arial" panose="020B0604020202020204" pitchFamily="34" charset="0"/>
              </a:defRPr>
            </a:lvl1pPr>
          </a:lstStyle>
          <a:p>
            <a:r>
              <a:rPr lang="en-US" dirty="0"/>
              <a:t>Analyze and Optimize</a:t>
            </a:r>
          </a:p>
        </p:txBody>
      </p:sp>
      <p:sp>
        <p:nvSpPr>
          <p:cNvPr id="4" name="TextBox 3">
            <a:extLst>
              <a:ext uri="{FF2B5EF4-FFF2-40B4-BE49-F238E27FC236}">
                <a16:creationId xmlns:a16="http://schemas.microsoft.com/office/drawing/2014/main" id="{E0A9CCB9-DCED-704B-B3EE-440A597C66F0}"/>
              </a:ext>
            </a:extLst>
          </p:cNvPr>
          <p:cNvSpPr txBox="1"/>
          <p:nvPr/>
        </p:nvSpPr>
        <p:spPr>
          <a:xfrm>
            <a:off x="6490941" y="1878391"/>
            <a:ext cx="2077493" cy="237937"/>
          </a:xfrm>
          <a:prstGeom prst="rect">
            <a:avLst/>
          </a:prstGeom>
          <a:noFill/>
        </p:spPr>
        <p:txBody>
          <a:bodyPr wrap="square" lIns="0" tIns="0" rIns="0" bIns="0" rtlCol="0">
            <a:noAutofit/>
          </a:bodyPr>
          <a:lstStyle/>
          <a:p>
            <a:pPr algn="ctr"/>
            <a:r>
              <a:rPr lang="en-US" sz="1600" dirty="0">
                <a:solidFill>
                  <a:schemeClr val="bg1"/>
                </a:solidFill>
                <a:latin typeface="Arial" panose="020B0604020202020204" pitchFamily="34" charset="0"/>
                <a:ea typeface="IBM Plex Sans" charset="0"/>
                <a:cs typeface="Arial" panose="020B0604020202020204" pitchFamily="34" charset="0"/>
              </a:rPr>
              <a:t>Act</a:t>
            </a:r>
          </a:p>
        </p:txBody>
      </p:sp>
      <p:sp>
        <p:nvSpPr>
          <p:cNvPr id="5" name="TextBox 4">
            <a:extLst>
              <a:ext uri="{FF2B5EF4-FFF2-40B4-BE49-F238E27FC236}">
                <a16:creationId xmlns:a16="http://schemas.microsoft.com/office/drawing/2014/main" id="{CB40B7D1-E03C-5342-A471-85F22E6E5612}"/>
              </a:ext>
            </a:extLst>
          </p:cNvPr>
          <p:cNvSpPr txBox="1"/>
          <p:nvPr/>
        </p:nvSpPr>
        <p:spPr>
          <a:xfrm>
            <a:off x="1822095" y="873597"/>
            <a:ext cx="5707594" cy="264485"/>
          </a:xfrm>
          <a:prstGeom prst="rect">
            <a:avLst/>
          </a:prstGeom>
          <a:noFill/>
        </p:spPr>
        <p:txBody>
          <a:bodyPr wrap="square" lIns="0" tIns="0" rIns="0" bIns="0" rtlCol="0">
            <a:noAutofit/>
          </a:bodyPr>
          <a:lstStyle/>
          <a:p>
            <a:pPr algn="ctr"/>
            <a:r>
              <a:rPr lang="en-US" sz="2000" dirty="0">
                <a:solidFill>
                  <a:schemeClr val="bg1"/>
                </a:solidFill>
                <a:latin typeface="Arial" panose="020B0604020202020204" pitchFamily="34" charset="0"/>
                <a:ea typeface="IBM Plex Sans" charset="0"/>
                <a:cs typeface="Arial" panose="020B0604020202020204" pitchFamily="34" charset="0"/>
              </a:rPr>
              <a:t>3 pillars of Digital Transformation</a:t>
            </a:r>
          </a:p>
        </p:txBody>
      </p:sp>
      <p:cxnSp>
        <p:nvCxnSpPr>
          <p:cNvPr id="6" name="Straight Arrow Connector 5">
            <a:extLst>
              <a:ext uri="{FF2B5EF4-FFF2-40B4-BE49-F238E27FC236}">
                <a16:creationId xmlns:a16="http://schemas.microsoft.com/office/drawing/2014/main" id="{01E14C16-4F05-724A-9BCC-DB12C50CEA05}"/>
              </a:ext>
            </a:extLst>
          </p:cNvPr>
          <p:cNvCxnSpPr>
            <a:cxnSpLocks/>
          </p:cNvCxnSpPr>
          <p:nvPr/>
        </p:nvCxnSpPr>
        <p:spPr>
          <a:xfrm>
            <a:off x="2655785" y="1984086"/>
            <a:ext cx="523858" cy="0"/>
          </a:xfrm>
          <a:prstGeom prst="straightConnector1">
            <a:avLst/>
          </a:prstGeom>
          <a:noFill/>
          <a:ln w="6350" cap="flat" cmpd="sng" algn="ctr">
            <a:solidFill>
              <a:srgbClr val="EAEAEA">
                <a:lumMod val="50000"/>
              </a:srgbClr>
            </a:solidFill>
            <a:prstDash val="solid"/>
            <a:tailEnd type="triangle"/>
          </a:ln>
          <a:effectLst/>
        </p:spPr>
      </p:cxnSp>
      <p:cxnSp>
        <p:nvCxnSpPr>
          <p:cNvPr id="7" name="Straight Arrow Connector 6">
            <a:extLst>
              <a:ext uri="{FF2B5EF4-FFF2-40B4-BE49-F238E27FC236}">
                <a16:creationId xmlns:a16="http://schemas.microsoft.com/office/drawing/2014/main" id="{41DF8B9B-C535-9444-8E37-B5543596B734}"/>
              </a:ext>
            </a:extLst>
          </p:cNvPr>
          <p:cNvCxnSpPr>
            <a:cxnSpLocks/>
          </p:cNvCxnSpPr>
          <p:nvPr/>
        </p:nvCxnSpPr>
        <p:spPr>
          <a:xfrm>
            <a:off x="5810474" y="1988472"/>
            <a:ext cx="474133" cy="0"/>
          </a:xfrm>
          <a:prstGeom prst="straightConnector1">
            <a:avLst/>
          </a:prstGeom>
          <a:noFill/>
          <a:ln w="6350" cap="flat" cmpd="sng" algn="ctr">
            <a:solidFill>
              <a:srgbClr val="EAEAEA">
                <a:lumMod val="50000"/>
              </a:srgbClr>
            </a:solidFill>
            <a:prstDash val="solid"/>
            <a:tailEnd type="triangle"/>
          </a:ln>
          <a:effectLst/>
        </p:spPr>
      </p:cxnSp>
      <p:cxnSp>
        <p:nvCxnSpPr>
          <p:cNvPr id="8" name="Elbow Connector 7">
            <a:extLst>
              <a:ext uri="{FF2B5EF4-FFF2-40B4-BE49-F238E27FC236}">
                <a16:creationId xmlns:a16="http://schemas.microsoft.com/office/drawing/2014/main" id="{AC4B388D-ECB2-9A43-9BEF-1734CEABE46D}"/>
              </a:ext>
            </a:extLst>
          </p:cNvPr>
          <p:cNvCxnSpPr>
            <a:cxnSpLocks/>
          </p:cNvCxnSpPr>
          <p:nvPr/>
        </p:nvCxnSpPr>
        <p:spPr bwMode="auto">
          <a:xfrm rot="16200000" flipV="1">
            <a:off x="4662618" y="-1227673"/>
            <a:ext cx="26548" cy="5707593"/>
          </a:xfrm>
          <a:prstGeom prst="bentConnector3">
            <a:avLst>
              <a:gd name="adj1" fmla="val 961082"/>
            </a:avLst>
          </a:prstGeom>
          <a:ln w="22225">
            <a:solidFill>
              <a:srgbClr val="A8A8A8"/>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B85A2C8-094E-1840-B73C-BCCFDA6B8510}"/>
              </a:ext>
            </a:extLst>
          </p:cNvPr>
          <p:cNvSpPr txBox="1"/>
          <p:nvPr/>
        </p:nvSpPr>
        <p:spPr>
          <a:xfrm>
            <a:off x="850382" y="2272761"/>
            <a:ext cx="2095823" cy="1384995"/>
          </a:xfrm>
          <a:prstGeom prst="rect">
            <a:avLst/>
          </a:prstGeom>
          <a:noFill/>
        </p:spPr>
        <p:txBody>
          <a:bodyPr wrap="square" rtlCol="0">
            <a:spAutoFit/>
          </a:bodyPr>
          <a:lstStyle/>
          <a:p>
            <a:pPr algn="l"/>
            <a:r>
              <a:rPr lang="en-US" sz="1400" dirty="0">
                <a:solidFill>
                  <a:srgbClr val="4489FF"/>
                </a:solidFill>
                <a:latin typeface="Arial" panose="020B0604020202020204" pitchFamily="34" charset="0"/>
                <a:ea typeface="IBM Plex Sans" charset="0"/>
                <a:cs typeface="Arial" panose="020B0604020202020204" pitchFamily="34" charset="0"/>
              </a:rPr>
              <a:t>Business data is inaccessible and siloed </a:t>
            </a:r>
            <a:r>
              <a:rPr lang="en-US" sz="1400" dirty="0">
                <a:solidFill>
                  <a:schemeClr val="bg1"/>
                </a:solidFill>
                <a:latin typeface="Arial" panose="020B0604020202020204" pitchFamily="34" charset="0"/>
                <a:ea typeface="IBM Plex Sans" charset="0"/>
                <a:cs typeface="Arial" panose="020B0604020202020204" pitchFamily="34" charset="0"/>
              </a:rPr>
              <a:t>preventing a complete view of customers and hindering compliance initiatives</a:t>
            </a:r>
          </a:p>
        </p:txBody>
      </p:sp>
      <p:sp>
        <p:nvSpPr>
          <p:cNvPr id="16" name="TextBox 15">
            <a:extLst>
              <a:ext uri="{FF2B5EF4-FFF2-40B4-BE49-F238E27FC236}">
                <a16:creationId xmlns:a16="http://schemas.microsoft.com/office/drawing/2014/main" id="{7441CAE2-F71C-CA49-B4D7-4FDFE40C2621}"/>
              </a:ext>
            </a:extLst>
          </p:cNvPr>
          <p:cNvSpPr txBox="1"/>
          <p:nvPr/>
        </p:nvSpPr>
        <p:spPr>
          <a:xfrm>
            <a:off x="3377048" y="2272761"/>
            <a:ext cx="2389903" cy="1169551"/>
          </a:xfrm>
          <a:prstGeom prst="rect">
            <a:avLst/>
          </a:prstGeom>
          <a:noFill/>
        </p:spPr>
        <p:txBody>
          <a:bodyPr wrap="square" rtlCol="0">
            <a:spAutoFit/>
          </a:bodyPr>
          <a:lstStyle/>
          <a:p>
            <a:pPr algn="l"/>
            <a:r>
              <a:rPr lang="en-US" sz="1400" dirty="0">
                <a:solidFill>
                  <a:srgbClr val="4489FF"/>
                </a:solidFill>
                <a:latin typeface="Arial" panose="020B0604020202020204" pitchFamily="34" charset="0"/>
                <a:ea typeface="IBM Plex Sans" charset="0"/>
                <a:cs typeface="Arial" panose="020B0604020202020204" pitchFamily="34" charset="0"/>
              </a:rPr>
              <a:t>Performance gaps caused by manual systems prevent efficiency </a:t>
            </a:r>
            <a:r>
              <a:rPr lang="en-US" sz="1400" dirty="0">
                <a:solidFill>
                  <a:schemeClr val="bg1"/>
                </a:solidFill>
                <a:latin typeface="Arial" panose="020B0604020202020204" pitchFamily="34" charset="0"/>
                <a:ea typeface="IBM Plex Sans" charset="0"/>
                <a:cs typeface="Arial" panose="020B0604020202020204" pitchFamily="34" charset="0"/>
              </a:rPr>
              <a:t>and lack of reliable insights prevents operational visibility </a:t>
            </a:r>
          </a:p>
        </p:txBody>
      </p:sp>
      <p:pic>
        <p:nvPicPr>
          <p:cNvPr id="18" name="Picture 17">
            <a:extLst>
              <a:ext uri="{FF2B5EF4-FFF2-40B4-BE49-F238E27FC236}">
                <a16:creationId xmlns:a16="http://schemas.microsoft.com/office/drawing/2014/main" id="{D5807EBD-675F-C64C-90DA-7FE6CDF3D5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475" t="7162" r="27833" b="7395"/>
          <a:stretch/>
        </p:blipFill>
        <p:spPr>
          <a:xfrm>
            <a:off x="8056532" y="77765"/>
            <a:ext cx="1023804" cy="1152569"/>
          </a:xfrm>
          <a:prstGeom prst="rect">
            <a:avLst/>
          </a:prstGeom>
        </p:spPr>
      </p:pic>
      <p:sp>
        <p:nvSpPr>
          <p:cNvPr id="19" name="TextBox 18">
            <a:extLst>
              <a:ext uri="{FF2B5EF4-FFF2-40B4-BE49-F238E27FC236}">
                <a16:creationId xmlns:a16="http://schemas.microsoft.com/office/drawing/2014/main" id="{30975091-6142-BC42-9194-385322839302}"/>
              </a:ext>
            </a:extLst>
          </p:cNvPr>
          <p:cNvSpPr txBox="1"/>
          <p:nvPr/>
        </p:nvSpPr>
        <p:spPr>
          <a:xfrm>
            <a:off x="6400007" y="2277333"/>
            <a:ext cx="2172493" cy="1384995"/>
          </a:xfrm>
          <a:prstGeom prst="rect">
            <a:avLst/>
          </a:prstGeom>
          <a:noFill/>
        </p:spPr>
        <p:txBody>
          <a:bodyPr wrap="square" rtlCol="0">
            <a:spAutoFit/>
          </a:bodyPr>
          <a:lstStyle/>
          <a:p>
            <a:pPr algn="l"/>
            <a:r>
              <a:rPr lang="en-US" sz="1400" dirty="0">
                <a:solidFill>
                  <a:srgbClr val="4489FF"/>
                </a:solidFill>
                <a:latin typeface="Arial" panose="020B0604020202020204" pitchFamily="34" charset="0"/>
                <a:ea typeface="IBM Plex Sans" charset="0"/>
                <a:cs typeface="Arial" panose="020B0604020202020204" pitchFamily="34" charset="0"/>
              </a:rPr>
              <a:t>Execution on key initiatives is slowed </a:t>
            </a:r>
            <a:r>
              <a:rPr lang="en-US" sz="1400" dirty="0">
                <a:solidFill>
                  <a:schemeClr val="tx2"/>
                </a:solidFill>
                <a:latin typeface="Arial" panose="020B0604020202020204" pitchFamily="34" charset="0"/>
                <a:ea typeface="IBM Plex Sans" charset="0"/>
                <a:cs typeface="Arial" panose="020B0604020202020204" pitchFamily="34" charset="0"/>
              </a:rPr>
              <a:t>because of the lack of the right tools or the right skills and resources to develop them</a:t>
            </a:r>
          </a:p>
        </p:txBody>
      </p:sp>
      <p:sp>
        <p:nvSpPr>
          <p:cNvPr id="13" name="TextBox 12">
            <a:extLst>
              <a:ext uri="{FF2B5EF4-FFF2-40B4-BE49-F238E27FC236}">
                <a16:creationId xmlns:a16="http://schemas.microsoft.com/office/drawing/2014/main" id="{591E02EC-4226-2B44-AEFA-AA1321400D28}"/>
              </a:ext>
            </a:extLst>
          </p:cNvPr>
          <p:cNvSpPr txBox="1"/>
          <p:nvPr/>
        </p:nvSpPr>
        <p:spPr>
          <a:xfrm>
            <a:off x="797272" y="1851843"/>
            <a:ext cx="1943423" cy="264485"/>
          </a:xfrm>
          <a:prstGeom prst="rect">
            <a:avLst/>
          </a:prstGeom>
          <a:noFill/>
        </p:spPr>
        <p:txBody>
          <a:bodyPr wrap="square" lIns="0" tIns="0" rIns="0" bIns="0" rtlCol="0">
            <a:noAutofit/>
          </a:bodyPr>
          <a:lstStyle/>
          <a:p>
            <a:pPr algn="ctr"/>
            <a:r>
              <a:rPr lang="en-US" sz="1600" dirty="0">
                <a:solidFill>
                  <a:schemeClr val="bg1"/>
                </a:solidFill>
                <a:latin typeface="Arial" panose="020B0604020202020204" pitchFamily="34" charset="0"/>
                <a:ea typeface="IBM Plex Sans" charset="0"/>
                <a:cs typeface="Arial" panose="020B0604020202020204" pitchFamily="34" charset="0"/>
              </a:rPr>
              <a:t>Digitize</a:t>
            </a:r>
          </a:p>
        </p:txBody>
      </p:sp>
    </p:spTree>
    <p:extLst>
      <p:ext uri="{BB962C8B-B14F-4D97-AF65-F5344CB8AC3E}">
        <p14:creationId xmlns:p14="http://schemas.microsoft.com/office/powerpoint/2010/main" val="3039547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5CE48D-D8FD-D84D-8F38-22940EE20D9D}"/>
              </a:ext>
            </a:extLst>
          </p:cNvPr>
          <p:cNvSpPr>
            <a:spLocks noGrp="1"/>
          </p:cNvSpPr>
          <p:nvPr>
            <p:ph type="title"/>
          </p:nvPr>
        </p:nvSpPr>
        <p:spPr/>
        <p:txBody>
          <a:bodyPr/>
          <a:lstStyle/>
          <a:p>
            <a:r>
              <a:rPr lang="en-US" dirty="0">
                <a:solidFill>
                  <a:schemeClr val="bg1"/>
                </a:solidFill>
              </a:rPr>
              <a:t>Increase velocity and reduce costs with </a:t>
            </a:r>
            <a:r>
              <a:rPr lang="en-US" dirty="0">
                <a:solidFill>
                  <a:srgbClr val="3764FF"/>
                </a:solidFill>
              </a:rPr>
              <a:t>SaaS</a:t>
            </a:r>
            <a:br>
              <a:rPr lang="en-US" dirty="0">
                <a:solidFill>
                  <a:schemeClr val="bg1"/>
                </a:solidFill>
              </a:rPr>
            </a:br>
            <a:br>
              <a:rPr lang="en-US" dirty="0">
                <a:solidFill>
                  <a:schemeClr val="bg1"/>
                </a:solidFill>
              </a:rPr>
            </a:br>
            <a:endParaRPr lang="en-US" dirty="0">
              <a:solidFill>
                <a:schemeClr val="bg1"/>
              </a:solidFill>
            </a:endParaRPr>
          </a:p>
        </p:txBody>
      </p:sp>
      <p:sp>
        <p:nvSpPr>
          <p:cNvPr id="2" name="Text Placeholder 1">
            <a:extLst>
              <a:ext uri="{FF2B5EF4-FFF2-40B4-BE49-F238E27FC236}">
                <a16:creationId xmlns:a16="http://schemas.microsoft.com/office/drawing/2014/main" id="{A5A8A447-93AF-534F-AD2C-FEA1867CAFB8}"/>
              </a:ext>
            </a:extLst>
          </p:cNvPr>
          <p:cNvSpPr>
            <a:spLocks noGrp="1"/>
          </p:cNvSpPr>
          <p:nvPr>
            <p:ph type="body" sz="quarter" idx="4294967295"/>
          </p:nvPr>
        </p:nvSpPr>
        <p:spPr>
          <a:xfrm>
            <a:off x="2504189" y="1930400"/>
            <a:ext cx="1936750" cy="2565400"/>
          </a:xfrm>
        </p:spPr>
        <p:txBody>
          <a:bodyPr/>
          <a:lstStyle/>
          <a:p>
            <a:r>
              <a:rPr lang="en-US" dirty="0">
                <a:solidFill>
                  <a:schemeClr val="bg1"/>
                </a:solidFill>
              </a:rPr>
              <a:t>Spend less upfront </a:t>
            </a:r>
            <a:br>
              <a:rPr lang="en-US" dirty="0">
                <a:solidFill>
                  <a:schemeClr val="bg1"/>
                </a:solidFill>
              </a:rPr>
            </a:br>
            <a:r>
              <a:rPr lang="en-US" dirty="0">
                <a:solidFill>
                  <a:schemeClr val="bg1"/>
                </a:solidFill>
              </a:rPr>
              <a:t>and decrease total </a:t>
            </a:r>
            <a:br>
              <a:rPr lang="en-US" dirty="0">
                <a:solidFill>
                  <a:schemeClr val="bg1"/>
                </a:solidFill>
              </a:rPr>
            </a:br>
            <a:r>
              <a:rPr lang="en-US" dirty="0">
                <a:solidFill>
                  <a:schemeClr val="bg1"/>
                </a:solidFill>
              </a:rPr>
              <a:t>cost of ownership</a:t>
            </a:r>
          </a:p>
          <a:p>
            <a:pPr marL="228371" indent="-228371">
              <a:buClr>
                <a:schemeClr val="bg1"/>
              </a:buClr>
              <a:buSzPct val="100000"/>
              <a:buFont typeface="System Font Regular"/>
              <a:buChar char="–"/>
            </a:pPr>
            <a:r>
              <a:rPr lang="en-US" sz="999" dirty="0">
                <a:solidFill>
                  <a:schemeClr val="bg1"/>
                </a:solidFill>
              </a:rPr>
              <a:t>Lower data center costs </a:t>
            </a:r>
            <a:br>
              <a:rPr lang="en-US" sz="999" dirty="0">
                <a:solidFill>
                  <a:schemeClr val="bg1"/>
                </a:solidFill>
              </a:rPr>
            </a:br>
            <a:r>
              <a:rPr lang="en-US" sz="999" dirty="0">
                <a:solidFill>
                  <a:schemeClr val="bg1"/>
                </a:solidFill>
              </a:rPr>
              <a:t>and resources (e.g., space, personnel, power, maintenance, backup, security)</a:t>
            </a:r>
          </a:p>
          <a:p>
            <a:pPr marL="228371" indent="-228371">
              <a:spcBef>
                <a:spcPts val="549"/>
              </a:spcBef>
              <a:buClr>
                <a:schemeClr val="bg1"/>
              </a:buClr>
              <a:buSzPct val="100000"/>
              <a:buFont typeface="System Font Regular"/>
              <a:buChar char="–"/>
            </a:pPr>
            <a:r>
              <a:rPr lang="en-US" sz="999" dirty="0">
                <a:solidFill>
                  <a:schemeClr val="bg1"/>
                </a:solidFill>
              </a:rPr>
              <a:t>Convert capital expenditures to operating expenditures</a:t>
            </a:r>
          </a:p>
          <a:p>
            <a:pPr marL="228371" indent="-228371">
              <a:spcBef>
                <a:spcPts val="549"/>
              </a:spcBef>
              <a:buClr>
                <a:schemeClr val="bg1"/>
              </a:buClr>
              <a:buSzPct val="100000"/>
              <a:buFont typeface="System Font Regular"/>
              <a:buChar char="–"/>
            </a:pPr>
            <a:r>
              <a:rPr lang="en-US" sz="999" dirty="0">
                <a:solidFill>
                  <a:schemeClr val="bg1"/>
                </a:solidFill>
              </a:rPr>
              <a:t>Offload software management (e.g., security patches, software updates, compliance management)</a:t>
            </a:r>
          </a:p>
          <a:p>
            <a:pPr>
              <a:spcBef>
                <a:spcPts val="549"/>
              </a:spcBef>
              <a:buSzPct val="100000"/>
            </a:pPr>
            <a:endParaRPr lang="en-US" dirty="0">
              <a:solidFill>
                <a:schemeClr val="bg1"/>
              </a:solidFill>
            </a:endParaRPr>
          </a:p>
        </p:txBody>
      </p:sp>
      <p:sp>
        <p:nvSpPr>
          <p:cNvPr id="3" name="Text Placeholder 2">
            <a:extLst>
              <a:ext uri="{FF2B5EF4-FFF2-40B4-BE49-F238E27FC236}">
                <a16:creationId xmlns:a16="http://schemas.microsoft.com/office/drawing/2014/main" id="{F2C5D765-7013-0347-AE87-8458AD14B006}"/>
              </a:ext>
            </a:extLst>
          </p:cNvPr>
          <p:cNvSpPr>
            <a:spLocks noGrp="1"/>
          </p:cNvSpPr>
          <p:nvPr>
            <p:ph type="body" sz="quarter" idx="4294967295"/>
          </p:nvPr>
        </p:nvSpPr>
        <p:spPr>
          <a:xfrm>
            <a:off x="7205663" y="1930400"/>
            <a:ext cx="1938337" cy="2565400"/>
          </a:xfrm>
        </p:spPr>
        <p:txBody>
          <a:bodyPr vert="horz" lIns="0" tIns="0" rIns="0" bIns="0" rtlCol="0" anchor="t">
            <a:noAutofit/>
          </a:bodyPr>
          <a:lstStyle/>
          <a:p>
            <a:pPr>
              <a:spcBef>
                <a:spcPts val="2000"/>
              </a:spcBef>
            </a:pPr>
            <a:r>
              <a:rPr lang="en-US" dirty="0">
                <a:solidFill>
                  <a:schemeClr val="bg1"/>
                </a:solidFill>
                <a:cs typeface="Arial"/>
              </a:rPr>
              <a:t>Scale up and </a:t>
            </a:r>
            <a:br>
              <a:rPr lang="en-US" dirty="0">
                <a:solidFill>
                  <a:schemeClr val="bg1"/>
                </a:solidFill>
              </a:rPr>
            </a:br>
            <a:r>
              <a:rPr lang="en-US" dirty="0">
                <a:solidFill>
                  <a:schemeClr val="bg1"/>
                </a:solidFill>
                <a:cs typeface="Arial"/>
              </a:rPr>
              <a:t>down as needed</a:t>
            </a:r>
          </a:p>
          <a:p>
            <a:pPr marL="227965" indent="-227965">
              <a:spcBef>
                <a:spcPts val="2400"/>
              </a:spcBef>
              <a:buClr>
                <a:schemeClr val="bg1"/>
              </a:buClr>
              <a:buSzPct val="100000"/>
              <a:buFont typeface="System Font Regular"/>
              <a:buChar char="–"/>
            </a:pPr>
            <a:r>
              <a:rPr lang="en-US" sz="999" dirty="0">
                <a:solidFill>
                  <a:schemeClr val="bg1"/>
                </a:solidFill>
              </a:rPr>
              <a:t>Easily add capacity to </a:t>
            </a:r>
            <a:br>
              <a:rPr lang="en-US" sz="999" dirty="0">
                <a:solidFill>
                  <a:schemeClr val="bg1"/>
                </a:solidFill>
              </a:rPr>
            </a:br>
            <a:r>
              <a:rPr lang="en-US" sz="999" dirty="0">
                <a:solidFill>
                  <a:schemeClr val="bg1"/>
                </a:solidFill>
              </a:rPr>
              <a:t>meet spikes in demand</a:t>
            </a:r>
          </a:p>
          <a:p>
            <a:pPr marL="228371" indent="-228371">
              <a:spcBef>
                <a:spcPts val="549"/>
              </a:spcBef>
              <a:buClr>
                <a:schemeClr val="bg1"/>
              </a:buClr>
              <a:buSzPct val="100000"/>
              <a:buFont typeface="System Font Regular"/>
              <a:buChar char="–"/>
            </a:pPr>
            <a:r>
              <a:rPr lang="en-US" sz="999" dirty="0">
                <a:solidFill>
                  <a:schemeClr val="bg1"/>
                </a:solidFill>
              </a:rPr>
              <a:t>Use flexible pricing models </a:t>
            </a:r>
            <a:br>
              <a:rPr lang="en-US" sz="999" dirty="0">
                <a:solidFill>
                  <a:schemeClr val="bg1"/>
                </a:solidFill>
              </a:rPr>
            </a:br>
            <a:r>
              <a:rPr lang="en-US" sz="999" dirty="0">
                <a:solidFill>
                  <a:schemeClr val="bg1"/>
                </a:solidFill>
              </a:rPr>
              <a:t>to only pay for what </a:t>
            </a:r>
            <a:br>
              <a:rPr lang="en-US" sz="999" dirty="0">
                <a:solidFill>
                  <a:schemeClr val="bg1"/>
                </a:solidFill>
              </a:rPr>
            </a:br>
            <a:r>
              <a:rPr lang="en-US" sz="999" dirty="0">
                <a:solidFill>
                  <a:schemeClr val="bg1"/>
                </a:solidFill>
              </a:rPr>
              <a:t>you need </a:t>
            </a:r>
          </a:p>
          <a:p>
            <a:pPr marL="227965" indent="-227965">
              <a:spcBef>
                <a:spcPts val="549"/>
              </a:spcBef>
              <a:buClr>
                <a:schemeClr val="bg1"/>
              </a:buClr>
              <a:buSzPct val="100000"/>
              <a:buFont typeface="System Font Regular"/>
              <a:buChar char="–"/>
            </a:pPr>
            <a:r>
              <a:rPr lang="en-US" sz="950" dirty="0">
                <a:solidFill>
                  <a:schemeClr val="bg1"/>
                </a:solidFill>
                <a:cs typeface="Arial"/>
              </a:rPr>
              <a:t>Reallocate subscriptions to </a:t>
            </a:r>
            <a:br>
              <a:rPr lang="en-US" sz="950" dirty="0">
                <a:solidFill>
                  <a:schemeClr val="bg1"/>
                </a:solidFill>
              </a:rPr>
            </a:br>
            <a:r>
              <a:rPr lang="en-US" sz="950" dirty="0">
                <a:solidFill>
                  <a:schemeClr val="bg1"/>
                </a:solidFill>
                <a:cs typeface="Arial"/>
              </a:rPr>
              <a:t>other automation platform capabilities with no </a:t>
            </a:r>
            <a:br>
              <a:rPr lang="en-US" sz="950" dirty="0">
                <a:solidFill>
                  <a:schemeClr val="bg1"/>
                </a:solidFill>
              </a:rPr>
            </a:br>
            <a:r>
              <a:rPr lang="en-US" sz="950" dirty="0">
                <a:solidFill>
                  <a:schemeClr val="bg1"/>
                </a:solidFill>
                <a:cs typeface="Arial"/>
              </a:rPr>
              <a:t>new contracts</a:t>
            </a:r>
          </a:p>
          <a:p>
            <a:pPr marL="228371" indent="-228371">
              <a:spcBef>
                <a:spcPts val="549"/>
              </a:spcBef>
              <a:buSzPct val="100000"/>
              <a:buFont typeface="System Font Regular"/>
              <a:buChar char="–"/>
            </a:pPr>
            <a:endParaRPr lang="en-US" dirty="0">
              <a:solidFill>
                <a:schemeClr val="bg1"/>
              </a:solidFill>
            </a:endParaRPr>
          </a:p>
        </p:txBody>
      </p:sp>
      <p:sp>
        <p:nvSpPr>
          <p:cNvPr id="15" name="Text Placeholder 14">
            <a:extLst>
              <a:ext uri="{FF2B5EF4-FFF2-40B4-BE49-F238E27FC236}">
                <a16:creationId xmlns:a16="http://schemas.microsoft.com/office/drawing/2014/main" id="{4939EC05-4406-EB42-B51D-3D8C7F2274BD}"/>
              </a:ext>
            </a:extLst>
          </p:cNvPr>
          <p:cNvSpPr>
            <a:spLocks noGrp="1"/>
          </p:cNvSpPr>
          <p:nvPr>
            <p:ph type="body" sz="quarter" idx="4294967295"/>
          </p:nvPr>
        </p:nvSpPr>
        <p:spPr>
          <a:xfrm>
            <a:off x="254258" y="1930400"/>
            <a:ext cx="1836738" cy="2565400"/>
          </a:xfrm>
        </p:spPr>
        <p:txBody>
          <a:bodyPr/>
          <a:lstStyle/>
          <a:p>
            <a:r>
              <a:rPr lang="en-US" dirty="0">
                <a:solidFill>
                  <a:schemeClr val="bg1"/>
                </a:solidFill>
              </a:rPr>
              <a:t>Get automation applications up and running quickly </a:t>
            </a:r>
          </a:p>
          <a:p>
            <a:pPr marL="173562" indent="-173562">
              <a:buClr>
                <a:schemeClr val="bg1"/>
              </a:buClr>
              <a:buSzPct val="100000"/>
              <a:buFont typeface="System Font Regular"/>
              <a:buChar char="–"/>
            </a:pPr>
            <a:r>
              <a:rPr lang="en-US" sz="999" dirty="0">
                <a:solidFill>
                  <a:schemeClr val="bg1"/>
                </a:solidFill>
              </a:rPr>
              <a:t>No need to build out </a:t>
            </a:r>
            <a:br>
              <a:rPr lang="en-US" sz="999" dirty="0">
                <a:solidFill>
                  <a:schemeClr val="bg1"/>
                </a:solidFill>
              </a:rPr>
            </a:br>
            <a:r>
              <a:rPr lang="en-US" sz="999" dirty="0">
                <a:solidFill>
                  <a:schemeClr val="bg1"/>
                </a:solidFill>
              </a:rPr>
              <a:t>IT infrastructure</a:t>
            </a:r>
          </a:p>
          <a:p>
            <a:pPr marL="173562" indent="-173562">
              <a:spcBef>
                <a:spcPts val="549"/>
              </a:spcBef>
              <a:buClr>
                <a:schemeClr val="bg1"/>
              </a:buClr>
              <a:buSzPct val="100000"/>
              <a:buFont typeface="System Font Regular"/>
              <a:buChar char="–"/>
            </a:pPr>
            <a:r>
              <a:rPr lang="en-US" sz="999" dirty="0">
                <a:solidFill>
                  <a:schemeClr val="bg1"/>
                </a:solidFill>
              </a:rPr>
              <a:t>Host software in our data centers or use containers </a:t>
            </a:r>
            <a:br>
              <a:rPr lang="en-US" sz="999" dirty="0">
                <a:solidFill>
                  <a:schemeClr val="bg1"/>
                </a:solidFill>
              </a:rPr>
            </a:br>
            <a:r>
              <a:rPr lang="en-US" sz="999" dirty="0">
                <a:solidFill>
                  <a:schemeClr val="bg1"/>
                </a:solidFill>
              </a:rPr>
              <a:t>to deploy on any cloud</a:t>
            </a:r>
          </a:p>
          <a:p>
            <a:pPr marL="173562" indent="-173562">
              <a:spcBef>
                <a:spcPts val="549"/>
              </a:spcBef>
              <a:buClr>
                <a:schemeClr val="bg1"/>
              </a:buClr>
              <a:buSzPct val="100000"/>
              <a:buFont typeface="System Font Regular"/>
              <a:buChar char="–"/>
            </a:pPr>
            <a:r>
              <a:rPr lang="en-US" sz="999" dirty="0">
                <a:solidFill>
                  <a:schemeClr val="bg1"/>
                </a:solidFill>
              </a:rPr>
              <a:t>Rapidly prototype new automation applications</a:t>
            </a:r>
          </a:p>
        </p:txBody>
      </p:sp>
      <p:pic>
        <p:nvPicPr>
          <p:cNvPr id="17" name="Graphic 16">
            <a:extLst>
              <a:ext uri="{FF2B5EF4-FFF2-40B4-BE49-F238E27FC236}">
                <a16:creationId xmlns:a16="http://schemas.microsoft.com/office/drawing/2014/main" id="{A6DF807A-514E-9D46-9F16-FC1F9313F2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7040" y="1286733"/>
            <a:ext cx="435461" cy="435461"/>
          </a:xfrm>
          <a:prstGeom prst="rect">
            <a:avLst/>
          </a:prstGeom>
        </p:spPr>
      </p:pic>
      <p:pic>
        <p:nvPicPr>
          <p:cNvPr id="19" name="Graphic 18">
            <a:extLst>
              <a:ext uri="{FF2B5EF4-FFF2-40B4-BE49-F238E27FC236}">
                <a16:creationId xmlns:a16="http://schemas.microsoft.com/office/drawing/2014/main" id="{A980614C-0128-F041-B7C2-5E16147D50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7103" y="1286733"/>
            <a:ext cx="435461" cy="435461"/>
          </a:xfrm>
          <a:prstGeom prst="rect">
            <a:avLst/>
          </a:prstGeom>
        </p:spPr>
      </p:pic>
      <p:pic>
        <p:nvPicPr>
          <p:cNvPr id="26" name="Graphic 25">
            <a:extLst>
              <a:ext uri="{FF2B5EF4-FFF2-40B4-BE49-F238E27FC236}">
                <a16:creationId xmlns:a16="http://schemas.microsoft.com/office/drawing/2014/main" id="{DE7D6F29-5BDB-2044-B29B-A4D2658742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166" y="1286733"/>
            <a:ext cx="435461" cy="435461"/>
          </a:xfrm>
          <a:prstGeom prst="rect">
            <a:avLst/>
          </a:prstGeom>
        </p:spPr>
      </p:pic>
      <p:pic>
        <p:nvPicPr>
          <p:cNvPr id="16" name="Picture 69">
            <a:extLst>
              <a:ext uri="{FF2B5EF4-FFF2-40B4-BE49-F238E27FC236}">
                <a16:creationId xmlns:a16="http://schemas.microsoft.com/office/drawing/2014/main" id="{D40C346E-5960-3C4E-8FBC-E50972CB568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636977" y="1199945"/>
            <a:ext cx="609036" cy="609036"/>
          </a:xfrm>
          <a:prstGeom prst="rect">
            <a:avLst/>
          </a:prstGeom>
        </p:spPr>
      </p:pic>
      <p:sp>
        <p:nvSpPr>
          <p:cNvPr id="5" name="Text Placeholder 2">
            <a:extLst>
              <a:ext uri="{FF2B5EF4-FFF2-40B4-BE49-F238E27FC236}">
                <a16:creationId xmlns:a16="http://schemas.microsoft.com/office/drawing/2014/main" id="{552843F2-0A35-42F5-BA96-4910668F6AB1}"/>
              </a:ext>
            </a:extLst>
          </p:cNvPr>
          <p:cNvSpPr txBox="1">
            <a:spLocks/>
          </p:cNvSpPr>
          <p:nvPr/>
        </p:nvSpPr>
        <p:spPr>
          <a:xfrm>
            <a:off x="4854132" y="1930400"/>
            <a:ext cx="1938337" cy="2565400"/>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baseline="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kern="0" dirty="0">
                <a:solidFill>
                  <a:schemeClr val="bg1"/>
                </a:solidFill>
                <a:cs typeface="Arial"/>
              </a:rPr>
              <a:t>We host your automation platform</a:t>
            </a:r>
            <a:endParaRPr lang="en-US" dirty="0">
              <a:solidFill>
                <a:schemeClr val="bg1"/>
              </a:solidFill>
            </a:endParaRPr>
          </a:p>
          <a:p>
            <a:pPr marL="227965" indent="-227965" defTabSz="914400">
              <a:spcBef>
                <a:spcPts val="2400"/>
              </a:spcBef>
              <a:buClr>
                <a:schemeClr val="bg1"/>
              </a:buClr>
              <a:buSzPct val="100000"/>
              <a:buFont typeface="System Font Regular"/>
              <a:buChar char="–"/>
            </a:pPr>
            <a:r>
              <a:rPr lang="en-US" sz="950" kern="0" dirty="0">
                <a:solidFill>
                  <a:schemeClr val="bg1"/>
                </a:solidFill>
                <a:cs typeface="Arial"/>
              </a:rPr>
              <a:t>Over 12 high-bandwidth, low latency data centers in 11 countries on 4 continents to meet data residency and throughput requirements</a:t>
            </a:r>
          </a:p>
          <a:p>
            <a:pPr marL="227965" indent="-227965" defTabSz="914400">
              <a:spcBef>
                <a:spcPts val="600"/>
              </a:spcBef>
              <a:buClr>
                <a:schemeClr val="bg1"/>
              </a:buClr>
              <a:buSzPct val="100000"/>
              <a:buFont typeface="System Font Regular"/>
              <a:buChar char="–"/>
            </a:pPr>
            <a:r>
              <a:rPr lang="en-US" sz="950" kern="0" dirty="0">
                <a:solidFill>
                  <a:schemeClr val="bg1"/>
                </a:solidFill>
                <a:cs typeface="Arial"/>
              </a:rPr>
              <a:t>Focus your IT efforts on business applications rather than infrastructure and platforms</a:t>
            </a:r>
            <a:endParaRPr lang="en-US" sz="950" kern="0" dirty="0">
              <a:solidFill>
                <a:schemeClr val="bg1"/>
              </a:solidFill>
            </a:endParaRPr>
          </a:p>
          <a:p>
            <a:pPr marL="228371" indent="-228371" defTabSz="914400">
              <a:spcBef>
                <a:spcPts val="549"/>
              </a:spcBef>
              <a:buSzPct val="100000"/>
              <a:buFont typeface="System Font Regular"/>
              <a:buChar char="–"/>
            </a:pPr>
            <a:endParaRPr lang="en-US" kern="0" dirty="0">
              <a:solidFill>
                <a:schemeClr val="bg1"/>
              </a:solidFill>
            </a:endParaRPr>
          </a:p>
        </p:txBody>
      </p:sp>
    </p:spTree>
    <p:extLst>
      <p:ext uri="{BB962C8B-B14F-4D97-AF65-F5344CB8AC3E}">
        <p14:creationId xmlns:p14="http://schemas.microsoft.com/office/powerpoint/2010/main" val="366754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0A3168-48B0-6E41-9976-FED24E229E34}"/>
              </a:ext>
            </a:extLst>
          </p:cNvPr>
          <p:cNvSpPr>
            <a:spLocks noGrp="1"/>
          </p:cNvSpPr>
          <p:nvPr>
            <p:ph type="title"/>
          </p:nvPr>
        </p:nvSpPr>
        <p:spPr/>
        <p:txBody>
          <a:bodyPr/>
          <a:lstStyle/>
          <a:p>
            <a:r>
              <a:rPr lang="en-US" dirty="0">
                <a:solidFill>
                  <a:schemeClr val="bg1"/>
                </a:solidFill>
              </a:rPr>
              <a:t>IBM Cloud Pak for Business Automation named a leader</a:t>
            </a:r>
          </a:p>
        </p:txBody>
      </p:sp>
      <p:sp>
        <p:nvSpPr>
          <p:cNvPr id="2" name="Rectangle 1">
            <a:extLst>
              <a:ext uri="{FF2B5EF4-FFF2-40B4-BE49-F238E27FC236}">
                <a16:creationId xmlns:a16="http://schemas.microsoft.com/office/drawing/2014/main" id="{5407551C-F2F0-D740-B37E-69731BB26151}"/>
              </a:ext>
            </a:extLst>
          </p:cNvPr>
          <p:cNvSpPr/>
          <p:nvPr/>
        </p:nvSpPr>
        <p:spPr>
          <a:xfrm>
            <a:off x="179876" y="1606182"/>
            <a:ext cx="3835445" cy="1631216"/>
          </a:xfrm>
          <a:prstGeom prst="rect">
            <a:avLst/>
          </a:prstGeom>
        </p:spPr>
        <p:txBody>
          <a:bodyPr wrap="square">
            <a:spAutoFit/>
          </a:bodyPr>
          <a:lstStyle/>
          <a:p>
            <a:pPr marL="7930" indent="-7930" defTabSz="456250">
              <a:tabLst>
                <a:tab pos="50749" algn="l"/>
                <a:tab pos="109428" algn="l"/>
              </a:tabLst>
              <a:defRPr/>
            </a:pPr>
            <a:r>
              <a:rPr lang="en-US" sz="2000" dirty="0">
                <a:solidFill>
                  <a:schemeClr val="bg1"/>
                </a:solidFill>
                <a:latin typeface="Arial" panose="020B0604020202020204" pitchFamily="34" charset="0"/>
              </a:rPr>
              <a:t>The Forrester Wave™: Digital Process Automation Software, Q4 2021 names IBM Cloud Pak for Business Automation a technology leader</a:t>
            </a:r>
            <a:endParaRPr lang="en-US" sz="600" dirty="0">
              <a:solidFill>
                <a:schemeClr val="bg1"/>
              </a:solidFill>
              <a:latin typeface="Arial" panose="020B0604020202020204" pitchFamily="34" charset="0"/>
            </a:endParaRPr>
          </a:p>
        </p:txBody>
      </p:sp>
      <p:pic>
        <p:nvPicPr>
          <p:cNvPr id="17" name="Picture 16" descr="Chart&#10;&#10;Description automatically generated">
            <a:extLst>
              <a:ext uri="{FF2B5EF4-FFF2-40B4-BE49-F238E27FC236}">
                <a16:creationId xmlns:a16="http://schemas.microsoft.com/office/drawing/2014/main" id="{57398019-07E8-4448-97F1-631F0BC13CC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156903" y="0"/>
            <a:ext cx="3980622" cy="5142466"/>
          </a:xfrm>
          <a:prstGeom prst="rect">
            <a:avLst/>
          </a:prstGeom>
        </p:spPr>
      </p:pic>
      <p:sp>
        <p:nvSpPr>
          <p:cNvPr id="19" name="Rounded Rectangular Callout 18">
            <a:extLst>
              <a:ext uri="{FF2B5EF4-FFF2-40B4-BE49-F238E27FC236}">
                <a16:creationId xmlns:a16="http://schemas.microsoft.com/office/drawing/2014/main" id="{A3695B1E-6A3F-9545-9A0B-245C37BF62EB}"/>
              </a:ext>
            </a:extLst>
          </p:cNvPr>
          <p:cNvSpPr/>
          <p:nvPr/>
        </p:nvSpPr>
        <p:spPr bwMode="auto">
          <a:xfrm>
            <a:off x="7995226" y="1008906"/>
            <a:ext cx="1072982" cy="804672"/>
          </a:xfrm>
          <a:prstGeom prst="wedgeRoundRectCallout">
            <a:avLst>
              <a:gd name="adj1" fmla="val -88662"/>
              <a:gd name="adj2" fmla="val 4522"/>
              <a:gd name="adj3" fmla="val 16667"/>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r>
              <a:rPr kumimoji="0" lang="en-US" sz="1800" u="none" strike="noStrike" kern="1200" cap="none" spc="0" normalizeH="0" baseline="0" noProof="0" dirty="0">
                <a:ln>
                  <a:noFill/>
                </a:ln>
                <a:solidFill>
                  <a:schemeClr val="bg1"/>
                </a:solidFill>
                <a:effectLst/>
                <a:uLnTx/>
                <a:uFillTx/>
                <a:latin typeface="Arial" panose="020B0604020202020204" pitchFamily="34" charset="0"/>
                <a:ea typeface="IBM Plex Sans" charset="0"/>
                <a:cs typeface="Arial" panose="020B0604020202020204" pitchFamily="34" charset="0"/>
              </a:rPr>
              <a:t>IBM is a leader</a:t>
            </a:r>
          </a:p>
        </p:txBody>
      </p:sp>
      <p:sp>
        <p:nvSpPr>
          <p:cNvPr id="4" name="TextBox 3">
            <a:extLst>
              <a:ext uri="{FF2B5EF4-FFF2-40B4-BE49-F238E27FC236}">
                <a16:creationId xmlns:a16="http://schemas.microsoft.com/office/drawing/2014/main" id="{1ED2EAC3-936F-4F59-9338-7498A66EFB90}"/>
              </a:ext>
            </a:extLst>
          </p:cNvPr>
          <p:cNvSpPr txBox="1"/>
          <p:nvPr/>
        </p:nvSpPr>
        <p:spPr>
          <a:xfrm>
            <a:off x="1240" y="4498697"/>
            <a:ext cx="40663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i="1" dirty="0">
                <a:solidFill>
                  <a:schemeClr val="bg1"/>
                </a:solidFill>
                <a:latin typeface="Verdana"/>
                <a:ea typeface="Verdana"/>
                <a:cs typeface="IBM Plex Sans" charset="0"/>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600">
              <a:solidFill>
                <a:schemeClr val="bg1"/>
              </a:solidFill>
              <a:cs typeface="Arial"/>
            </a:endParaRPr>
          </a:p>
        </p:txBody>
      </p:sp>
    </p:spTree>
    <p:extLst>
      <p:ext uri="{BB962C8B-B14F-4D97-AF65-F5344CB8AC3E}">
        <p14:creationId xmlns:p14="http://schemas.microsoft.com/office/powerpoint/2010/main" val="75231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
            <a:extLst>
              <a:ext uri="{FF2B5EF4-FFF2-40B4-BE49-F238E27FC236}">
                <a16:creationId xmlns:a16="http://schemas.microsoft.com/office/drawing/2014/main" id="{9C41FF98-B092-D843-B884-BFDBBA881482}"/>
              </a:ext>
            </a:extLst>
          </p:cNvPr>
          <p:cNvSpPr txBox="1">
            <a:spLocks/>
          </p:cNvSpPr>
          <p:nvPr/>
        </p:nvSpPr>
        <p:spPr>
          <a:xfrm>
            <a:off x="1855840" y="849422"/>
            <a:ext cx="4176567" cy="3839697"/>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5830">
              <a:spcBef>
                <a:spcPts val="1097"/>
              </a:spcBef>
            </a:pPr>
            <a:r>
              <a:rPr lang="en-US" sz="1200" b="1" kern="0" dirty="0">
                <a:solidFill>
                  <a:schemeClr val="bg1"/>
                </a:solidFill>
                <a:latin typeface="Arial"/>
                <a:cs typeface="Arial"/>
              </a:rPr>
              <a:t>Market leading platform</a:t>
            </a:r>
            <a:r>
              <a:rPr lang="en-US" sz="1200" kern="0" dirty="0">
                <a:solidFill>
                  <a:schemeClr val="bg1"/>
                </a:solidFill>
                <a:latin typeface="Arial"/>
                <a:cs typeface="Arial"/>
              </a:rPr>
              <a:t> </a:t>
            </a:r>
            <a:br>
              <a:rPr lang="en-US" sz="1100" kern="0" dirty="0">
                <a:solidFill>
                  <a:schemeClr val="bg1"/>
                </a:solidFill>
                <a:latin typeface="Arial"/>
                <a:cs typeface="Arial"/>
              </a:rPr>
            </a:br>
            <a:r>
              <a:rPr lang="en-US" sz="1050" kern="0" dirty="0">
                <a:solidFill>
                  <a:schemeClr val="bg1"/>
                </a:solidFill>
                <a:latin typeface="Arial"/>
                <a:cs typeface="Arial"/>
              </a:rPr>
              <a:t>Core automation capabilities recognized as market leading technologies all available from one integrated platform</a:t>
            </a:r>
            <a:endParaRPr lang="en-US" sz="1050" kern="0">
              <a:solidFill>
                <a:schemeClr val="bg1"/>
              </a:solidFill>
              <a:latin typeface="IBM Plex Sans Light"/>
              <a:cs typeface="Arial" panose="020B0604020202020204" pitchFamily="34" charset="0"/>
            </a:endParaRPr>
          </a:p>
          <a:p>
            <a:pPr defTabSz="455830">
              <a:spcBef>
                <a:spcPts val="1097"/>
              </a:spcBef>
            </a:pPr>
            <a:r>
              <a:rPr lang="en-US" sz="1200" b="1" kern="0" dirty="0">
                <a:solidFill>
                  <a:schemeClr val="bg1"/>
                </a:solidFill>
                <a:latin typeface="Arial"/>
                <a:cs typeface="Arial"/>
              </a:rPr>
              <a:t>Decades of experience</a:t>
            </a:r>
            <a:br>
              <a:rPr lang="en-US" sz="1200" b="1" kern="0" dirty="0">
                <a:solidFill>
                  <a:schemeClr val="bg1"/>
                </a:solidFill>
                <a:latin typeface="Arial"/>
                <a:cs typeface="Arial"/>
              </a:rPr>
            </a:br>
            <a:r>
              <a:rPr lang="en-US" sz="1100" kern="0" dirty="0">
                <a:solidFill>
                  <a:schemeClr val="bg1"/>
                </a:solidFill>
                <a:latin typeface="Arial"/>
                <a:cs typeface="Arial"/>
              </a:rPr>
              <a:t>Buy with confidence knowing that IBM has helped thousands of clients achieve improved business performance </a:t>
            </a:r>
            <a:endParaRPr lang="en-US" sz="1100" kern="0">
              <a:solidFill>
                <a:schemeClr val="bg1"/>
              </a:solidFill>
              <a:latin typeface="IBM Plex Sans Light"/>
              <a:cs typeface="Arial"/>
            </a:endParaRPr>
          </a:p>
          <a:p>
            <a:pPr defTabSz="455830">
              <a:spcBef>
                <a:spcPts val="1097"/>
              </a:spcBef>
            </a:pPr>
            <a:r>
              <a:rPr lang="en-US" sz="1200" b="1" kern="0" dirty="0">
                <a:solidFill>
                  <a:schemeClr val="bg1"/>
                </a:solidFill>
                <a:latin typeface="Arial"/>
                <a:cs typeface="Arial"/>
              </a:rPr>
              <a:t>Comprehensive capabilities</a:t>
            </a:r>
            <a:br>
              <a:rPr lang="en-US" sz="1100" b="1" kern="0" dirty="0">
                <a:solidFill>
                  <a:schemeClr val="bg1"/>
                </a:solidFill>
                <a:latin typeface="Arial" panose="020B0604020202020204" pitchFamily="34" charset="0"/>
                <a:cs typeface="Arial" panose="020B0604020202020204" pitchFamily="34" charset="0"/>
              </a:rPr>
            </a:br>
            <a:r>
              <a:rPr lang="en-US" sz="1050" kern="0" dirty="0">
                <a:solidFill>
                  <a:schemeClr val="bg1"/>
                </a:solidFill>
                <a:latin typeface="Arial"/>
                <a:cs typeface="Arial"/>
              </a:rPr>
              <a:t>The only integrated platform that provides full end-to-end automation services </a:t>
            </a:r>
            <a:endParaRPr lang="en-US" sz="2000">
              <a:solidFill>
                <a:schemeClr val="bg1"/>
              </a:solidFill>
              <a:latin typeface="Arial"/>
              <a:cs typeface="Arial"/>
            </a:endParaRPr>
          </a:p>
          <a:p>
            <a:pPr defTabSz="455830">
              <a:spcBef>
                <a:spcPts val="1097"/>
              </a:spcBef>
            </a:pPr>
            <a:r>
              <a:rPr lang="en-US" sz="1200" b="1" kern="0" dirty="0">
                <a:solidFill>
                  <a:schemeClr val="bg1"/>
                </a:solidFill>
                <a:latin typeface="Arial"/>
                <a:cs typeface="Arial"/>
              </a:rPr>
              <a:t>Use what you need, when you need</a:t>
            </a:r>
            <a:br>
              <a:rPr lang="en-US" sz="1200" b="1" kern="0" dirty="0">
                <a:solidFill>
                  <a:schemeClr val="bg1"/>
                </a:solidFill>
                <a:latin typeface="Arial" panose="020B0604020202020204" pitchFamily="34" charset="0"/>
                <a:cs typeface="Arial" panose="020B0604020202020204" pitchFamily="34" charset="0"/>
              </a:rPr>
            </a:br>
            <a:r>
              <a:rPr lang="en-US" sz="1050" kern="0" dirty="0">
                <a:solidFill>
                  <a:schemeClr val="bg1"/>
                </a:solidFill>
                <a:latin typeface="Arial"/>
                <a:cs typeface="Arial"/>
              </a:rPr>
              <a:t>Rapidly access the automation services as needed through the most flexible licensing/subscription model in the industry</a:t>
            </a:r>
            <a:endParaRPr lang="en-US" sz="2000">
              <a:solidFill>
                <a:schemeClr val="bg1"/>
              </a:solidFill>
            </a:endParaRPr>
          </a:p>
          <a:p>
            <a:pPr defTabSz="455830">
              <a:spcBef>
                <a:spcPts val="1097"/>
              </a:spcBef>
              <a:buClr>
                <a:srgbClr val="000000"/>
              </a:buClr>
            </a:pPr>
            <a:r>
              <a:rPr lang="en-GB" sz="1200" b="1" dirty="0">
                <a:solidFill>
                  <a:schemeClr val="bg1"/>
                </a:solidFill>
                <a:latin typeface="Arial"/>
                <a:cs typeface="Arial"/>
              </a:rPr>
              <a:t>Supports your hybrid cloud strategy</a:t>
            </a:r>
            <a:br>
              <a:rPr lang="en-US" sz="1200" b="1" kern="0" dirty="0">
                <a:solidFill>
                  <a:schemeClr val="bg1"/>
                </a:solidFill>
                <a:latin typeface="Arial" panose="020B0604020202020204" pitchFamily="34" charset="0"/>
                <a:cs typeface="Arial" panose="020B0604020202020204" pitchFamily="34" charset="0"/>
              </a:rPr>
            </a:br>
            <a:r>
              <a:rPr lang="en-US" sz="1050" kern="0" dirty="0">
                <a:solidFill>
                  <a:schemeClr val="bg1"/>
                </a:solidFill>
                <a:latin typeface="Arial"/>
                <a:cs typeface="Arial"/>
              </a:rPr>
              <a:t>Built on Red Hat OpenShift enabling an open and managed hybrid cloud strategy </a:t>
            </a:r>
            <a:endParaRPr lang="en-US" sz="1050" kern="0" dirty="0">
              <a:solidFill>
                <a:schemeClr val="bg1"/>
              </a:solidFill>
              <a:latin typeface="Arial" panose="020B0604020202020204" pitchFamily="34" charset="0"/>
              <a:cs typeface="Arial" panose="020B0604020202020204" pitchFamily="34" charset="0"/>
            </a:endParaRPr>
          </a:p>
          <a:p>
            <a:pPr defTabSz="455830">
              <a:spcBef>
                <a:spcPts val="1097"/>
              </a:spcBef>
              <a:buClr>
                <a:srgbClr val="000000"/>
              </a:buClr>
            </a:pPr>
            <a:r>
              <a:rPr lang="en-US" sz="1200" b="1" kern="0" dirty="0">
                <a:solidFill>
                  <a:schemeClr val="bg1"/>
                </a:solidFill>
                <a:latin typeface="Arial"/>
                <a:cs typeface="Arial"/>
              </a:rPr>
              <a:t>Intelligent automation ready</a:t>
            </a:r>
            <a:br>
              <a:rPr lang="en-US" sz="1200" b="1" kern="0" dirty="0">
                <a:solidFill>
                  <a:schemeClr val="bg1"/>
                </a:solidFill>
                <a:latin typeface="Arial" panose="020B0604020202020204" pitchFamily="34" charset="0"/>
                <a:cs typeface="Arial" panose="020B0604020202020204" pitchFamily="34" charset="0"/>
              </a:rPr>
            </a:br>
            <a:r>
              <a:rPr lang="en-US" sz="1050" kern="0" dirty="0">
                <a:solidFill>
                  <a:schemeClr val="bg1"/>
                </a:solidFill>
                <a:latin typeface="Arial"/>
                <a:cs typeface="Arial"/>
              </a:rPr>
              <a:t>Augment your existing automation services with AI through built in integration and connectors</a:t>
            </a:r>
          </a:p>
        </p:txBody>
      </p:sp>
      <p:sp>
        <p:nvSpPr>
          <p:cNvPr id="16" name="Title 57">
            <a:extLst>
              <a:ext uri="{FF2B5EF4-FFF2-40B4-BE49-F238E27FC236}">
                <a16:creationId xmlns:a16="http://schemas.microsoft.com/office/drawing/2014/main" id="{BEFAB607-6322-FA47-9D32-65FC6FF04DFA}"/>
              </a:ext>
            </a:extLst>
          </p:cNvPr>
          <p:cNvSpPr txBox="1">
            <a:spLocks/>
          </p:cNvSpPr>
          <p:nvPr/>
        </p:nvSpPr>
        <p:spPr>
          <a:xfrm>
            <a:off x="236632" y="205553"/>
            <a:ext cx="4107191" cy="306246"/>
          </a:xfrm>
          <a:prstGeom prst="rect">
            <a:avLst/>
          </a:prstGeom>
        </p:spPr>
        <p:txBody>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743"/>
            <a:endParaRPr lang="en-US" sz="2195" kern="0" dirty="0">
              <a:solidFill>
                <a:schemeClr val="bg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3BB547C6-8EF1-4F4C-918D-A997AE7D9618}"/>
              </a:ext>
            </a:extLst>
          </p:cNvPr>
          <p:cNvSpPr>
            <a:spLocks noGrp="1"/>
          </p:cNvSpPr>
          <p:nvPr>
            <p:ph type="title"/>
          </p:nvPr>
        </p:nvSpPr>
        <p:spPr>
          <a:xfrm>
            <a:off x="210311" y="201168"/>
            <a:ext cx="6499407" cy="804672"/>
          </a:xfrm>
        </p:spPr>
        <p:txBody>
          <a:bodyPr/>
          <a:lstStyle/>
          <a:p>
            <a:r>
              <a:rPr lang="en-US" dirty="0">
                <a:solidFill>
                  <a:schemeClr val="bg1"/>
                </a:solidFill>
                <a:cs typeface="Arial"/>
              </a:rPr>
              <a:t>Why IBM Business Automation?</a:t>
            </a:r>
            <a:br>
              <a:rPr lang="en-US" dirty="0">
                <a:solidFill>
                  <a:schemeClr val="bg1"/>
                </a:solidFill>
              </a:rPr>
            </a:br>
            <a:br>
              <a:rPr lang="en-US" dirty="0">
                <a:solidFill>
                  <a:schemeClr val="bg1"/>
                </a:solidFill>
              </a:rPr>
            </a:br>
            <a:endParaRPr lang="en-US" dirty="0">
              <a:solidFill>
                <a:schemeClr val="bg1"/>
              </a:solidFill>
            </a:endParaRPr>
          </a:p>
        </p:txBody>
      </p:sp>
      <p:sp>
        <p:nvSpPr>
          <p:cNvPr id="4" name="TextBox 3">
            <a:extLst>
              <a:ext uri="{FF2B5EF4-FFF2-40B4-BE49-F238E27FC236}">
                <a16:creationId xmlns:a16="http://schemas.microsoft.com/office/drawing/2014/main" id="{4C5AC9F4-EDA2-45ED-8E92-527B0E3BDC57}"/>
              </a:ext>
            </a:extLst>
          </p:cNvPr>
          <p:cNvSpPr txBox="1"/>
          <p:nvPr/>
        </p:nvSpPr>
        <p:spPr>
          <a:xfrm>
            <a:off x="1384222" y="888103"/>
            <a:ext cx="316955" cy="307777"/>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dirty="0">
                <a:solidFill>
                  <a:schemeClr val="bg1"/>
                </a:solidFill>
                <a:ea typeface="IBM Plex Sans" charset="0"/>
                <a:cs typeface="IBM Plex Sans" charset="0"/>
              </a:rPr>
              <a:t>1</a:t>
            </a:r>
            <a:endParaRPr lang="en-US" sz="1400" dirty="0">
              <a:solidFill>
                <a:schemeClr val="bg1"/>
              </a:solidFill>
              <a:latin typeface="+mn-lt"/>
              <a:ea typeface="IBM Plex Sans" charset="0"/>
              <a:cs typeface="IBM Plex Sans" charset="0"/>
            </a:endParaRPr>
          </a:p>
        </p:txBody>
      </p:sp>
      <p:sp>
        <p:nvSpPr>
          <p:cNvPr id="9" name="TextBox 8">
            <a:extLst>
              <a:ext uri="{FF2B5EF4-FFF2-40B4-BE49-F238E27FC236}">
                <a16:creationId xmlns:a16="http://schemas.microsoft.com/office/drawing/2014/main" id="{4924C49E-E045-4FAA-90C4-984A72739930}"/>
              </a:ext>
            </a:extLst>
          </p:cNvPr>
          <p:cNvSpPr txBox="1"/>
          <p:nvPr/>
        </p:nvSpPr>
        <p:spPr>
          <a:xfrm>
            <a:off x="1384221" y="1550762"/>
            <a:ext cx="316955" cy="307777"/>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dirty="0">
                <a:solidFill>
                  <a:schemeClr val="bg1"/>
                </a:solidFill>
                <a:ea typeface="IBM Plex Sans" charset="0"/>
                <a:cs typeface="IBM Plex Sans" charset="0"/>
              </a:rPr>
              <a:t>2</a:t>
            </a:r>
            <a:endParaRPr lang="en-US" sz="1400" dirty="0">
              <a:solidFill>
                <a:schemeClr val="bg1"/>
              </a:solidFill>
              <a:latin typeface="+mn-lt"/>
              <a:ea typeface="IBM Plex Sans" charset="0"/>
              <a:cs typeface="IBM Plex Sans" charset="0"/>
            </a:endParaRPr>
          </a:p>
        </p:txBody>
      </p:sp>
      <p:sp>
        <p:nvSpPr>
          <p:cNvPr id="10" name="TextBox 9">
            <a:extLst>
              <a:ext uri="{FF2B5EF4-FFF2-40B4-BE49-F238E27FC236}">
                <a16:creationId xmlns:a16="http://schemas.microsoft.com/office/drawing/2014/main" id="{9DCE9E39-12B1-4689-89F8-682CDD55DD0C}"/>
              </a:ext>
            </a:extLst>
          </p:cNvPr>
          <p:cNvSpPr txBox="1"/>
          <p:nvPr/>
        </p:nvSpPr>
        <p:spPr>
          <a:xfrm>
            <a:off x="1384222" y="2192386"/>
            <a:ext cx="316955" cy="307777"/>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dirty="0">
                <a:solidFill>
                  <a:schemeClr val="bg1"/>
                </a:solidFill>
                <a:ea typeface="IBM Plex Sans" charset="0"/>
                <a:cs typeface="IBM Plex Sans" charset="0"/>
              </a:rPr>
              <a:t>3</a:t>
            </a:r>
            <a:endParaRPr lang="en-US" sz="1400" dirty="0">
              <a:solidFill>
                <a:schemeClr val="bg1"/>
              </a:solidFill>
              <a:latin typeface="+mn-lt"/>
              <a:ea typeface="IBM Plex Sans" charset="0"/>
              <a:cs typeface="IBM Plex Sans" charset="0"/>
            </a:endParaRPr>
          </a:p>
        </p:txBody>
      </p:sp>
      <p:sp>
        <p:nvSpPr>
          <p:cNvPr id="11" name="TextBox 10">
            <a:extLst>
              <a:ext uri="{FF2B5EF4-FFF2-40B4-BE49-F238E27FC236}">
                <a16:creationId xmlns:a16="http://schemas.microsoft.com/office/drawing/2014/main" id="{D25172FC-9BBF-4AA1-A7BC-CE00E44127AA}"/>
              </a:ext>
            </a:extLst>
          </p:cNvPr>
          <p:cNvSpPr txBox="1"/>
          <p:nvPr/>
        </p:nvSpPr>
        <p:spPr>
          <a:xfrm>
            <a:off x="1384221" y="2826995"/>
            <a:ext cx="316955" cy="307777"/>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dirty="0">
                <a:solidFill>
                  <a:schemeClr val="bg1"/>
                </a:solidFill>
                <a:ea typeface="IBM Plex Sans" charset="0"/>
                <a:cs typeface="IBM Plex Sans" charset="0"/>
              </a:rPr>
              <a:t>4</a:t>
            </a:r>
            <a:endParaRPr lang="en-US" sz="1400" dirty="0">
              <a:solidFill>
                <a:schemeClr val="bg1"/>
              </a:solidFill>
              <a:latin typeface="+mn-lt"/>
              <a:ea typeface="IBM Plex Sans" charset="0"/>
              <a:cs typeface="IBM Plex Sans" charset="0"/>
            </a:endParaRPr>
          </a:p>
        </p:txBody>
      </p:sp>
      <p:sp>
        <p:nvSpPr>
          <p:cNvPr id="12" name="TextBox 11">
            <a:extLst>
              <a:ext uri="{FF2B5EF4-FFF2-40B4-BE49-F238E27FC236}">
                <a16:creationId xmlns:a16="http://schemas.microsoft.com/office/drawing/2014/main" id="{BFD12280-DA11-4E47-94D4-0F100C8467F1}"/>
              </a:ext>
            </a:extLst>
          </p:cNvPr>
          <p:cNvSpPr txBox="1"/>
          <p:nvPr/>
        </p:nvSpPr>
        <p:spPr>
          <a:xfrm>
            <a:off x="1384222" y="3447581"/>
            <a:ext cx="316955" cy="307777"/>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dirty="0">
                <a:solidFill>
                  <a:schemeClr val="bg1"/>
                </a:solidFill>
                <a:ea typeface="IBM Plex Sans" charset="0"/>
                <a:cs typeface="IBM Plex Sans" charset="0"/>
              </a:rPr>
              <a:t>5</a:t>
            </a:r>
            <a:endParaRPr lang="en-US" sz="1400" dirty="0">
              <a:solidFill>
                <a:schemeClr val="bg1"/>
              </a:solidFill>
              <a:latin typeface="+mn-lt"/>
              <a:ea typeface="IBM Plex Sans" charset="0"/>
              <a:cs typeface="IBM Plex Sans" charset="0"/>
            </a:endParaRPr>
          </a:p>
        </p:txBody>
      </p:sp>
      <p:sp>
        <p:nvSpPr>
          <p:cNvPr id="13" name="TextBox 12">
            <a:extLst>
              <a:ext uri="{FF2B5EF4-FFF2-40B4-BE49-F238E27FC236}">
                <a16:creationId xmlns:a16="http://schemas.microsoft.com/office/drawing/2014/main" id="{AB56113D-6920-4F31-B069-D53D6F819205}"/>
              </a:ext>
            </a:extLst>
          </p:cNvPr>
          <p:cNvSpPr txBox="1"/>
          <p:nvPr/>
        </p:nvSpPr>
        <p:spPr>
          <a:xfrm>
            <a:off x="1384221" y="4113747"/>
            <a:ext cx="316955" cy="307777"/>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dirty="0">
                <a:solidFill>
                  <a:schemeClr val="bg1"/>
                </a:solidFill>
                <a:ea typeface="IBM Plex Sans" charset="0"/>
                <a:cs typeface="IBM Plex Sans" charset="0"/>
              </a:rPr>
              <a:t>6</a:t>
            </a:r>
            <a:endParaRPr lang="en-US" sz="1400" dirty="0">
              <a:solidFill>
                <a:schemeClr val="bg1"/>
              </a:solidFill>
              <a:latin typeface="+mn-lt"/>
              <a:ea typeface="IBM Plex Sans" charset="0"/>
              <a:cs typeface="IBM Plex Sans" charset="0"/>
            </a:endParaRPr>
          </a:p>
        </p:txBody>
      </p:sp>
      <p:pic>
        <p:nvPicPr>
          <p:cNvPr id="6" name="Picture 7" descr="ENERGY-STOCK-PIC-35.jpeg">
            <a:extLst>
              <a:ext uri="{FF2B5EF4-FFF2-40B4-BE49-F238E27FC236}">
                <a16:creationId xmlns:a16="http://schemas.microsoft.com/office/drawing/2014/main" id="{A0BEF734-AD38-435A-BCFA-E455D41FCD5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777" b="-476"/>
          <a:stretch/>
        </p:blipFill>
        <p:spPr>
          <a:xfrm>
            <a:off x="6031006" y="1503698"/>
            <a:ext cx="3012144" cy="2528581"/>
          </a:xfrm>
          <a:prstGeom prst="rect">
            <a:avLst/>
          </a:prstGeom>
        </p:spPr>
      </p:pic>
    </p:spTree>
    <p:extLst>
      <p:ext uri="{BB962C8B-B14F-4D97-AF65-F5344CB8AC3E}">
        <p14:creationId xmlns:p14="http://schemas.microsoft.com/office/powerpoint/2010/main" val="1506460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166A91E-578F-8946-B754-1E7425056A2F}"/>
              </a:ext>
            </a:extLst>
          </p:cNvPr>
          <p:cNvSpPr>
            <a:spLocks noGrp="1"/>
          </p:cNvSpPr>
          <p:nvPr>
            <p:ph type="body" sz="quarter" idx="13"/>
          </p:nvPr>
        </p:nvSpPr>
        <p:spPr/>
        <p:txBody>
          <a:body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+1-555-666-5555</a:t>
            </a:r>
          </a:p>
          <a:p>
            <a:r>
              <a:rPr lang="en-US" dirty="0" err="1"/>
              <a:t>ibm.com</a:t>
            </a:r>
            <a:endParaRPr lang="en-US" dirty="0"/>
          </a:p>
        </p:txBody>
      </p:sp>
      <p:sp>
        <p:nvSpPr>
          <p:cNvPr id="9" name="Text Placeholder 2">
            <a:extLst>
              <a:ext uri="{FF2B5EF4-FFF2-40B4-BE49-F238E27FC236}">
                <a16:creationId xmlns:a16="http://schemas.microsoft.com/office/drawing/2014/main" id="{0A686906-DE33-974F-BAB3-3AFF2C8B0F88}"/>
              </a:ext>
            </a:extLst>
          </p:cNvPr>
          <p:cNvSpPr>
            <a:spLocks noGrp="1"/>
          </p:cNvSpPr>
          <p:nvPr>
            <p:ph type="body" sz="quarter" idx="14"/>
          </p:nvPr>
        </p:nvSpPr>
        <p:spPr/>
        <p:txBody>
          <a:bodyPr/>
          <a:lstStyle/>
          <a:p>
            <a:r>
              <a:rPr lang="en-US" dirty="0"/>
              <a:t>© Copyright IBM Corporation 2021. All rights reserved. The information contained in these materials is provided for informational purposes only, and is provided AS IS without warranty </a:t>
            </a:r>
            <a:br>
              <a:rPr lang="en-US" dirty="0"/>
            </a:br>
            <a:r>
              <a:rPr lang="en-US" dirty="0"/>
              <a:t>of any kind, express or implied. Any statement of direction represents IBM’s current intent, is subject to change or withdrawal, and represent only goals and objectives. IBM, the IBM logo, IBM Cloud and ibm.com are trademarks of IBM Corp., registered in many jurisdictions worldwide. Other product and service names might be trademarks of IBM or other companies. </a:t>
            </a:r>
            <a:br>
              <a:rPr lang="en-US" dirty="0"/>
            </a:br>
            <a:r>
              <a:rPr lang="en-US" dirty="0"/>
              <a:t>A current list of IBM trademarks is available at </a:t>
            </a:r>
            <a:r>
              <a:rPr lang="en-US" dirty="0">
                <a:hlinkClick r:id="rId3"/>
              </a:rPr>
              <a:t>Copyright and trademark information</a:t>
            </a:r>
            <a:r>
              <a:rPr lang="en-US" dirty="0"/>
              <a:t>.</a:t>
            </a:r>
          </a:p>
        </p:txBody>
      </p:sp>
    </p:spTree>
    <p:extLst>
      <p:ext uri="{BB962C8B-B14F-4D97-AF65-F5344CB8AC3E}">
        <p14:creationId xmlns:p14="http://schemas.microsoft.com/office/powerpoint/2010/main" val="4168092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93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221226-ED75-4BEE-B3C6-D05AE0D1826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135"/>
          <a:stretch/>
        </p:blipFill>
        <p:spPr>
          <a:xfrm>
            <a:off x="0" y="1"/>
            <a:ext cx="9144000" cy="5143499"/>
          </a:xfrm>
          <a:prstGeom prst="rect">
            <a:avLst/>
          </a:prstGeom>
        </p:spPr>
      </p:pic>
      <p:sp>
        <p:nvSpPr>
          <p:cNvPr id="2" name="Title 1">
            <a:extLst>
              <a:ext uri="{FF2B5EF4-FFF2-40B4-BE49-F238E27FC236}">
                <a16:creationId xmlns:a16="http://schemas.microsoft.com/office/drawing/2014/main" id="{5DBBAB28-992E-4BB6-917A-1D06C1CE6013}"/>
              </a:ext>
            </a:extLst>
          </p:cNvPr>
          <p:cNvSpPr txBox="1">
            <a:spLocks/>
          </p:cNvSpPr>
          <p:nvPr/>
        </p:nvSpPr>
        <p:spPr>
          <a:xfrm>
            <a:off x="228599" y="148983"/>
            <a:ext cx="5456573" cy="436572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lvl="0" defTabSz="457189">
              <a:defRPr/>
            </a:pPr>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endParaRPr>
          </a:p>
        </p:txBody>
      </p:sp>
      <p:pic>
        <p:nvPicPr>
          <p:cNvPr id="6" name="Picture 5" descr="A picture containing drawing&#10;&#10;Description automatically generated">
            <a:extLst>
              <a:ext uri="{FF2B5EF4-FFF2-40B4-BE49-F238E27FC236}">
                <a16:creationId xmlns:a16="http://schemas.microsoft.com/office/drawing/2014/main" id="{3A31FB3F-EF00-A144-A40B-19CA9A8162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5172" y="1923683"/>
            <a:ext cx="1525814" cy="1319367"/>
          </a:xfrm>
          <a:prstGeom prst="rect">
            <a:avLst/>
          </a:prstGeom>
        </p:spPr>
      </p:pic>
      <p:sp>
        <p:nvSpPr>
          <p:cNvPr id="5" name="Title 4">
            <a:extLst>
              <a:ext uri="{FF2B5EF4-FFF2-40B4-BE49-F238E27FC236}">
                <a16:creationId xmlns:a16="http://schemas.microsoft.com/office/drawing/2014/main" id="{7D891E50-74D5-4F40-8D59-E69672618E0A}"/>
              </a:ext>
            </a:extLst>
          </p:cNvPr>
          <p:cNvSpPr>
            <a:spLocks noGrp="1"/>
          </p:cNvSpPr>
          <p:nvPr>
            <p:ph type="title"/>
          </p:nvPr>
        </p:nvSpPr>
        <p:spPr>
          <a:xfrm>
            <a:off x="210312" y="201168"/>
            <a:ext cx="6739128" cy="332399"/>
          </a:xfrm>
        </p:spPr>
        <p:txBody>
          <a:bodyPr wrap="square">
            <a:spAutoFit/>
          </a:bodyPr>
          <a:lstStyle/>
          <a:p>
            <a:r>
              <a:rPr lang="en-US" dirty="0"/>
              <a:t>Alternative detailed slides</a:t>
            </a:r>
          </a:p>
        </p:txBody>
      </p:sp>
    </p:spTree>
    <p:extLst>
      <p:ext uri="{BB962C8B-B14F-4D97-AF65-F5344CB8AC3E}">
        <p14:creationId xmlns:p14="http://schemas.microsoft.com/office/powerpoint/2010/main" val="1185097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221226-ED75-4BEE-B3C6-D05AE0D1826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135"/>
          <a:stretch/>
        </p:blipFill>
        <p:spPr>
          <a:xfrm>
            <a:off x="0" y="0"/>
            <a:ext cx="9144000" cy="5143499"/>
          </a:xfrm>
          <a:prstGeom prst="rect">
            <a:avLst/>
          </a:prstGeom>
        </p:spPr>
      </p:pic>
      <p:sp>
        <p:nvSpPr>
          <p:cNvPr id="2" name="Title 1">
            <a:extLst>
              <a:ext uri="{FF2B5EF4-FFF2-40B4-BE49-F238E27FC236}">
                <a16:creationId xmlns:a16="http://schemas.microsoft.com/office/drawing/2014/main" id="{5DBBAB28-992E-4BB6-917A-1D06C1CE6013}"/>
              </a:ext>
            </a:extLst>
          </p:cNvPr>
          <p:cNvSpPr txBox="1">
            <a:spLocks/>
          </p:cNvSpPr>
          <p:nvPr/>
        </p:nvSpPr>
        <p:spPr>
          <a:xfrm>
            <a:off x="228599" y="148983"/>
            <a:ext cx="5456573" cy="436572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lvl="0" defTabSz="457189">
              <a:defRPr/>
            </a:pPr>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endParaRPr>
          </a:p>
        </p:txBody>
      </p:sp>
      <p:pic>
        <p:nvPicPr>
          <p:cNvPr id="6" name="Picture 5" descr="A picture containing drawing&#10;&#10;Description automatically generated">
            <a:extLst>
              <a:ext uri="{FF2B5EF4-FFF2-40B4-BE49-F238E27FC236}">
                <a16:creationId xmlns:a16="http://schemas.microsoft.com/office/drawing/2014/main" id="{3A31FB3F-EF00-A144-A40B-19CA9A8162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5172" y="1923683"/>
            <a:ext cx="1525814" cy="1319367"/>
          </a:xfrm>
          <a:prstGeom prst="rect">
            <a:avLst/>
          </a:prstGeom>
        </p:spPr>
      </p:pic>
      <p:sp>
        <p:nvSpPr>
          <p:cNvPr id="5" name="Title 4">
            <a:extLst>
              <a:ext uri="{FF2B5EF4-FFF2-40B4-BE49-F238E27FC236}">
                <a16:creationId xmlns:a16="http://schemas.microsoft.com/office/drawing/2014/main" id="{7D891E50-74D5-4F40-8D59-E69672618E0A}"/>
              </a:ext>
            </a:extLst>
          </p:cNvPr>
          <p:cNvSpPr>
            <a:spLocks noGrp="1"/>
          </p:cNvSpPr>
          <p:nvPr>
            <p:ph type="title"/>
          </p:nvPr>
        </p:nvSpPr>
        <p:spPr>
          <a:xfrm>
            <a:off x="210312" y="201168"/>
            <a:ext cx="5474860" cy="1274195"/>
          </a:xfrm>
        </p:spPr>
        <p:txBody>
          <a:bodyPr wrap="square">
            <a:spAutoFit/>
          </a:bodyPr>
          <a:lstStyle/>
          <a:p>
            <a:r>
              <a:rPr lang="en-US" dirty="0"/>
              <a:t>IBM Business Automation in action – Refund approvals scenario</a:t>
            </a:r>
            <a:br>
              <a:rPr lang="en-US" dirty="0"/>
            </a:br>
            <a:br>
              <a:rPr lang="en-US" dirty="0"/>
            </a:br>
            <a:r>
              <a:rPr lang="en-US" sz="2000" dirty="0"/>
              <a:t>Achieving 80% straight-through processing</a:t>
            </a:r>
            <a:endParaRPr lang="en-US" dirty="0"/>
          </a:p>
        </p:txBody>
      </p:sp>
    </p:spTree>
    <p:extLst>
      <p:ext uri="{BB962C8B-B14F-4D97-AF65-F5344CB8AC3E}">
        <p14:creationId xmlns:p14="http://schemas.microsoft.com/office/powerpoint/2010/main" val="3565765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table, computer&#10;&#10;Description automatically generated">
            <a:extLst>
              <a:ext uri="{FF2B5EF4-FFF2-40B4-BE49-F238E27FC236}">
                <a16:creationId xmlns:a16="http://schemas.microsoft.com/office/drawing/2014/main" id="{993F50CE-0BBA-BB46-8A59-B6C50E129C98}"/>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209656" y="1042219"/>
            <a:ext cx="2140917" cy="3666766"/>
          </a:xfrm>
          <a:prstGeom prst="rect">
            <a:avLst/>
          </a:prstGeom>
        </p:spPr>
      </p:pic>
      <p:sp>
        <p:nvSpPr>
          <p:cNvPr id="49" name="Text Placeholder 6">
            <a:extLst>
              <a:ext uri="{FF2B5EF4-FFF2-40B4-BE49-F238E27FC236}">
                <a16:creationId xmlns:a16="http://schemas.microsoft.com/office/drawing/2014/main" id="{3353AB57-1CBE-2947-83C5-FB9B3EE20802}"/>
              </a:ext>
            </a:extLst>
          </p:cNvPr>
          <p:cNvSpPr txBox="1">
            <a:spLocks/>
          </p:cNvSpPr>
          <p:nvPr/>
        </p:nvSpPr>
        <p:spPr>
          <a:xfrm>
            <a:off x="231525" y="205367"/>
            <a:ext cx="2731826" cy="452419"/>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5830">
              <a:spcBef>
                <a:spcPts val="1097"/>
              </a:spcBef>
              <a:buClr>
                <a:srgbClr val="000000"/>
              </a:buClr>
              <a:defRPr/>
            </a:pPr>
            <a:endParaRPr lang="en-US" sz="1396" kern="0" dirty="0">
              <a:solidFill>
                <a:srgbClr val="0062FF"/>
              </a:solidFill>
              <a:latin typeface="Arial" panose="020B0604020202020204" pitchFamily="34" charset="0"/>
              <a:cs typeface="Arial" panose="020B0604020202020204" pitchFamily="34" charset="0"/>
            </a:endParaRPr>
          </a:p>
        </p:txBody>
      </p:sp>
      <p:sp>
        <p:nvSpPr>
          <p:cNvPr id="9" name="Title 8">
            <a:extLst>
              <a:ext uri="{FF2B5EF4-FFF2-40B4-BE49-F238E27FC236}">
                <a16:creationId xmlns:a16="http://schemas.microsoft.com/office/drawing/2014/main" id="{31FE92C5-31DE-BC4A-B3B4-48C353922B2F}"/>
              </a:ext>
            </a:extLst>
          </p:cNvPr>
          <p:cNvSpPr>
            <a:spLocks noGrp="1"/>
          </p:cNvSpPr>
          <p:nvPr>
            <p:ph type="title"/>
          </p:nvPr>
        </p:nvSpPr>
        <p:spPr/>
        <p:txBody>
          <a:bodyPr/>
          <a:lstStyle/>
          <a:p>
            <a:r>
              <a:rPr lang="en-US" dirty="0"/>
              <a:t>Refund approvals scenario</a:t>
            </a:r>
          </a:p>
        </p:txBody>
      </p:sp>
      <p:sp>
        <p:nvSpPr>
          <p:cNvPr id="56" name="Text Placeholder 2">
            <a:extLst>
              <a:ext uri="{FF2B5EF4-FFF2-40B4-BE49-F238E27FC236}">
                <a16:creationId xmlns:a16="http://schemas.microsoft.com/office/drawing/2014/main" id="{16B0B870-0CDA-9742-8792-FCEBC5CB0805}"/>
              </a:ext>
            </a:extLst>
          </p:cNvPr>
          <p:cNvSpPr>
            <a:spLocks noGrp="1"/>
          </p:cNvSpPr>
          <p:nvPr>
            <p:ph type="body" sz="quarter" idx="4294967295"/>
          </p:nvPr>
        </p:nvSpPr>
        <p:spPr>
          <a:xfrm>
            <a:off x="2644676" y="2005722"/>
            <a:ext cx="1825625" cy="1193800"/>
          </a:xfrm>
        </p:spPr>
        <p:txBody>
          <a:bodyPr/>
          <a:lstStyle/>
          <a:p>
            <a:pPr defTabSz="455830"/>
            <a:r>
              <a:rPr lang="en-US" dirty="0"/>
              <a:t>Customer submits refund request</a:t>
            </a:r>
          </a:p>
          <a:p>
            <a:pPr>
              <a:spcBef>
                <a:spcPts val="549"/>
              </a:spcBef>
              <a:buClr>
                <a:srgbClr val="000000"/>
              </a:buClr>
              <a:buSzPct val="100000"/>
            </a:pPr>
            <a:r>
              <a:rPr lang="en-US" sz="998" dirty="0"/>
              <a:t>Customer did not receive </a:t>
            </a:r>
            <a:br>
              <a:rPr lang="en-US" sz="998" dirty="0"/>
            </a:br>
            <a:r>
              <a:rPr lang="en-US" sz="998" dirty="0"/>
              <a:t>retail delivery and asks </a:t>
            </a:r>
            <a:br>
              <a:rPr lang="en-US" sz="998" dirty="0"/>
            </a:br>
            <a:r>
              <a:rPr lang="en-US" sz="998" dirty="0"/>
              <a:t>for a refund</a:t>
            </a:r>
          </a:p>
        </p:txBody>
      </p:sp>
      <p:sp>
        <p:nvSpPr>
          <p:cNvPr id="57" name="Text Placeholder 3">
            <a:extLst>
              <a:ext uri="{FF2B5EF4-FFF2-40B4-BE49-F238E27FC236}">
                <a16:creationId xmlns:a16="http://schemas.microsoft.com/office/drawing/2014/main" id="{DF382386-E2FF-1D4D-B668-813DFF7E735C}"/>
              </a:ext>
            </a:extLst>
          </p:cNvPr>
          <p:cNvSpPr>
            <a:spLocks noGrp="1"/>
          </p:cNvSpPr>
          <p:nvPr>
            <p:ph type="body" sz="quarter" idx="4294967295"/>
          </p:nvPr>
        </p:nvSpPr>
        <p:spPr>
          <a:xfrm>
            <a:off x="4908401" y="2050180"/>
            <a:ext cx="1825625" cy="1101725"/>
          </a:xfrm>
        </p:spPr>
        <p:txBody>
          <a:bodyPr/>
          <a:lstStyle/>
          <a:p>
            <a:pPr defTabSz="455830"/>
            <a:r>
              <a:rPr lang="en-US" dirty="0"/>
              <a:t>Determine refund approval</a:t>
            </a:r>
          </a:p>
          <a:p>
            <a:pPr>
              <a:spcBef>
                <a:spcPts val="549"/>
              </a:spcBef>
              <a:buClr>
                <a:srgbClr val="000000"/>
              </a:buClr>
              <a:buSzPct val="100000"/>
            </a:pPr>
            <a:r>
              <a:rPr lang="en-US" sz="998" dirty="0"/>
              <a:t>Make decision whether </a:t>
            </a:r>
            <a:br>
              <a:rPr lang="en-US" sz="998" dirty="0"/>
            </a:br>
            <a:r>
              <a:rPr lang="en-US" sz="998" dirty="0"/>
              <a:t>to issue refund</a:t>
            </a:r>
          </a:p>
        </p:txBody>
      </p:sp>
      <p:sp>
        <p:nvSpPr>
          <p:cNvPr id="58" name="Text Placeholder 4">
            <a:extLst>
              <a:ext uri="{FF2B5EF4-FFF2-40B4-BE49-F238E27FC236}">
                <a16:creationId xmlns:a16="http://schemas.microsoft.com/office/drawing/2014/main" id="{158BB02A-988F-EB4A-928C-444530A95F8F}"/>
              </a:ext>
            </a:extLst>
          </p:cNvPr>
          <p:cNvSpPr>
            <a:spLocks noGrp="1"/>
          </p:cNvSpPr>
          <p:nvPr>
            <p:ph type="body" sz="quarter" idx="4294967295"/>
          </p:nvPr>
        </p:nvSpPr>
        <p:spPr>
          <a:xfrm>
            <a:off x="7190174" y="2041289"/>
            <a:ext cx="1825625" cy="1147763"/>
          </a:xfrm>
        </p:spPr>
        <p:txBody>
          <a:bodyPr/>
          <a:lstStyle/>
          <a:p>
            <a:pPr defTabSz="455830"/>
            <a:r>
              <a:rPr lang="en-US" dirty="0"/>
              <a:t>Make adjustment</a:t>
            </a:r>
            <a:br>
              <a:rPr lang="en-US" dirty="0"/>
            </a:br>
            <a:r>
              <a:rPr lang="en-US" dirty="0"/>
              <a:t>and notify customer</a:t>
            </a:r>
          </a:p>
          <a:p>
            <a:pPr>
              <a:spcBef>
                <a:spcPts val="549"/>
              </a:spcBef>
              <a:buClr>
                <a:srgbClr val="000000"/>
              </a:buClr>
              <a:buSzPct val="100000"/>
            </a:pPr>
            <a:r>
              <a:rPr lang="en-US" sz="998" dirty="0"/>
              <a:t>Issue refund (if approved),</a:t>
            </a:r>
            <a:br>
              <a:rPr lang="en-US" sz="998" dirty="0"/>
            </a:br>
            <a:r>
              <a:rPr lang="en-US" sz="998" dirty="0"/>
              <a:t>notify customer and </a:t>
            </a:r>
            <a:br>
              <a:rPr lang="en-US" sz="998" dirty="0"/>
            </a:br>
            <a:r>
              <a:rPr lang="en-US" sz="998" dirty="0"/>
              <a:t>close request</a:t>
            </a:r>
          </a:p>
        </p:txBody>
      </p:sp>
      <p:sp>
        <p:nvSpPr>
          <p:cNvPr id="24" name="Rectangle 23">
            <a:extLst>
              <a:ext uri="{FF2B5EF4-FFF2-40B4-BE49-F238E27FC236}">
                <a16:creationId xmlns:a16="http://schemas.microsoft.com/office/drawing/2014/main" id="{BAE12B01-872D-394B-BA23-0BA67087777D}"/>
              </a:ext>
            </a:extLst>
          </p:cNvPr>
          <p:cNvSpPr/>
          <p:nvPr/>
        </p:nvSpPr>
        <p:spPr>
          <a:xfrm>
            <a:off x="2741183" y="238404"/>
            <a:ext cx="4112590" cy="848034"/>
          </a:xfrm>
          <a:prstGeom prst="rect">
            <a:avLst/>
          </a:prstGeom>
          <a:noFill/>
        </p:spPr>
        <p:txBody>
          <a:bodyPr wrap="square" lIns="0" tIns="0" rIns="0" bIns="0" rtlCol="0" anchor="ctr">
            <a:noAutofit/>
          </a:bodyPr>
          <a:lstStyle/>
          <a:p>
            <a:pPr algn="ctr" defTabSz="684133"/>
            <a:endParaRPr lang="en-US" sz="1196" dirty="0" err="1">
              <a:solidFill>
                <a:srgbClr val="FFFFFF"/>
              </a:solidFill>
              <a:latin typeface="Arial" panose="020B0604020202020204" pitchFamily="34" charset="0"/>
              <a:cs typeface="Arial"/>
            </a:endParaRPr>
          </a:p>
        </p:txBody>
      </p:sp>
      <p:sp>
        <p:nvSpPr>
          <p:cNvPr id="27" name="Rectangle 26">
            <a:extLst>
              <a:ext uri="{FF2B5EF4-FFF2-40B4-BE49-F238E27FC236}">
                <a16:creationId xmlns:a16="http://schemas.microsoft.com/office/drawing/2014/main" id="{5942683E-BCAF-B942-83F7-CB2E8A043C7E}"/>
              </a:ext>
            </a:extLst>
          </p:cNvPr>
          <p:cNvSpPr/>
          <p:nvPr/>
        </p:nvSpPr>
        <p:spPr>
          <a:xfrm>
            <a:off x="2818865" y="3390624"/>
            <a:ext cx="6115479" cy="1094140"/>
          </a:xfrm>
          <a:prstGeom prst="rect">
            <a:avLst/>
          </a:prstGeom>
        </p:spPr>
        <p:txBody>
          <a:bodyPr wrap="square" lIns="0" tIns="0" rIns="91187" bIns="0" anchor="ctr" anchorCtr="0">
            <a:noAutofit/>
          </a:bodyPr>
          <a:lstStyle/>
          <a:p>
            <a:pPr defTabSz="1215485">
              <a:spcAft>
                <a:spcPts val="549"/>
              </a:spcAft>
              <a:defRPr/>
            </a:pPr>
            <a:r>
              <a:rPr lang="en-US" sz="1100" kern="0" dirty="0">
                <a:solidFill>
                  <a:srgbClr val="0062FF"/>
                </a:solidFill>
                <a:latin typeface="Arial" panose="020B0604020202020204" pitchFamily="34" charset="0"/>
              </a:rPr>
              <a:t>Current metrics: </a:t>
            </a:r>
            <a:br>
              <a:rPr lang="en-US" sz="1100" kern="0" dirty="0">
                <a:solidFill>
                  <a:srgbClr val="0062FF"/>
                </a:solidFill>
                <a:latin typeface="Arial" panose="020B0604020202020204" pitchFamily="34" charset="0"/>
              </a:rPr>
            </a:br>
            <a:r>
              <a:rPr lang="en-US" sz="1800" kern="0" dirty="0">
                <a:solidFill>
                  <a:srgbClr val="0062FF"/>
                </a:solidFill>
                <a:latin typeface="Arial" panose="020B0604020202020204" pitchFamily="34" charset="0"/>
              </a:rPr>
              <a:t>0% straight-through processing</a:t>
            </a:r>
            <a:br>
              <a:rPr lang="en-US" sz="1800" kern="0" dirty="0">
                <a:solidFill>
                  <a:srgbClr val="0062FF"/>
                </a:solidFill>
                <a:latin typeface="Arial" panose="020B0604020202020204" pitchFamily="34" charset="0"/>
              </a:rPr>
            </a:br>
            <a:r>
              <a:rPr lang="en-US" sz="1100" kern="0" dirty="0">
                <a:solidFill>
                  <a:srgbClr val="0062FF"/>
                </a:solidFill>
                <a:latin typeface="Arial" panose="020B0604020202020204" pitchFamily="34" charset="0"/>
              </a:rPr>
              <a:t>(every refund request requires at least some human handling)</a:t>
            </a:r>
          </a:p>
          <a:p>
            <a:pPr defTabSz="1215485">
              <a:spcAft>
                <a:spcPts val="549"/>
              </a:spcAft>
              <a:defRPr/>
            </a:pPr>
            <a:r>
              <a:rPr lang="en-US" sz="1100" kern="0" dirty="0">
                <a:solidFill>
                  <a:srgbClr val="0062FF"/>
                </a:solidFill>
                <a:latin typeface="Arial" panose="020B0604020202020204" pitchFamily="34" charset="0"/>
              </a:rPr>
              <a:t>Challenge: </a:t>
            </a:r>
            <a:br>
              <a:rPr lang="en-US" sz="1100" kern="0" dirty="0">
                <a:solidFill>
                  <a:srgbClr val="0062FF"/>
                </a:solidFill>
                <a:latin typeface="Arial" panose="020B0604020202020204" pitchFamily="34" charset="0"/>
              </a:rPr>
            </a:br>
            <a:r>
              <a:rPr lang="en-US" sz="1800" kern="0" dirty="0">
                <a:solidFill>
                  <a:srgbClr val="0062FF"/>
                </a:solidFill>
                <a:latin typeface="Arial" panose="020B0604020202020204" pitchFamily="34" charset="0"/>
              </a:rPr>
              <a:t>Get to 80% straight-through processing </a:t>
            </a:r>
          </a:p>
        </p:txBody>
      </p:sp>
      <p:sp>
        <p:nvSpPr>
          <p:cNvPr id="29" name="Line 5">
            <a:extLst>
              <a:ext uri="{FF2B5EF4-FFF2-40B4-BE49-F238E27FC236}">
                <a16:creationId xmlns:a16="http://schemas.microsoft.com/office/drawing/2014/main" id="{FEF6271A-AF2B-6643-A64C-25AF0B7B5DFB}"/>
              </a:ext>
            </a:extLst>
          </p:cNvPr>
          <p:cNvSpPr/>
          <p:nvPr/>
        </p:nvSpPr>
        <p:spPr>
          <a:xfrm rot="5400000">
            <a:off x="2045312" y="3894322"/>
            <a:ext cx="1180888" cy="2"/>
          </a:xfrm>
          <a:prstGeom prst="line">
            <a:avLst/>
          </a:prstGeom>
          <a:noFill/>
          <a:ln w="12700" cap="flat">
            <a:solidFill>
              <a:srgbClr val="0064FF"/>
            </a:solidFill>
            <a:prstDash val="solid"/>
            <a:round/>
          </a:ln>
          <a:effectLst/>
        </p:spPr>
        <p:txBody>
          <a:bodyPr wrap="square" lIns="45593" tIns="45593" rIns="45593" bIns="45593" numCol="1" anchor="t">
            <a:noAutofit/>
          </a:bodyPr>
          <a:lstStyle/>
          <a:p>
            <a:pPr defTabSz="683746" hangingPunct="0">
              <a:defRPr sz="3400">
                <a:latin typeface="IBM Plex Sans"/>
                <a:ea typeface="IBM Plex Sans"/>
                <a:cs typeface="IBM Plex Sans"/>
                <a:sym typeface="IBM Plex Sans"/>
              </a:defRPr>
            </a:pPr>
            <a:endParaRPr sz="1271" kern="0" dirty="0">
              <a:solidFill>
                <a:srgbClr val="000000"/>
              </a:solidFill>
              <a:latin typeface="Arial" panose="020B0604020202020204" pitchFamily="34" charset="0"/>
              <a:ea typeface="IBM Plex Sans"/>
              <a:cs typeface="Arial" panose="020B0604020202020204" pitchFamily="34" charset="0"/>
              <a:sym typeface="IBM Plex Sans"/>
            </a:endParaRPr>
          </a:p>
        </p:txBody>
      </p:sp>
      <p:sp>
        <p:nvSpPr>
          <p:cNvPr id="31" name="Triangle 30">
            <a:extLst>
              <a:ext uri="{FF2B5EF4-FFF2-40B4-BE49-F238E27FC236}">
                <a16:creationId xmlns:a16="http://schemas.microsoft.com/office/drawing/2014/main" id="{B5570CF3-409A-4745-B5DE-F22E9E92E317}"/>
              </a:ext>
            </a:extLst>
          </p:cNvPr>
          <p:cNvSpPr/>
          <p:nvPr/>
        </p:nvSpPr>
        <p:spPr bwMode="auto">
          <a:xfrm rot="5400000">
            <a:off x="2644332" y="3405303"/>
            <a:ext cx="112883" cy="115968"/>
          </a:xfrm>
          <a:prstGeom prst="triangle">
            <a:avLst/>
          </a:prstGeom>
          <a:solidFill>
            <a:srgbClr val="3764FF"/>
          </a:solidFill>
          <a:ln w="19050">
            <a:solidFill>
              <a:srgbClr val="3764FF"/>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594" tIns="45594" rIns="45594" bIns="45594" numCol="1" spcCol="0" rtlCol="0" fromWordArt="0" anchor="t" anchorCtr="0" forceAA="0" compatLnSpc="1">
            <a:prstTxWarp prst="textNoShape">
              <a:avLst/>
            </a:prstTxWarp>
            <a:noAutofit/>
          </a:bodyPr>
          <a:lstStyle/>
          <a:p>
            <a:pPr defTabSz="455830" fontAlgn="base">
              <a:spcBef>
                <a:spcPct val="0"/>
              </a:spcBef>
              <a:spcAft>
                <a:spcPct val="0"/>
              </a:spcAft>
            </a:pPr>
            <a:endParaRPr lang="en-US" sz="698" dirty="0" err="1">
              <a:solidFill>
                <a:srgbClr val="191919"/>
              </a:solidFill>
              <a:latin typeface="Arial" panose="020B0604020202020204" pitchFamily="34" charset="0"/>
            </a:endParaRPr>
          </a:p>
        </p:txBody>
      </p:sp>
      <p:cxnSp>
        <p:nvCxnSpPr>
          <p:cNvPr id="52" name="Straight Connector 51">
            <a:extLst>
              <a:ext uri="{FF2B5EF4-FFF2-40B4-BE49-F238E27FC236}">
                <a16:creationId xmlns:a16="http://schemas.microsoft.com/office/drawing/2014/main" id="{BB01D75A-F8E1-1145-BC41-5F6E612E7000}"/>
              </a:ext>
            </a:extLst>
          </p:cNvPr>
          <p:cNvCxnSpPr>
            <a:cxnSpLocks/>
          </p:cNvCxnSpPr>
          <p:nvPr/>
        </p:nvCxnSpPr>
        <p:spPr>
          <a:xfrm flipH="1">
            <a:off x="2749331" y="1179318"/>
            <a:ext cx="460918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Oval 52">
            <a:extLst>
              <a:ext uri="{FF2B5EF4-FFF2-40B4-BE49-F238E27FC236}">
                <a16:creationId xmlns:a16="http://schemas.microsoft.com/office/drawing/2014/main" id="{50EAF862-7B71-E644-BD7B-BFC6D826B24C}"/>
              </a:ext>
            </a:extLst>
          </p:cNvPr>
          <p:cNvSpPr/>
          <p:nvPr/>
        </p:nvSpPr>
        <p:spPr bwMode="auto">
          <a:xfrm>
            <a:off x="2635756" y="1066430"/>
            <a:ext cx="230013" cy="228177"/>
          </a:xfrm>
          <a:prstGeom prst="ellipse">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1" tIns="26951" rIns="26951" bIns="26951" numCol="1" rtlCol="0" anchor="t" anchorCtr="0" compatLnSpc="1">
            <a:prstTxWarp prst="textNoShape">
              <a:avLst/>
            </a:prstTxWarp>
          </a:bodyPr>
          <a:lstStyle/>
          <a:p>
            <a:pPr algn="ctr" defTabSz="684429" fontAlgn="base">
              <a:lnSpc>
                <a:spcPct val="90000"/>
              </a:lnSpc>
              <a:spcBef>
                <a:spcPct val="0"/>
              </a:spcBef>
              <a:spcAft>
                <a:spcPct val="0"/>
              </a:spcAft>
              <a:defRPr/>
            </a:pPr>
            <a:r>
              <a:rPr lang="en-US" sz="998" dirty="0">
                <a:solidFill>
                  <a:srgbClr val="FFFFFF"/>
                </a:solidFill>
                <a:latin typeface="Arial" panose="020B0604020202020204" pitchFamily="34" charset="0"/>
              </a:rPr>
              <a:t>1</a:t>
            </a:r>
          </a:p>
        </p:txBody>
      </p:sp>
      <p:sp>
        <p:nvSpPr>
          <p:cNvPr id="54" name="Oval 53">
            <a:extLst>
              <a:ext uri="{FF2B5EF4-FFF2-40B4-BE49-F238E27FC236}">
                <a16:creationId xmlns:a16="http://schemas.microsoft.com/office/drawing/2014/main" id="{AA55C402-18E2-5447-B1A0-D97A5ED9B55E}"/>
              </a:ext>
            </a:extLst>
          </p:cNvPr>
          <p:cNvSpPr/>
          <p:nvPr/>
        </p:nvSpPr>
        <p:spPr bwMode="auto">
          <a:xfrm>
            <a:off x="4908401" y="1066430"/>
            <a:ext cx="230013" cy="228177"/>
          </a:xfrm>
          <a:prstGeom prst="ellipse">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1" tIns="26951" rIns="26951" bIns="26951" numCol="1" rtlCol="0" anchor="t" anchorCtr="0" compatLnSpc="1">
            <a:prstTxWarp prst="textNoShape">
              <a:avLst/>
            </a:prstTxWarp>
          </a:bodyPr>
          <a:lstStyle/>
          <a:p>
            <a:pPr algn="ctr" defTabSz="684429" fontAlgn="base">
              <a:lnSpc>
                <a:spcPct val="90000"/>
              </a:lnSpc>
              <a:spcBef>
                <a:spcPct val="0"/>
              </a:spcBef>
              <a:spcAft>
                <a:spcPct val="0"/>
              </a:spcAft>
              <a:defRPr/>
            </a:pPr>
            <a:r>
              <a:rPr lang="en-US" sz="998" dirty="0">
                <a:solidFill>
                  <a:srgbClr val="FFFFFF"/>
                </a:solidFill>
                <a:latin typeface="Arial" panose="020B0604020202020204" pitchFamily="34" charset="0"/>
              </a:rPr>
              <a:t>2</a:t>
            </a:r>
          </a:p>
        </p:txBody>
      </p:sp>
      <p:sp>
        <p:nvSpPr>
          <p:cNvPr id="55" name="Oval 54">
            <a:extLst>
              <a:ext uri="{FF2B5EF4-FFF2-40B4-BE49-F238E27FC236}">
                <a16:creationId xmlns:a16="http://schemas.microsoft.com/office/drawing/2014/main" id="{2DB89766-E130-A84E-8CAD-FAC63D133D1A}"/>
              </a:ext>
            </a:extLst>
          </p:cNvPr>
          <p:cNvSpPr/>
          <p:nvPr/>
        </p:nvSpPr>
        <p:spPr bwMode="auto">
          <a:xfrm>
            <a:off x="7190174" y="1066430"/>
            <a:ext cx="230013" cy="228177"/>
          </a:xfrm>
          <a:prstGeom prst="ellipse">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1" tIns="26951" rIns="26951" bIns="26951" numCol="1" rtlCol="0" anchor="t" anchorCtr="0" compatLnSpc="1">
            <a:prstTxWarp prst="textNoShape">
              <a:avLst/>
            </a:prstTxWarp>
          </a:bodyPr>
          <a:lstStyle/>
          <a:p>
            <a:pPr algn="ctr" defTabSz="684429" fontAlgn="base">
              <a:lnSpc>
                <a:spcPct val="90000"/>
              </a:lnSpc>
              <a:spcBef>
                <a:spcPct val="0"/>
              </a:spcBef>
              <a:spcAft>
                <a:spcPct val="0"/>
              </a:spcAft>
              <a:defRPr/>
            </a:pPr>
            <a:r>
              <a:rPr lang="en-US" sz="998" dirty="0">
                <a:solidFill>
                  <a:srgbClr val="FFFFFF"/>
                </a:solidFill>
                <a:latin typeface="Arial" panose="020B0604020202020204" pitchFamily="34" charset="0"/>
              </a:rPr>
              <a:t>3</a:t>
            </a:r>
          </a:p>
        </p:txBody>
      </p:sp>
      <p:sp>
        <p:nvSpPr>
          <p:cNvPr id="25" name="TextBox 24">
            <a:extLst>
              <a:ext uri="{FF2B5EF4-FFF2-40B4-BE49-F238E27FC236}">
                <a16:creationId xmlns:a16="http://schemas.microsoft.com/office/drawing/2014/main" id="{A2029A76-167C-924E-9D0E-274E6F6D31EC}"/>
              </a:ext>
            </a:extLst>
          </p:cNvPr>
          <p:cNvSpPr txBox="1"/>
          <p:nvPr/>
        </p:nvSpPr>
        <p:spPr>
          <a:xfrm>
            <a:off x="4917529" y="1429838"/>
            <a:ext cx="1281066" cy="221599"/>
          </a:xfrm>
          <a:prstGeom prst="rect">
            <a:avLst/>
          </a:prstGeom>
          <a:noFill/>
        </p:spPr>
        <p:txBody>
          <a:bodyPr wrap="square" lIns="0" tIns="0" rIns="0" bIns="0" rtlCol="0">
            <a:spAutoFit/>
          </a:bodyPr>
          <a:lstStyle/>
          <a:p>
            <a:pPr defTabSz="684817">
              <a:lnSpc>
                <a:spcPct val="90000"/>
              </a:lnSpc>
              <a:defRPr/>
            </a:pPr>
            <a:r>
              <a:rPr lang="en-US" sz="1600" dirty="0">
                <a:solidFill>
                  <a:schemeClr val="bg1"/>
                </a:solidFill>
                <a:ea typeface="IBM Plex Sans" charset="0"/>
                <a:cs typeface="Arial" panose="020B0604020202020204" pitchFamily="34" charset="0"/>
              </a:rPr>
              <a:t>Approve</a:t>
            </a:r>
          </a:p>
        </p:txBody>
      </p:sp>
      <p:sp>
        <p:nvSpPr>
          <p:cNvPr id="26" name="TextBox 25">
            <a:extLst>
              <a:ext uri="{FF2B5EF4-FFF2-40B4-BE49-F238E27FC236}">
                <a16:creationId xmlns:a16="http://schemas.microsoft.com/office/drawing/2014/main" id="{DFC39C05-124B-E046-9C2F-8BEAF73FFA39}"/>
              </a:ext>
            </a:extLst>
          </p:cNvPr>
          <p:cNvSpPr txBox="1"/>
          <p:nvPr/>
        </p:nvSpPr>
        <p:spPr>
          <a:xfrm>
            <a:off x="2617501" y="1429838"/>
            <a:ext cx="1152641" cy="221599"/>
          </a:xfrm>
          <a:prstGeom prst="rect">
            <a:avLst/>
          </a:prstGeom>
          <a:noFill/>
        </p:spPr>
        <p:txBody>
          <a:bodyPr wrap="square" lIns="0" tIns="0" rIns="0" bIns="0" rtlCol="0">
            <a:spAutoFit/>
          </a:bodyPr>
          <a:lstStyle/>
          <a:p>
            <a:pPr defTabSz="684817">
              <a:lnSpc>
                <a:spcPct val="90000"/>
              </a:lnSpc>
              <a:defRPr/>
            </a:pPr>
            <a:r>
              <a:rPr lang="en-US" sz="1600" dirty="0">
                <a:solidFill>
                  <a:schemeClr val="bg1"/>
                </a:solidFill>
                <a:ea typeface="IBM Plex Sans" charset="0"/>
                <a:cs typeface="Arial" panose="020B0604020202020204" pitchFamily="34" charset="0"/>
              </a:rPr>
              <a:t>Gather info</a:t>
            </a:r>
          </a:p>
        </p:txBody>
      </p:sp>
      <p:sp>
        <p:nvSpPr>
          <p:cNvPr id="30" name="TextBox 29">
            <a:extLst>
              <a:ext uri="{FF2B5EF4-FFF2-40B4-BE49-F238E27FC236}">
                <a16:creationId xmlns:a16="http://schemas.microsoft.com/office/drawing/2014/main" id="{5F586063-344F-084E-8EAF-4F1CAACD7DCD}"/>
              </a:ext>
            </a:extLst>
          </p:cNvPr>
          <p:cNvSpPr txBox="1"/>
          <p:nvPr/>
        </p:nvSpPr>
        <p:spPr>
          <a:xfrm>
            <a:off x="7199301" y="1429838"/>
            <a:ext cx="1281059" cy="221599"/>
          </a:xfrm>
          <a:prstGeom prst="rect">
            <a:avLst/>
          </a:prstGeom>
          <a:noFill/>
        </p:spPr>
        <p:txBody>
          <a:bodyPr wrap="square" lIns="0" tIns="0" rIns="0" bIns="0" rtlCol="0">
            <a:spAutoFit/>
          </a:bodyPr>
          <a:lstStyle/>
          <a:p>
            <a:pPr defTabSz="684817">
              <a:lnSpc>
                <a:spcPct val="90000"/>
              </a:lnSpc>
              <a:defRPr/>
            </a:pPr>
            <a:r>
              <a:rPr lang="en-US" sz="1600" dirty="0">
                <a:solidFill>
                  <a:schemeClr val="bg1"/>
                </a:solidFill>
                <a:ea typeface="IBM Plex Sans" charset="0"/>
                <a:cs typeface="Arial" panose="020B0604020202020204" pitchFamily="34" charset="0"/>
              </a:rPr>
              <a:t>Issue refund</a:t>
            </a:r>
          </a:p>
        </p:txBody>
      </p:sp>
      <p:grpSp>
        <p:nvGrpSpPr>
          <p:cNvPr id="4" name="Group 3">
            <a:extLst>
              <a:ext uri="{FF2B5EF4-FFF2-40B4-BE49-F238E27FC236}">
                <a16:creationId xmlns:a16="http://schemas.microsoft.com/office/drawing/2014/main" id="{2B77CA1F-EE66-D540-A407-98798E639CBF}"/>
              </a:ext>
            </a:extLst>
          </p:cNvPr>
          <p:cNvGrpSpPr/>
          <p:nvPr/>
        </p:nvGrpSpPr>
        <p:grpSpPr>
          <a:xfrm>
            <a:off x="4689351" y="2050180"/>
            <a:ext cx="2281772" cy="1129982"/>
            <a:chOff x="9144000" y="4670048"/>
            <a:chExt cx="4572000" cy="4114800"/>
          </a:xfrm>
        </p:grpSpPr>
        <p:cxnSp>
          <p:nvCxnSpPr>
            <p:cNvPr id="35" name="Straight Connector 34">
              <a:extLst>
                <a:ext uri="{FF2B5EF4-FFF2-40B4-BE49-F238E27FC236}">
                  <a16:creationId xmlns:a16="http://schemas.microsoft.com/office/drawing/2014/main" id="{3F9EAEEF-6606-174F-9331-B4D0807D8E31}"/>
                </a:ext>
              </a:extLst>
            </p:cNvPr>
            <p:cNvCxnSpPr>
              <a:cxnSpLocks/>
            </p:cNvCxnSpPr>
            <p:nvPr/>
          </p:nvCxnSpPr>
          <p:spPr bwMode="auto">
            <a:xfrm flipV="1">
              <a:off x="9144000" y="4670048"/>
              <a:ext cx="0" cy="411480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7E4889B-927D-9A46-8BE3-E79746C96AB0}"/>
                </a:ext>
              </a:extLst>
            </p:cNvPr>
            <p:cNvCxnSpPr>
              <a:cxnSpLocks/>
            </p:cNvCxnSpPr>
            <p:nvPr/>
          </p:nvCxnSpPr>
          <p:spPr bwMode="auto">
            <a:xfrm flipV="1">
              <a:off x="13716000" y="4670048"/>
              <a:ext cx="0" cy="411480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69431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F34D7EBE-DC2D-ED41-9D5D-CA4828A6DE02}"/>
              </a:ext>
            </a:extLst>
          </p:cNvPr>
          <p:cNvCxnSpPr>
            <a:cxnSpLocks/>
          </p:cNvCxnSpPr>
          <p:nvPr/>
        </p:nvCxnSpPr>
        <p:spPr>
          <a:xfrm flipH="1">
            <a:off x="2630183" y="1679449"/>
            <a:ext cx="4613448" cy="0"/>
          </a:xfrm>
          <a:prstGeom prst="line">
            <a:avLst/>
          </a:prstGeom>
          <a:ln w="127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C26079B9-24E4-DD47-A31B-F8F0D014109A}"/>
              </a:ext>
            </a:extLst>
          </p:cNvPr>
          <p:cNvSpPr/>
          <p:nvPr/>
        </p:nvSpPr>
        <p:spPr bwMode="auto">
          <a:xfrm>
            <a:off x="4230" y="1289444"/>
            <a:ext cx="2283885" cy="3854056"/>
          </a:xfrm>
          <a:prstGeom prst="rect">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5" name="Title 4">
            <a:extLst>
              <a:ext uri="{FF2B5EF4-FFF2-40B4-BE49-F238E27FC236}">
                <a16:creationId xmlns:a16="http://schemas.microsoft.com/office/drawing/2014/main" id="{DD747C86-73A5-F246-B9C4-819B22BFEC0F}"/>
              </a:ext>
            </a:extLst>
          </p:cNvPr>
          <p:cNvSpPr>
            <a:spLocks noGrp="1"/>
          </p:cNvSpPr>
          <p:nvPr>
            <p:ph type="title"/>
          </p:nvPr>
        </p:nvSpPr>
        <p:spPr>
          <a:xfrm>
            <a:off x="227506" y="466950"/>
            <a:ext cx="8539793" cy="804672"/>
          </a:xfrm>
        </p:spPr>
        <p:txBody>
          <a:bodyPr/>
          <a:lstStyle/>
          <a:p>
            <a:r>
              <a:rPr lang="en-US" sz="2000" dirty="0"/>
              <a:t>Current situation: Core automation combined with manual work</a:t>
            </a:r>
          </a:p>
        </p:txBody>
      </p:sp>
      <p:sp>
        <p:nvSpPr>
          <p:cNvPr id="56" name="Text Placeholder 2">
            <a:extLst>
              <a:ext uri="{FF2B5EF4-FFF2-40B4-BE49-F238E27FC236}">
                <a16:creationId xmlns:a16="http://schemas.microsoft.com/office/drawing/2014/main" id="{16B0B870-0CDA-9742-8792-FCEBC5CB0805}"/>
              </a:ext>
            </a:extLst>
          </p:cNvPr>
          <p:cNvSpPr>
            <a:spLocks noGrp="1"/>
          </p:cNvSpPr>
          <p:nvPr>
            <p:ph type="body" sz="quarter" idx="4294967295"/>
          </p:nvPr>
        </p:nvSpPr>
        <p:spPr>
          <a:xfrm>
            <a:off x="2498054" y="2325656"/>
            <a:ext cx="1992313" cy="1949450"/>
          </a:xfrm>
        </p:spPr>
        <p:txBody>
          <a:bodyPr vert="horz" lIns="0" tIns="0" rIns="0" bIns="0" rtlCol="0" anchor="t">
            <a:noAutofit/>
          </a:bodyPr>
          <a:lstStyle/>
          <a:p>
            <a:pPr marL="171279" indent="-171279">
              <a:spcAft>
                <a:spcPts val="300"/>
              </a:spcAft>
              <a:buClr>
                <a:srgbClr val="0062FF"/>
              </a:buClr>
              <a:buSzPct val="100000"/>
              <a:buFont typeface="System Font Regular"/>
              <a:buChar char="•"/>
            </a:pPr>
            <a:r>
              <a:rPr lang="en-US" sz="974" dirty="0">
                <a:solidFill>
                  <a:srgbClr val="0062FF"/>
                </a:solidFill>
                <a:latin typeface="Arial" panose="020B0604020202020204" pitchFamily="34" charset="0"/>
              </a:rPr>
              <a:t>Initiate workflow</a:t>
            </a:r>
            <a:br>
              <a:rPr lang="en-US" sz="974" dirty="0">
                <a:latin typeface="Arial" panose="020B0604020202020204" pitchFamily="34" charset="0"/>
              </a:rPr>
            </a:br>
            <a:br>
              <a:rPr lang="en-US" sz="300" dirty="0">
                <a:latin typeface="Arial" panose="020B0604020202020204" pitchFamily="34" charset="0"/>
              </a:rPr>
            </a:br>
            <a:r>
              <a:rPr lang="en-US" sz="974" dirty="0">
                <a:solidFill>
                  <a:srgbClr val="000000"/>
                </a:solidFill>
                <a:latin typeface="Arial" panose="020B0604020202020204" pitchFamily="34" charset="0"/>
              </a:rPr>
              <a:t>Customer fills out web form </a:t>
            </a:r>
            <a:br>
              <a:rPr lang="en-US" sz="974" dirty="0">
                <a:latin typeface="Arial" panose="020B0604020202020204" pitchFamily="34" charset="0"/>
              </a:rPr>
            </a:br>
            <a:r>
              <a:rPr lang="en-US" sz="974" dirty="0">
                <a:solidFill>
                  <a:srgbClr val="000000"/>
                </a:solidFill>
                <a:latin typeface="Arial" panose="020B0604020202020204" pitchFamily="34" charset="0"/>
              </a:rPr>
              <a:t>and attaches documentation </a:t>
            </a:r>
          </a:p>
          <a:p>
            <a:pPr marL="171279" indent="-171279">
              <a:spcAft>
                <a:spcPts val="300"/>
              </a:spcAft>
              <a:buClr>
                <a:srgbClr val="0062FF"/>
              </a:buClr>
              <a:buSzPct val="100000"/>
              <a:buFont typeface="System Font Regular"/>
              <a:buChar char="•"/>
            </a:pPr>
            <a:r>
              <a:rPr lang="en-US" sz="974" dirty="0">
                <a:solidFill>
                  <a:srgbClr val="0062FF"/>
                </a:solidFill>
                <a:latin typeface="Arial" panose="020B0604020202020204" pitchFamily="34" charset="0"/>
              </a:rPr>
              <a:t>Store documents in repository</a:t>
            </a:r>
            <a:br>
              <a:rPr lang="en-US" sz="300" dirty="0">
                <a:latin typeface="Arial" panose="020B0604020202020204" pitchFamily="34" charset="0"/>
              </a:rPr>
            </a:br>
            <a:r>
              <a:rPr lang="en-US" sz="974" dirty="0">
                <a:solidFill>
                  <a:srgbClr val="000000"/>
                </a:solidFill>
                <a:latin typeface="Arial" panose="020B0604020202020204" pitchFamily="34" charset="0"/>
              </a:rPr>
              <a:t>Customer documentation is stored in content repository</a:t>
            </a:r>
          </a:p>
          <a:p>
            <a:pPr marL="171279" indent="-171279">
              <a:spcAft>
                <a:spcPts val="300"/>
              </a:spcAft>
              <a:buClr>
                <a:srgbClr val="0062FF"/>
              </a:buClr>
              <a:buSzPct val="100000"/>
              <a:buFont typeface="System Font Regular"/>
              <a:buChar char="•"/>
            </a:pPr>
            <a:r>
              <a:rPr lang="en-US" sz="974" dirty="0">
                <a:solidFill>
                  <a:srgbClr val="D12765"/>
                </a:solidFill>
                <a:latin typeface="Arial" panose="020B0604020202020204" pitchFamily="34" charset="0"/>
              </a:rPr>
              <a:t>Manually process documents</a:t>
            </a:r>
            <a:br>
              <a:rPr lang="en-US" sz="974" dirty="0">
                <a:latin typeface="Arial" panose="020B0604020202020204" pitchFamily="34" charset="0"/>
              </a:rPr>
            </a:br>
            <a:br>
              <a:rPr lang="en-US" sz="300" dirty="0">
                <a:latin typeface="Arial" panose="020B0604020202020204" pitchFamily="34" charset="0"/>
              </a:rPr>
            </a:br>
            <a:r>
              <a:rPr lang="en-US" sz="974" dirty="0">
                <a:solidFill>
                  <a:srgbClr val="000000"/>
                </a:solidFill>
                <a:latin typeface="Arial" panose="020B0604020202020204" pitchFamily="34" charset="0"/>
              </a:rPr>
              <a:t>Clerk copies data from attachments into refund system</a:t>
            </a:r>
          </a:p>
          <a:p>
            <a:pPr marL="171279" indent="-171279">
              <a:spcAft>
                <a:spcPts val="300"/>
              </a:spcAft>
              <a:buClr>
                <a:srgbClr val="0062FF"/>
              </a:buClr>
              <a:buSzPct val="100000"/>
              <a:buFont typeface="System Font Regular"/>
              <a:buChar char="•"/>
            </a:pPr>
            <a:r>
              <a:rPr lang="en-US" sz="974" dirty="0">
                <a:solidFill>
                  <a:srgbClr val="D12765"/>
                </a:solidFill>
                <a:latin typeface="Arial" panose="020B0604020202020204" pitchFamily="34" charset="0"/>
              </a:rPr>
              <a:t>Assist customers via telephone and email</a:t>
            </a:r>
            <a:br>
              <a:rPr lang="en-US" sz="974" dirty="0">
                <a:latin typeface="Arial" panose="020B0604020202020204" pitchFamily="34" charset="0"/>
              </a:rPr>
            </a:br>
            <a:br>
              <a:rPr lang="en-US" sz="300" dirty="0">
                <a:latin typeface="Arial" panose="020B0604020202020204" pitchFamily="34" charset="0"/>
              </a:rPr>
            </a:br>
            <a:r>
              <a:rPr lang="en-US" sz="974" dirty="0">
                <a:solidFill>
                  <a:srgbClr val="000000"/>
                </a:solidFill>
                <a:latin typeface="Arial" panose="020B0604020202020204" pitchFamily="34" charset="0"/>
              </a:rPr>
              <a:t>CSRs help customers as needed </a:t>
            </a:r>
          </a:p>
          <a:p>
            <a:pPr marL="171279" indent="-171279">
              <a:spcAft>
                <a:spcPts val="300"/>
              </a:spcAft>
              <a:buClr>
                <a:srgbClr val="0062FF"/>
              </a:buClr>
              <a:buSzPct val="100000"/>
              <a:buFont typeface="System Font Regular"/>
              <a:buChar char="•"/>
            </a:pPr>
            <a:endParaRPr lang="en-US" sz="974" dirty="0">
              <a:solidFill>
                <a:srgbClr val="000000"/>
              </a:solidFill>
              <a:latin typeface="Arial" panose="020B0604020202020204" pitchFamily="34" charset="0"/>
            </a:endParaRPr>
          </a:p>
        </p:txBody>
      </p:sp>
      <p:sp>
        <p:nvSpPr>
          <p:cNvPr id="57" name="Text Placeholder 3">
            <a:extLst>
              <a:ext uri="{FF2B5EF4-FFF2-40B4-BE49-F238E27FC236}">
                <a16:creationId xmlns:a16="http://schemas.microsoft.com/office/drawing/2014/main" id="{DF382386-E2FF-1D4D-B668-813DFF7E735C}"/>
              </a:ext>
            </a:extLst>
          </p:cNvPr>
          <p:cNvSpPr>
            <a:spLocks noGrp="1"/>
          </p:cNvSpPr>
          <p:nvPr>
            <p:ph type="body" sz="quarter" idx="4294967295"/>
          </p:nvPr>
        </p:nvSpPr>
        <p:spPr>
          <a:xfrm>
            <a:off x="4791253" y="2325656"/>
            <a:ext cx="1827212" cy="1103312"/>
          </a:xfrm>
        </p:spPr>
        <p:txBody>
          <a:bodyPr/>
          <a:lstStyle/>
          <a:p>
            <a:pPr marL="171279" indent="-171279">
              <a:buClr>
                <a:srgbClr val="0062FF"/>
              </a:buClr>
              <a:buSzPct val="100000"/>
              <a:buFont typeface="System Font Regular"/>
              <a:buChar char="•"/>
            </a:pPr>
            <a:r>
              <a:rPr lang="en-US" sz="998" dirty="0">
                <a:solidFill>
                  <a:srgbClr val="0062FF"/>
                </a:solidFill>
                <a:latin typeface="Arial" panose="020B0604020202020204" pitchFamily="34" charset="0"/>
              </a:rPr>
              <a:t>Automate business rules</a:t>
            </a:r>
            <a:br>
              <a:rPr lang="en-US" sz="998" dirty="0">
                <a:solidFill>
                  <a:srgbClr val="000000"/>
                </a:solidFill>
              </a:rPr>
            </a:br>
            <a:br>
              <a:rPr lang="en-US" sz="300" dirty="0">
                <a:solidFill>
                  <a:srgbClr val="000000"/>
                </a:solidFill>
              </a:rPr>
            </a:br>
            <a:r>
              <a:rPr lang="en-US" sz="998" dirty="0">
                <a:solidFill>
                  <a:srgbClr val="000000"/>
                </a:solidFill>
              </a:rPr>
              <a:t>Basic decision services </a:t>
            </a:r>
            <a:br>
              <a:rPr lang="en-US" sz="998" dirty="0">
                <a:solidFill>
                  <a:srgbClr val="000000"/>
                </a:solidFill>
              </a:rPr>
            </a:br>
            <a:r>
              <a:rPr lang="en-US" sz="998" dirty="0">
                <a:solidFill>
                  <a:srgbClr val="000000"/>
                </a:solidFill>
              </a:rPr>
              <a:t>are used to make refund determinations</a:t>
            </a:r>
          </a:p>
          <a:p>
            <a:pPr marL="171279" indent="-171279">
              <a:buClr>
                <a:srgbClr val="0062FF"/>
              </a:buClr>
              <a:buSzPct val="100000"/>
              <a:buFont typeface="System Font Regular"/>
              <a:buChar char="•"/>
            </a:pPr>
            <a:r>
              <a:rPr lang="en-US" sz="998" dirty="0">
                <a:solidFill>
                  <a:srgbClr val="D12765"/>
                </a:solidFill>
                <a:latin typeface="Arial" panose="020B0604020202020204" pitchFamily="34" charset="0"/>
              </a:rPr>
              <a:t>Assign specialists to work with repeat customers</a:t>
            </a:r>
            <a:br>
              <a:rPr lang="en-US" sz="998" dirty="0">
                <a:solidFill>
                  <a:srgbClr val="000000"/>
                </a:solidFill>
              </a:rPr>
            </a:br>
            <a:br>
              <a:rPr lang="en-US" sz="300" dirty="0">
                <a:solidFill>
                  <a:srgbClr val="000000"/>
                </a:solidFill>
              </a:rPr>
            </a:br>
            <a:r>
              <a:rPr lang="en-US" sz="998" dirty="0">
                <a:solidFill>
                  <a:srgbClr val="000000"/>
                </a:solidFill>
              </a:rPr>
              <a:t>Work with customers to ensure customer retention</a:t>
            </a:r>
          </a:p>
          <a:p>
            <a:pPr marL="171279" indent="-171279">
              <a:buClr>
                <a:srgbClr val="0062FF"/>
              </a:buClr>
              <a:buSzPct val="100000"/>
              <a:buFont typeface="System Font Regular"/>
              <a:buChar char="•"/>
            </a:pPr>
            <a:endParaRPr lang="en-US" sz="998" dirty="0">
              <a:solidFill>
                <a:srgbClr val="000000"/>
              </a:solidFill>
            </a:endParaRPr>
          </a:p>
        </p:txBody>
      </p:sp>
      <p:sp>
        <p:nvSpPr>
          <p:cNvPr id="58" name="Text Placeholder 4">
            <a:extLst>
              <a:ext uri="{FF2B5EF4-FFF2-40B4-BE49-F238E27FC236}">
                <a16:creationId xmlns:a16="http://schemas.microsoft.com/office/drawing/2014/main" id="{158BB02A-988F-EB4A-928C-444530A95F8F}"/>
              </a:ext>
            </a:extLst>
          </p:cNvPr>
          <p:cNvSpPr>
            <a:spLocks noGrp="1"/>
          </p:cNvSpPr>
          <p:nvPr>
            <p:ph type="body" sz="quarter" idx="4294967295"/>
          </p:nvPr>
        </p:nvSpPr>
        <p:spPr>
          <a:xfrm>
            <a:off x="7075138" y="2326136"/>
            <a:ext cx="1827212" cy="1147762"/>
          </a:xfrm>
        </p:spPr>
        <p:txBody>
          <a:bodyPr/>
          <a:lstStyle/>
          <a:p>
            <a:pPr marL="171279" indent="-171279">
              <a:buClr>
                <a:srgbClr val="D12765"/>
              </a:buClr>
              <a:buSzPct val="100000"/>
              <a:buFont typeface="System Font Regular"/>
              <a:buChar char="•"/>
            </a:pPr>
            <a:r>
              <a:rPr lang="en-US" sz="998" dirty="0">
                <a:solidFill>
                  <a:srgbClr val="D12765"/>
                </a:solidFill>
                <a:latin typeface="Arial" panose="020B0604020202020204" pitchFamily="34" charset="0"/>
              </a:rPr>
              <a:t>Manually issue refund</a:t>
            </a:r>
            <a:br>
              <a:rPr lang="en-US" sz="998" dirty="0">
                <a:solidFill>
                  <a:srgbClr val="000000"/>
                </a:solidFill>
              </a:rPr>
            </a:br>
            <a:br>
              <a:rPr lang="en-US" sz="300" dirty="0">
                <a:solidFill>
                  <a:srgbClr val="000000"/>
                </a:solidFill>
              </a:rPr>
            </a:br>
            <a:r>
              <a:rPr lang="en-US" sz="998" dirty="0">
                <a:solidFill>
                  <a:srgbClr val="000000"/>
                </a:solidFill>
              </a:rPr>
              <a:t>Accounts payable clerk copies and pastes refund data into billing system</a:t>
            </a:r>
          </a:p>
        </p:txBody>
      </p:sp>
      <p:sp>
        <p:nvSpPr>
          <p:cNvPr id="47" name="TextBox 46">
            <a:extLst>
              <a:ext uri="{FF2B5EF4-FFF2-40B4-BE49-F238E27FC236}">
                <a16:creationId xmlns:a16="http://schemas.microsoft.com/office/drawing/2014/main" id="{1EC8914E-49EC-E34D-AFB2-E03043E826A6}"/>
              </a:ext>
            </a:extLst>
          </p:cNvPr>
          <p:cNvSpPr txBox="1"/>
          <p:nvPr/>
        </p:nvSpPr>
        <p:spPr>
          <a:xfrm>
            <a:off x="4800389" y="1930201"/>
            <a:ext cx="1457886" cy="221599"/>
          </a:xfrm>
          <a:prstGeom prst="rect">
            <a:avLst/>
          </a:prstGeom>
          <a:noFill/>
        </p:spPr>
        <p:txBody>
          <a:bodyPr wrap="square" lIns="0" tIns="0" rIns="0" bIns="0" rtlCol="0">
            <a:spAutoFit/>
          </a:bodyPr>
          <a:lstStyle/>
          <a:p>
            <a:pPr defTabSz="685503">
              <a:lnSpc>
                <a:spcPct val="90000"/>
              </a:lnSpc>
              <a:defRPr/>
            </a:pPr>
            <a:r>
              <a:rPr lang="en-US" sz="1600" dirty="0">
                <a:solidFill>
                  <a:srgbClr val="000000"/>
                </a:solidFill>
                <a:ea typeface="IBM Plex Sans" charset="0"/>
                <a:cs typeface="Arial" panose="020B0604020202020204" pitchFamily="34" charset="0"/>
              </a:rPr>
              <a:t>Approve</a:t>
            </a:r>
          </a:p>
        </p:txBody>
      </p:sp>
      <p:sp>
        <p:nvSpPr>
          <p:cNvPr id="48" name="TextBox 47">
            <a:extLst>
              <a:ext uri="{FF2B5EF4-FFF2-40B4-BE49-F238E27FC236}">
                <a16:creationId xmlns:a16="http://schemas.microsoft.com/office/drawing/2014/main" id="{E30624AC-4FCB-D541-BE5C-E89A1FF33793}"/>
              </a:ext>
            </a:extLst>
          </p:cNvPr>
          <p:cNvSpPr txBox="1"/>
          <p:nvPr/>
        </p:nvSpPr>
        <p:spPr>
          <a:xfrm>
            <a:off x="2498231" y="1930201"/>
            <a:ext cx="1117165" cy="221599"/>
          </a:xfrm>
          <a:prstGeom prst="rect">
            <a:avLst/>
          </a:prstGeom>
          <a:noFill/>
        </p:spPr>
        <p:txBody>
          <a:bodyPr wrap="square" lIns="0" tIns="0" rIns="0" bIns="0" rtlCol="0">
            <a:spAutoFit/>
          </a:bodyPr>
          <a:lstStyle/>
          <a:p>
            <a:pPr defTabSz="685503">
              <a:lnSpc>
                <a:spcPct val="90000"/>
              </a:lnSpc>
              <a:defRPr/>
            </a:pPr>
            <a:r>
              <a:rPr lang="en-US" sz="1600" dirty="0">
                <a:solidFill>
                  <a:srgbClr val="000000"/>
                </a:solidFill>
                <a:ea typeface="IBM Plex Sans" charset="0"/>
                <a:cs typeface="Arial" panose="020B0604020202020204" pitchFamily="34" charset="0"/>
              </a:rPr>
              <a:t>Gather info</a:t>
            </a:r>
          </a:p>
        </p:txBody>
      </p:sp>
      <p:sp>
        <p:nvSpPr>
          <p:cNvPr id="51" name="TextBox 50">
            <a:extLst>
              <a:ext uri="{FF2B5EF4-FFF2-40B4-BE49-F238E27FC236}">
                <a16:creationId xmlns:a16="http://schemas.microsoft.com/office/drawing/2014/main" id="{25356BF8-9CCC-E34B-8CEC-E4BE9BA0737E}"/>
              </a:ext>
            </a:extLst>
          </p:cNvPr>
          <p:cNvSpPr txBox="1"/>
          <p:nvPr/>
        </p:nvSpPr>
        <p:spPr>
          <a:xfrm>
            <a:off x="7084274" y="1930201"/>
            <a:ext cx="1255080" cy="221599"/>
          </a:xfrm>
          <a:prstGeom prst="rect">
            <a:avLst/>
          </a:prstGeom>
          <a:noFill/>
        </p:spPr>
        <p:txBody>
          <a:bodyPr wrap="square" lIns="0" tIns="0" rIns="0" bIns="0" rtlCol="0">
            <a:spAutoFit/>
          </a:bodyPr>
          <a:lstStyle/>
          <a:p>
            <a:pPr defTabSz="685503">
              <a:lnSpc>
                <a:spcPct val="90000"/>
              </a:lnSpc>
              <a:defRPr/>
            </a:pPr>
            <a:r>
              <a:rPr lang="en-US" sz="1600" dirty="0">
                <a:solidFill>
                  <a:srgbClr val="000000"/>
                </a:solidFill>
                <a:ea typeface="IBM Plex Sans" charset="0"/>
                <a:cs typeface="Arial" panose="020B0604020202020204" pitchFamily="34" charset="0"/>
              </a:rPr>
              <a:t>Issue refund</a:t>
            </a:r>
          </a:p>
        </p:txBody>
      </p:sp>
      <p:sp>
        <p:nvSpPr>
          <p:cNvPr id="42" name="Oval 41">
            <a:extLst>
              <a:ext uri="{FF2B5EF4-FFF2-40B4-BE49-F238E27FC236}">
                <a16:creationId xmlns:a16="http://schemas.microsoft.com/office/drawing/2014/main" id="{736E744B-96E3-BB43-A6D7-14909541EA24}"/>
              </a:ext>
            </a:extLst>
          </p:cNvPr>
          <p:cNvSpPr/>
          <p:nvPr/>
        </p:nvSpPr>
        <p:spPr bwMode="auto">
          <a:xfrm>
            <a:off x="2516503" y="1566457"/>
            <a:ext cx="230226" cy="228389"/>
          </a:xfrm>
          <a:prstGeom prst="ellipse">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algn="ctr" defTabSz="685114" fontAlgn="base">
              <a:lnSpc>
                <a:spcPct val="90000"/>
              </a:lnSpc>
              <a:spcBef>
                <a:spcPct val="0"/>
              </a:spcBef>
              <a:spcAft>
                <a:spcPct val="0"/>
              </a:spcAft>
              <a:defRPr/>
            </a:pPr>
            <a:r>
              <a:rPr lang="en-US" sz="999" dirty="0">
                <a:solidFill>
                  <a:srgbClr val="FFFFFF"/>
                </a:solidFill>
                <a:latin typeface="Arial" panose="020B0604020202020204" pitchFamily="34" charset="0"/>
              </a:rPr>
              <a:t>1</a:t>
            </a:r>
          </a:p>
        </p:txBody>
      </p:sp>
      <p:sp>
        <p:nvSpPr>
          <p:cNvPr id="43" name="Oval 42">
            <a:extLst>
              <a:ext uri="{FF2B5EF4-FFF2-40B4-BE49-F238E27FC236}">
                <a16:creationId xmlns:a16="http://schemas.microsoft.com/office/drawing/2014/main" id="{5B056768-F5C4-5F4C-BBFE-362A71950C81}"/>
              </a:ext>
            </a:extLst>
          </p:cNvPr>
          <p:cNvSpPr/>
          <p:nvPr/>
        </p:nvSpPr>
        <p:spPr bwMode="auto">
          <a:xfrm>
            <a:off x="4791253" y="1566457"/>
            <a:ext cx="230226" cy="228389"/>
          </a:xfrm>
          <a:prstGeom prst="ellipse">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algn="ctr" defTabSz="685114" fontAlgn="base">
              <a:lnSpc>
                <a:spcPct val="90000"/>
              </a:lnSpc>
              <a:spcBef>
                <a:spcPct val="0"/>
              </a:spcBef>
              <a:spcAft>
                <a:spcPct val="0"/>
              </a:spcAft>
              <a:defRPr/>
            </a:pPr>
            <a:r>
              <a:rPr lang="en-US" sz="999" dirty="0">
                <a:solidFill>
                  <a:srgbClr val="FFFFFF"/>
                </a:solidFill>
                <a:latin typeface="Arial" panose="020B0604020202020204" pitchFamily="34" charset="0"/>
              </a:rPr>
              <a:t>2</a:t>
            </a:r>
          </a:p>
        </p:txBody>
      </p:sp>
      <p:sp>
        <p:nvSpPr>
          <p:cNvPr id="44" name="Oval 43">
            <a:extLst>
              <a:ext uri="{FF2B5EF4-FFF2-40B4-BE49-F238E27FC236}">
                <a16:creationId xmlns:a16="http://schemas.microsoft.com/office/drawing/2014/main" id="{A375F487-522A-0C49-8649-8450C9AD2EEA}"/>
              </a:ext>
            </a:extLst>
          </p:cNvPr>
          <p:cNvSpPr/>
          <p:nvPr/>
        </p:nvSpPr>
        <p:spPr bwMode="auto">
          <a:xfrm>
            <a:off x="7075138" y="1566457"/>
            <a:ext cx="230226" cy="228389"/>
          </a:xfrm>
          <a:prstGeom prst="ellipse">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algn="ctr" defTabSz="685114" fontAlgn="base">
              <a:lnSpc>
                <a:spcPct val="90000"/>
              </a:lnSpc>
              <a:spcBef>
                <a:spcPct val="0"/>
              </a:spcBef>
              <a:spcAft>
                <a:spcPct val="0"/>
              </a:spcAft>
              <a:defRPr/>
            </a:pPr>
            <a:r>
              <a:rPr lang="en-US" sz="999" dirty="0">
                <a:solidFill>
                  <a:srgbClr val="FFFFFF"/>
                </a:solidFill>
                <a:latin typeface="Arial" panose="020B0604020202020204" pitchFamily="34" charset="0"/>
              </a:rPr>
              <a:t>3</a:t>
            </a:r>
          </a:p>
        </p:txBody>
      </p:sp>
      <p:sp>
        <p:nvSpPr>
          <p:cNvPr id="46" name="Rectangle 45">
            <a:extLst>
              <a:ext uri="{FF2B5EF4-FFF2-40B4-BE49-F238E27FC236}">
                <a16:creationId xmlns:a16="http://schemas.microsoft.com/office/drawing/2014/main" id="{0B819969-1AE1-7F4A-9798-13DE2673EA8E}"/>
              </a:ext>
            </a:extLst>
          </p:cNvPr>
          <p:cNvSpPr/>
          <p:nvPr/>
        </p:nvSpPr>
        <p:spPr>
          <a:xfrm>
            <a:off x="7075138" y="4103047"/>
            <a:ext cx="1824278" cy="527532"/>
          </a:xfrm>
          <a:prstGeom prst="rect">
            <a:avLst/>
          </a:prstGeom>
          <a:ln w="38100">
            <a:solidFill>
              <a:schemeClr val="tx1"/>
            </a:solidFill>
          </a:ln>
        </p:spPr>
        <p:txBody>
          <a:bodyPr wrap="square" lIns="91355" tIns="0" rIns="91355" bIns="0" anchor="ctr" anchorCtr="0">
            <a:noAutofit/>
          </a:bodyPr>
          <a:lstStyle/>
          <a:p>
            <a:pPr marL="142732" indent="-142732" defTabSz="684133">
              <a:spcAft>
                <a:spcPts val="300"/>
              </a:spcAft>
              <a:buSzPct val="100000"/>
              <a:buFont typeface="Arial" panose="020B0604020202020204" pitchFamily="34" charset="0"/>
              <a:buChar char="•"/>
              <a:defRPr/>
            </a:pPr>
            <a:r>
              <a:rPr lang="en-US" sz="1400" dirty="0">
                <a:solidFill>
                  <a:srgbClr val="D12765"/>
                </a:solidFill>
                <a:ea typeface="IBM Plex Sans" charset="0"/>
                <a:cs typeface="Arial" panose="020B0604020202020204" pitchFamily="34" charset="0"/>
              </a:rPr>
              <a:t>Manual work</a:t>
            </a:r>
          </a:p>
          <a:p>
            <a:pPr marL="142732" indent="-142732" defTabSz="684133">
              <a:spcAft>
                <a:spcPts val="300"/>
              </a:spcAft>
              <a:buSzPct val="100000"/>
              <a:buFont typeface="Arial" panose="020B0604020202020204" pitchFamily="34" charset="0"/>
              <a:buChar char="•"/>
              <a:defRPr/>
            </a:pPr>
            <a:r>
              <a:rPr lang="en-US" sz="1400" dirty="0">
                <a:solidFill>
                  <a:srgbClr val="0062FF"/>
                </a:solidFill>
                <a:ea typeface="IBM Plex Sans" charset="0"/>
                <a:cs typeface="Arial" panose="020B0604020202020204" pitchFamily="34" charset="0"/>
              </a:rPr>
              <a:t>Core automation</a:t>
            </a:r>
          </a:p>
        </p:txBody>
      </p:sp>
      <p:sp>
        <p:nvSpPr>
          <p:cNvPr id="49" name="Text Placeholder 6">
            <a:extLst>
              <a:ext uri="{FF2B5EF4-FFF2-40B4-BE49-F238E27FC236}">
                <a16:creationId xmlns:a16="http://schemas.microsoft.com/office/drawing/2014/main" id="{3353AB57-1CBE-2947-83C5-FB9B3EE20802}"/>
              </a:ext>
            </a:extLst>
          </p:cNvPr>
          <p:cNvSpPr txBox="1">
            <a:spLocks/>
          </p:cNvSpPr>
          <p:nvPr/>
        </p:nvSpPr>
        <p:spPr>
          <a:xfrm>
            <a:off x="227506" y="203175"/>
            <a:ext cx="2402677" cy="452837"/>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defRPr/>
            </a:pPr>
            <a:r>
              <a:rPr lang="en-US" sz="1374" kern="0" dirty="0">
                <a:solidFill>
                  <a:srgbClr val="0062FF"/>
                </a:solidFill>
                <a:latin typeface="Arial" panose="020B0604020202020204" pitchFamily="34" charset="0"/>
                <a:cs typeface="Arial" panose="020B0604020202020204" pitchFamily="34" charset="0"/>
              </a:rPr>
              <a:t>Refund approvals scenario</a:t>
            </a:r>
            <a:endParaRPr lang="en-US" sz="1398" kern="0" dirty="0">
              <a:solidFill>
                <a:srgbClr val="0062FF"/>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5F0515B3-34E3-E648-B30E-10E24B0D5540}"/>
              </a:ext>
            </a:extLst>
          </p:cNvPr>
          <p:cNvGrpSpPr/>
          <p:nvPr/>
        </p:nvGrpSpPr>
        <p:grpSpPr>
          <a:xfrm>
            <a:off x="4572000" y="2332864"/>
            <a:ext cx="2283885" cy="2379152"/>
            <a:chOff x="9144000" y="4670048"/>
            <a:chExt cx="4572000" cy="4114800"/>
          </a:xfrm>
        </p:grpSpPr>
        <p:cxnSp>
          <p:nvCxnSpPr>
            <p:cNvPr id="26" name="Straight Connector 25">
              <a:extLst>
                <a:ext uri="{FF2B5EF4-FFF2-40B4-BE49-F238E27FC236}">
                  <a16:creationId xmlns:a16="http://schemas.microsoft.com/office/drawing/2014/main" id="{EE0B57AF-D654-F144-922E-4E7656B9F17D}"/>
                </a:ext>
              </a:extLst>
            </p:cNvPr>
            <p:cNvCxnSpPr>
              <a:cxnSpLocks/>
            </p:cNvCxnSpPr>
            <p:nvPr/>
          </p:nvCxnSpPr>
          <p:spPr bwMode="auto">
            <a:xfrm flipV="1">
              <a:off x="9144000" y="4670048"/>
              <a:ext cx="0" cy="411480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B6D2DAF-040B-0E4E-AF22-1B17CF184B62}"/>
                </a:ext>
              </a:extLst>
            </p:cNvPr>
            <p:cNvCxnSpPr>
              <a:cxnSpLocks/>
            </p:cNvCxnSpPr>
            <p:nvPr/>
          </p:nvCxnSpPr>
          <p:spPr bwMode="auto">
            <a:xfrm flipV="1">
              <a:off x="13716000" y="4670048"/>
              <a:ext cx="0" cy="411480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24" name="Rectangle 23">
            <a:extLst>
              <a:ext uri="{FF2B5EF4-FFF2-40B4-BE49-F238E27FC236}">
                <a16:creationId xmlns:a16="http://schemas.microsoft.com/office/drawing/2014/main" id="{91D5698F-7EAD-D64C-B39F-2C85BAC1CA4F}"/>
              </a:ext>
            </a:extLst>
          </p:cNvPr>
          <p:cNvSpPr/>
          <p:nvPr/>
        </p:nvSpPr>
        <p:spPr bwMode="auto">
          <a:xfrm>
            <a:off x="1371252" y="2595950"/>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9" name="Rectangle 28">
            <a:extLst>
              <a:ext uri="{FF2B5EF4-FFF2-40B4-BE49-F238E27FC236}">
                <a16:creationId xmlns:a16="http://schemas.microsoft.com/office/drawing/2014/main" id="{51D5B37F-72BC-3849-ACE3-1A9EC7090641}"/>
              </a:ext>
            </a:extLst>
          </p:cNvPr>
          <p:cNvSpPr/>
          <p:nvPr/>
        </p:nvSpPr>
        <p:spPr bwMode="auto">
          <a:xfrm>
            <a:off x="1375821" y="2595951"/>
            <a:ext cx="373641" cy="1344741"/>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30" name="Rectangle 29">
            <a:extLst>
              <a:ext uri="{FF2B5EF4-FFF2-40B4-BE49-F238E27FC236}">
                <a16:creationId xmlns:a16="http://schemas.microsoft.com/office/drawing/2014/main" id="{C03B594D-8098-7444-ABED-48CA44477C90}"/>
              </a:ext>
            </a:extLst>
          </p:cNvPr>
          <p:cNvSpPr/>
          <p:nvPr/>
        </p:nvSpPr>
        <p:spPr bwMode="auto">
          <a:xfrm>
            <a:off x="554090" y="2601809"/>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32" name="TextBox 31">
            <a:extLst>
              <a:ext uri="{FF2B5EF4-FFF2-40B4-BE49-F238E27FC236}">
                <a16:creationId xmlns:a16="http://schemas.microsoft.com/office/drawing/2014/main" id="{DAA129A5-E56A-9A44-AE3A-6FA854473D11}"/>
              </a:ext>
            </a:extLst>
          </p:cNvPr>
          <p:cNvSpPr txBox="1"/>
          <p:nvPr/>
        </p:nvSpPr>
        <p:spPr>
          <a:xfrm>
            <a:off x="545933" y="3642904"/>
            <a:ext cx="401959" cy="248227"/>
          </a:xfrm>
          <a:prstGeom prst="rect">
            <a:avLst/>
          </a:prstGeom>
          <a:noFill/>
        </p:spPr>
        <p:txBody>
          <a:bodyPr wrap="square" lIns="0" tIns="0" rIns="0" bIns="0" rtlCol="0" anchor="t" anchorCtr="0">
            <a:noAutofit/>
          </a:bodyPr>
          <a:lstStyle/>
          <a:p>
            <a:pPr algn="ctr" defTabSz="912504">
              <a:defRPr/>
            </a:pPr>
            <a:r>
              <a:rPr lang="en-US" sz="899" dirty="0">
                <a:solidFill>
                  <a:srgbClr val="FFFFFF"/>
                </a:solidFill>
                <a:latin typeface="Arial" panose="020B0604020202020204" pitchFamily="34" charset="0"/>
                <a:sym typeface="HelvNeue Bold for IBM"/>
              </a:rPr>
              <a:t>0%</a:t>
            </a:r>
            <a:endParaRPr lang="en-US" sz="799" dirty="0">
              <a:solidFill>
                <a:srgbClr val="FFFFFF"/>
              </a:solidFill>
              <a:latin typeface="Arial" panose="020B0604020202020204" pitchFamily="34" charset="0"/>
              <a:sym typeface="HelvNeue Bold for IBM"/>
            </a:endParaRPr>
          </a:p>
        </p:txBody>
      </p:sp>
      <p:sp>
        <p:nvSpPr>
          <p:cNvPr id="33" name="TextBox 32">
            <a:extLst>
              <a:ext uri="{FF2B5EF4-FFF2-40B4-BE49-F238E27FC236}">
                <a16:creationId xmlns:a16="http://schemas.microsoft.com/office/drawing/2014/main" id="{71384F3F-9056-384D-89AB-49C406E0AB4E}"/>
              </a:ext>
            </a:extLst>
          </p:cNvPr>
          <p:cNvSpPr txBox="1"/>
          <p:nvPr/>
        </p:nvSpPr>
        <p:spPr>
          <a:xfrm>
            <a:off x="1375821" y="3135213"/>
            <a:ext cx="373641"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7</a:t>
            </a:r>
            <a:br>
              <a:rPr lang="en-US" sz="899" dirty="0">
                <a:solidFill>
                  <a:srgbClr val="000000"/>
                </a:solidFill>
                <a:latin typeface="Arial" panose="020B0604020202020204" pitchFamily="34" charset="0"/>
                <a:sym typeface="HelvNeue Bold for IBM"/>
              </a:rPr>
            </a:br>
            <a:r>
              <a:rPr lang="en-US" sz="899" dirty="0">
                <a:solidFill>
                  <a:srgbClr val="000000"/>
                </a:solidFill>
                <a:latin typeface="Arial" panose="020B0604020202020204" pitchFamily="34" charset="0"/>
                <a:sym typeface="HelvNeue Bold for IBM"/>
              </a:rPr>
              <a:t>days</a:t>
            </a:r>
            <a:endParaRPr lang="en-US" sz="799" dirty="0">
              <a:solidFill>
                <a:srgbClr val="000000"/>
              </a:solidFill>
              <a:latin typeface="Arial" panose="020B0604020202020204" pitchFamily="34" charset="0"/>
              <a:sym typeface="HelvNeue Bold for IBM"/>
            </a:endParaRPr>
          </a:p>
        </p:txBody>
      </p:sp>
      <p:sp>
        <p:nvSpPr>
          <p:cNvPr id="34" name="TextBox 33">
            <a:extLst>
              <a:ext uri="{FF2B5EF4-FFF2-40B4-BE49-F238E27FC236}">
                <a16:creationId xmlns:a16="http://schemas.microsoft.com/office/drawing/2014/main" id="{73017381-D966-8D49-A3AF-2419639D6870}"/>
              </a:ext>
            </a:extLst>
          </p:cNvPr>
          <p:cNvSpPr txBox="1"/>
          <p:nvPr/>
        </p:nvSpPr>
        <p:spPr>
          <a:xfrm>
            <a:off x="419932" y="4048907"/>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5" name="TextBox 34">
            <a:extLst>
              <a:ext uri="{FF2B5EF4-FFF2-40B4-BE49-F238E27FC236}">
                <a16:creationId xmlns:a16="http://schemas.microsoft.com/office/drawing/2014/main" id="{3C3F8E01-D9B5-A741-BBFC-907F84B65FA2}"/>
              </a:ext>
            </a:extLst>
          </p:cNvPr>
          <p:cNvSpPr txBox="1"/>
          <p:nvPr/>
        </p:nvSpPr>
        <p:spPr>
          <a:xfrm>
            <a:off x="661362" y="2282807"/>
            <a:ext cx="999544" cy="305980"/>
          </a:xfrm>
          <a:prstGeom prst="rect">
            <a:avLst/>
          </a:prstGeom>
          <a:noFill/>
        </p:spPr>
        <p:txBody>
          <a:bodyPr wrap="square" lIns="0" tIns="0" rIns="0" bIns="0" rtlCol="0" anchor="t" anchorCtr="0">
            <a:noAutofit/>
          </a:bodyPr>
          <a:lstStyle/>
          <a:p>
            <a:pPr defTabSz="1216702">
              <a:spcBef>
                <a:spcPts val="1099"/>
              </a:spcBef>
              <a:spcAft>
                <a:spcPts val="300"/>
              </a:spcAft>
              <a:defRPr/>
            </a:pPr>
            <a:r>
              <a:rPr lang="en-US" sz="999" kern="0" dirty="0">
                <a:solidFill>
                  <a:srgbClr val="FFFFFF"/>
                </a:solidFill>
                <a:latin typeface="Arial" panose="020B0604020202020204" pitchFamily="34" charset="0"/>
              </a:rPr>
              <a:t>Refund metrics </a:t>
            </a: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
        <p:nvSpPr>
          <p:cNvPr id="36" name="TextBox 35">
            <a:extLst>
              <a:ext uri="{FF2B5EF4-FFF2-40B4-BE49-F238E27FC236}">
                <a16:creationId xmlns:a16="http://schemas.microsoft.com/office/drawing/2014/main" id="{1E5444F7-7C22-7743-ADD2-AA37E5889D5F}"/>
              </a:ext>
            </a:extLst>
          </p:cNvPr>
          <p:cNvSpPr txBox="1"/>
          <p:nvPr/>
        </p:nvSpPr>
        <p:spPr>
          <a:xfrm>
            <a:off x="1232229" y="4052038"/>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7" name="TextBox 36">
            <a:extLst>
              <a:ext uri="{FF2B5EF4-FFF2-40B4-BE49-F238E27FC236}">
                <a16:creationId xmlns:a16="http://schemas.microsoft.com/office/drawing/2014/main" id="{603AE2AE-6F3A-3942-958D-0A93E9DD7DE4}"/>
              </a:ext>
            </a:extLst>
          </p:cNvPr>
          <p:cNvSpPr txBox="1"/>
          <p:nvPr/>
        </p:nvSpPr>
        <p:spPr>
          <a:xfrm>
            <a:off x="241753" y="1500860"/>
            <a:ext cx="1817973"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Current process:</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Core automation</a:t>
            </a: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Tree>
    <p:extLst>
      <p:ext uri="{BB962C8B-B14F-4D97-AF65-F5344CB8AC3E}">
        <p14:creationId xmlns:p14="http://schemas.microsoft.com/office/powerpoint/2010/main" val="2022766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74C1D38-FEF4-3548-825B-BE9CCBA327D6}"/>
              </a:ext>
            </a:extLst>
          </p:cNvPr>
          <p:cNvSpPr/>
          <p:nvPr/>
        </p:nvSpPr>
        <p:spPr bwMode="auto">
          <a:xfrm>
            <a:off x="4230" y="1289444"/>
            <a:ext cx="2283885" cy="3854056"/>
          </a:xfrm>
          <a:prstGeom prst="rect">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62" name="TextBox 61">
            <a:extLst>
              <a:ext uri="{FF2B5EF4-FFF2-40B4-BE49-F238E27FC236}">
                <a16:creationId xmlns:a16="http://schemas.microsoft.com/office/drawing/2014/main" id="{A9680179-ABBE-3F4B-AF59-9276697F5041}"/>
              </a:ext>
            </a:extLst>
          </p:cNvPr>
          <p:cNvSpPr txBox="1"/>
          <p:nvPr/>
        </p:nvSpPr>
        <p:spPr>
          <a:xfrm>
            <a:off x="241753" y="1500860"/>
            <a:ext cx="1817973"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Add:</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Robotic process </a:t>
            </a:r>
            <a:br>
              <a:rPr lang="en-US" sz="1399" dirty="0">
                <a:solidFill>
                  <a:srgbClr val="FFFFFF"/>
                </a:solidFill>
                <a:latin typeface="Arial" panose="020B0604020202020204" pitchFamily="34" charset="0"/>
                <a:sym typeface="HelvNeue Bold for IBM"/>
              </a:rPr>
            </a:br>
            <a:r>
              <a:rPr lang="en-US" sz="1399" dirty="0">
                <a:solidFill>
                  <a:srgbClr val="FFFFFF"/>
                </a:solidFill>
                <a:latin typeface="Arial" panose="020B0604020202020204" pitchFamily="34" charset="0"/>
                <a:sym typeface="HelvNeue Bold for IBM"/>
              </a:rPr>
              <a:t>automation</a:t>
            </a:r>
          </a:p>
          <a:p>
            <a:pPr defTabSz="912504">
              <a:lnSpc>
                <a:spcPct val="90000"/>
              </a:lnSpc>
              <a:spcBef>
                <a:spcPts val="300"/>
              </a:spcBef>
              <a:defRPr/>
            </a:pPr>
            <a:endParaRPr lang="en-US" sz="1399" dirty="0">
              <a:solidFill>
                <a:srgbClr val="FFFFFF"/>
              </a:solidFill>
              <a:latin typeface="Arial" panose="020B0604020202020204" pitchFamily="34" charset="0"/>
              <a:sym typeface="HelvNeue Bold for IBM"/>
            </a:endParaRP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
        <p:nvSpPr>
          <p:cNvPr id="49" name="Text Placeholder 6">
            <a:extLst>
              <a:ext uri="{FF2B5EF4-FFF2-40B4-BE49-F238E27FC236}">
                <a16:creationId xmlns:a16="http://schemas.microsoft.com/office/drawing/2014/main" id="{3353AB57-1CBE-2947-83C5-FB9B3EE20802}"/>
              </a:ext>
            </a:extLst>
          </p:cNvPr>
          <p:cNvSpPr txBox="1">
            <a:spLocks/>
          </p:cNvSpPr>
          <p:nvPr/>
        </p:nvSpPr>
        <p:spPr>
          <a:xfrm>
            <a:off x="227506" y="203175"/>
            <a:ext cx="2283885" cy="452837"/>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defRPr/>
            </a:pPr>
            <a:r>
              <a:rPr lang="en-US" sz="1374" kern="0" dirty="0">
                <a:solidFill>
                  <a:srgbClr val="0062FF"/>
                </a:solidFill>
                <a:latin typeface="Arial" panose="020B0604020202020204" pitchFamily="34" charset="0"/>
                <a:cs typeface="Arial" panose="020B0604020202020204" pitchFamily="34" charset="0"/>
              </a:rPr>
              <a:t>Refund approvals scenario</a:t>
            </a:r>
            <a:endParaRPr lang="en-US" sz="1398" kern="0" dirty="0">
              <a:solidFill>
                <a:srgbClr val="0062FF"/>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AE12B01-872D-394B-BA23-0BA67087777D}"/>
              </a:ext>
            </a:extLst>
          </p:cNvPr>
          <p:cNvSpPr/>
          <p:nvPr/>
        </p:nvSpPr>
        <p:spPr>
          <a:xfrm>
            <a:off x="2739488" y="3122258"/>
            <a:ext cx="4116398" cy="848820"/>
          </a:xfrm>
          <a:prstGeom prst="rect">
            <a:avLst/>
          </a:prstGeom>
          <a:noFill/>
        </p:spPr>
        <p:txBody>
          <a:bodyPr wrap="square" lIns="0" tIns="0" rIns="0" bIns="0" rtlCol="0" anchor="ctr">
            <a:noAutofit/>
          </a:bodyPr>
          <a:lstStyle/>
          <a:p>
            <a:pPr algn="ctr" defTabSz="684817">
              <a:defRPr/>
            </a:pPr>
            <a:endParaRPr lang="en-US" sz="1197" dirty="0" err="1">
              <a:solidFill>
                <a:srgbClr val="FFFFFF"/>
              </a:solidFill>
              <a:latin typeface="Arial" panose="020B0604020202020204" pitchFamily="34" charset="0"/>
              <a:cs typeface="Arial"/>
            </a:endParaRPr>
          </a:p>
        </p:txBody>
      </p:sp>
      <p:sp>
        <p:nvSpPr>
          <p:cNvPr id="19" name="Rectangle 18">
            <a:extLst>
              <a:ext uri="{FF2B5EF4-FFF2-40B4-BE49-F238E27FC236}">
                <a16:creationId xmlns:a16="http://schemas.microsoft.com/office/drawing/2014/main" id="{47B72F58-AF78-A244-9582-39960557C93C}"/>
              </a:ext>
            </a:extLst>
          </p:cNvPr>
          <p:cNvSpPr/>
          <p:nvPr/>
        </p:nvSpPr>
        <p:spPr bwMode="auto">
          <a:xfrm>
            <a:off x="1371252" y="2595950"/>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0" name="Rectangle 19">
            <a:extLst>
              <a:ext uri="{FF2B5EF4-FFF2-40B4-BE49-F238E27FC236}">
                <a16:creationId xmlns:a16="http://schemas.microsoft.com/office/drawing/2014/main" id="{E23CF0AE-15CB-B446-8837-074069FCACB1}"/>
              </a:ext>
            </a:extLst>
          </p:cNvPr>
          <p:cNvSpPr/>
          <p:nvPr/>
        </p:nvSpPr>
        <p:spPr bwMode="auto">
          <a:xfrm>
            <a:off x="1375821" y="3173684"/>
            <a:ext cx="373641" cy="767385"/>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1" name="Rectangle 20">
            <a:extLst>
              <a:ext uri="{FF2B5EF4-FFF2-40B4-BE49-F238E27FC236}">
                <a16:creationId xmlns:a16="http://schemas.microsoft.com/office/drawing/2014/main" id="{B5A0112F-3581-5647-9B9B-20CB7B1EEE56}"/>
              </a:ext>
            </a:extLst>
          </p:cNvPr>
          <p:cNvSpPr/>
          <p:nvPr/>
        </p:nvSpPr>
        <p:spPr bwMode="auto">
          <a:xfrm>
            <a:off x="554090" y="2601809"/>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2" name="Rectangle 21">
            <a:extLst>
              <a:ext uri="{FF2B5EF4-FFF2-40B4-BE49-F238E27FC236}">
                <a16:creationId xmlns:a16="http://schemas.microsoft.com/office/drawing/2014/main" id="{B5AEC7F9-6799-A94E-8DE4-083A81A62BC2}"/>
              </a:ext>
            </a:extLst>
          </p:cNvPr>
          <p:cNvSpPr/>
          <p:nvPr/>
        </p:nvSpPr>
        <p:spPr bwMode="auto">
          <a:xfrm>
            <a:off x="555008" y="3543400"/>
            <a:ext cx="374557" cy="401964"/>
          </a:xfrm>
          <a:prstGeom prst="rect">
            <a:avLst/>
          </a:prstGeom>
          <a:solidFill>
            <a:schemeClr val="accent3">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5" name="TextBox 24">
            <a:extLst>
              <a:ext uri="{FF2B5EF4-FFF2-40B4-BE49-F238E27FC236}">
                <a16:creationId xmlns:a16="http://schemas.microsoft.com/office/drawing/2014/main" id="{E7D5EA24-FAF5-5742-82A1-BAA4FD2AA8CB}"/>
              </a:ext>
            </a:extLst>
          </p:cNvPr>
          <p:cNvSpPr txBox="1"/>
          <p:nvPr/>
        </p:nvSpPr>
        <p:spPr>
          <a:xfrm>
            <a:off x="559850" y="3697358"/>
            <a:ext cx="369715"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30%</a:t>
            </a:r>
            <a:endParaRPr lang="en-US" sz="799" dirty="0">
              <a:solidFill>
                <a:srgbClr val="000000"/>
              </a:solidFill>
              <a:latin typeface="Arial" panose="020B0604020202020204" pitchFamily="34" charset="0"/>
              <a:sym typeface="HelvNeue Bold for IBM"/>
            </a:endParaRPr>
          </a:p>
        </p:txBody>
      </p:sp>
      <p:sp>
        <p:nvSpPr>
          <p:cNvPr id="26" name="TextBox 25">
            <a:extLst>
              <a:ext uri="{FF2B5EF4-FFF2-40B4-BE49-F238E27FC236}">
                <a16:creationId xmlns:a16="http://schemas.microsoft.com/office/drawing/2014/main" id="{1987FA55-74CA-D541-9367-1B80FC836211}"/>
              </a:ext>
            </a:extLst>
          </p:cNvPr>
          <p:cNvSpPr txBox="1"/>
          <p:nvPr/>
        </p:nvSpPr>
        <p:spPr>
          <a:xfrm>
            <a:off x="1375821" y="3377057"/>
            <a:ext cx="375747"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4 </a:t>
            </a:r>
            <a:br>
              <a:rPr lang="en-US" sz="899" dirty="0">
                <a:solidFill>
                  <a:srgbClr val="000000"/>
                </a:solidFill>
                <a:latin typeface="Arial" panose="020B0604020202020204" pitchFamily="34" charset="0"/>
                <a:sym typeface="HelvNeue Bold for IBM"/>
              </a:rPr>
            </a:br>
            <a:r>
              <a:rPr lang="en-US" sz="899" dirty="0">
                <a:solidFill>
                  <a:srgbClr val="000000"/>
                </a:solidFill>
                <a:latin typeface="Arial" panose="020B0604020202020204" pitchFamily="34" charset="0"/>
                <a:sym typeface="HelvNeue Bold for IBM"/>
              </a:rPr>
              <a:t>days</a:t>
            </a:r>
            <a:endParaRPr lang="en-US" sz="799" dirty="0">
              <a:solidFill>
                <a:srgbClr val="000000"/>
              </a:solidFill>
              <a:latin typeface="Arial" panose="020B0604020202020204" pitchFamily="34" charset="0"/>
              <a:sym typeface="HelvNeue Bold for IBM"/>
            </a:endParaRPr>
          </a:p>
        </p:txBody>
      </p:sp>
      <p:sp>
        <p:nvSpPr>
          <p:cNvPr id="27" name="TextBox 26">
            <a:extLst>
              <a:ext uri="{FF2B5EF4-FFF2-40B4-BE49-F238E27FC236}">
                <a16:creationId xmlns:a16="http://schemas.microsoft.com/office/drawing/2014/main" id="{814E1FF3-31D7-F942-9F3E-2D8043E662F4}"/>
              </a:ext>
            </a:extLst>
          </p:cNvPr>
          <p:cNvSpPr txBox="1"/>
          <p:nvPr/>
        </p:nvSpPr>
        <p:spPr>
          <a:xfrm>
            <a:off x="419932" y="4048907"/>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29" name="TextBox 28">
            <a:extLst>
              <a:ext uri="{FF2B5EF4-FFF2-40B4-BE49-F238E27FC236}">
                <a16:creationId xmlns:a16="http://schemas.microsoft.com/office/drawing/2014/main" id="{C3F46E22-E249-0A4F-ADB8-630CBE7DB2CC}"/>
              </a:ext>
            </a:extLst>
          </p:cNvPr>
          <p:cNvSpPr txBox="1"/>
          <p:nvPr/>
        </p:nvSpPr>
        <p:spPr>
          <a:xfrm>
            <a:off x="661362" y="2282807"/>
            <a:ext cx="999544" cy="305980"/>
          </a:xfrm>
          <a:prstGeom prst="rect">
            <a:avLst/>
          </a:prstGeom>
          <a:noFill/>
        </p:spPr>
        <p:txBody>
          <a:bodyPr wrap="square" lIns="0" tIns="0" rIns="0" bIns="0" rtlCol="0" anchor="t" anchorCtr="0">
            <a:noAutofit/>
          </a:bodyPr>
          <a:lstStyle/>
          <a:p>
            <a:pPr defTabSz="1216702">
              <a:spcBef>
                <a:spcPts val="1099"/>
              </a:spcBef>
              <a:spcAft>
                <a:spcPts val="300"/>
              </a:spcAft>
              <a:defRPr/>
            </a:pPr>
            <a:r>
              <a:rPr lang="en-US" sz="999" kern="0" dirty="0">
                <a:solidFill>
                  <a:srgbClr val="FFFFFF"/>
                </a:solidFill>
                <a:latin typeface="Arial" panose="020B0604020202020204" pitchFamily="34" charset="0"/>
              </a:rPr>
              <a:t>Refund metrics </a:t>
            </a: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
        <p:nvSpPr>
          <p:cNvPr id="30" name="TextBox 29">
            <a:extLst>
              <a:ext uri="{FF2B5EF4-FFF2-40B4-BE49-F238E27FC236}">
                <a16:creationId xmlns:a16="http://schemas.microsoft.com/office/drawing/2014/main" id="{A63C79D6-1965-9143-94DB-197C1BC42578}"/>
              </a:ext>
            </a:extLst>
          </p:cNvPr>
          <p:cNvSpPr txBox="1"/>
          <p:nvPr/>
        </p:nvSpPr>
        <p:spPr>
          <a:xfrm>
            <a:off x="1232229" y="4052038"/>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2" name="Text Placeholder 4">
            <a:extLst>
              <a:ext uri="{FF2B5EF4-FFF2-40B4-BE49-F238E27FC236}">
                <a16:creationId xmlns:a16="http://schemas.microsoft.com/office/drawing/2014/main" id="{DAF8C93F-6013-594B-95D6-0C5F9DF02633}"/>
              </a:ext>
            </a:extLst>
          </p:cNvPr>
          <p:cNvSpPr txBox="1">
            <a:spLocks/>
          </p:cNvSpPr>
          <p:nvPr/>
        </p:nvSpPr>
        <p:spPr>
          <a:xfrm>
            <a:off x="3249942" y="4388871"/>
            <a:ext cx="4951523" cy="694366"/>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buClr>
                <a:srgbClr val="009C98"/>
              </a:buClr>
              <a:buSzPct val="100000"/>
            </a:pPr>
            <a:r>
              <a:rPr lang="en-US" sz="1199" kern="0" dirty="0">
                <a:solidFill>
                  <a:srgbClr val="009C98"/>
                </a:solidFill>
                <a:latin typeface="Arial" panose="020B0604020202020204" pitchFamily="34" charset="0"/>
                <a:cs typeface="Arial" panose="020B0604020202020204" pitchFamily="34" charset="0"/>
              </a:rPr>
              <a:t>Automatically issue refund</a:t>
            </a:r>
            <a:br>
              <a:rPr lang="en-US" sz="1199" kern="0" dirty="0">
                <a:latin typeface="Arial" panose="020B0604020202020204" pitchFamily="34" charset="0"/>
                <a:cs typeface="Arial" panose="020B0604020202020204" pitchFamily="34" charset="0"/>
              </a:rPr>
            </a:br>
            <a:br>
              <a:rPr lang="en-US" sz="400" kern="0" dirty="0">
                <a:latin typeface="Arial" panose="020B0604020202020204" pitchFamily="34" charset="0"/>
                <a:cs typeface="Arial" panose="020B0604020202020204" pitchFamily="34" charset="0"/>
              </a:rPr>
            </a:br>
            <a:r>
              <a:rPr lang="en-US" sz="1199" kern="0" dirty="0">
                <a:latin typeface="Arial" panose="020B0604020202020204" pitchFamily="34" charset="0"/>
                <a:cs typeface="Arial" panose="020B0604020202020204" pitchFamily="34" charset="0"/>
              </a:rPr>
              <a:t>RPA automatically replays the billing system actions normally performed manually by an end user. No technical integration is required.</a:t>
            </a:r>
            <a:endParaRPr lang="en-US" sz="1399"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459E984B-5463-B14C-B9D5-63484DA83457}"/>
              </a:ext>
            </a:extLst>
          </p:cNvPr>
          <p:cNvSpPr/>
          <p:nvPr/>
        </p:nvSpPr>
        <p:spPr bwMode="auto">
          <a:xfrm rot="488561">
            <a:off x="4694351" y="2979425"/>
            <a:ext cx="1900520" cy="39968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ctr" anchorCtr="0" compatLnSpc="1">
            <a:prstTxWarp prst="textNoShape">
              <a:avLst/>
            </a:prstTxWarp>
          </a:bodyPr>
          <a:lstStyle/>
          <a:p>
            <a:pPr algn="ctr" defTabSz="456743" fontAlgn="base">
              <a:lnSpc>
                <a:spcPct val="90000"/>
              </a:lnSpc>
              <a:spcBef>
                <a:spcPct val="0"/>
              </a:spcBef>
              <a:spcAft>
                <a:spcPct val="0"/>
              </a:spcAft>
            </a:pPr>
            <a:r>
              <a:rPr lang="en-US" sz="1399" dirty="0">
                <a:solidFill>
                  <a:schemeClr val="bg1"/>
                </a:solidFill>
                <a:latin typeface="Arial" panose="020B0604020202020204" pitchFamily="34" charset="0"/>
              </a:rPr>
              <a:t>Placeholder</a:t>
            </a:r>
            <a:endParaRPr lang="en-US" sz="699"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82D79023-4099-3E46-9F21-9315BB5647BF}"/>
              </a:ext>
            </a:extLst>
          </p:cNvPr>
          <p:cNvPicPr>
            <a:picLocks noChangeAspect="1"/>
          </p:cNvPicPr>
          <p:nvPr/>
        </p:nvPicPr>
        <p:blipFill>
          <a:blip r:embed="rId3"/>
          <a:stretch>
            <a:fillRect/>
          </a:stretch>
        </p:blipFill>
        <p:spPr>
          <a:xfrm>
            <a:off x="3249942" y="1303018"/>
            <a:ext cx="4824913" cy="3027969"/>
          </a:xfrm>
          <a:prstGeom prst="rect">
            <a:avLst/>
          </a:prstGeom>
        </p:spPr>
      </p:pic>
      <p:sp>
        <p:nvSpPr>
          <p:cNvPr id="3" name="Title 2">
            <a:extLst>
              <a:ext uri="{FF2B5EF4-FFF2-40B4-BE49-F238E27FC236}">
                <a16:creationId xmlns:a16="http://schemas.microsoft.com/office/drawing/2014/main" id="{246B635E-0821-1E4F-867A-3BA06B733DE1}"/>
              </a:ext>
            </a:extLst>
          </p:cNvPr>
          <p:cNvSpPr>
            <a:spLocks noGrp="1"/>
          </p:cNvSpPr>
          <p:nvPr>
            <p:ph type="title"/>
          </p:nvPr>
        </p:nvSpPr>
        <p:spPr>
          <a:xfrm>
            <a:off x="228600" y="466344"/>
            <a:ext cx="8933688" cy="804672"/>
          </a:xfrm>
        </p:spPr>
        <p:txBody>
          <a:bodyPr/>
          <a:lstStyle/>
          <a:p>
            <a:r>
              <a:rPr lang="en-US" sz="2000" dirty="0"/>
              <a:t>Add robotic process automation to automatically process refunds</a:t>
            </a:r>
          </a:p>
        </p:txBody>
      </p:sp>
    </p:spTree>
    <p:extLst>
      <p:ext uri="{BB962C8B-B14F-4D97-AF65-F5344CB8AC3E}">
        <p14:creationId xmlns:p14="http://schemas.microsoft.com/office/powerpoint/2010/main" val="24510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2195-3C09-9C46-8C69-C76FAD7A3F86}"/>
              </a:ext>
            </a:extLst>
          </p:cNvPr>
          <p:cNvSpPr>
            <a:spLocks noGrp="1"/>
          </p:cNvSpPr>
          <p:nvPr>
            <p:ph type="title"/>
          </p:nvPr>
        </p:nvSpPr>
        <p:spPr>
          <a:xfrm>
            <a:off x="210310" y="201168"/>
            <a:ext cx="7846221" cy="804672"/>
          </a:xfrm>
        </p:spPr>
        <p:txBody>
          <a:bodyPr/>
          <a:lstStyle/>
          <a:p>
            <a:r>
              <a:rPr lang="en-US" dirty="0"/>
              <a:t>Addressing performance gaps with business automation</a:t>
            </a:r>
            <a:br>
              <a:rPr lang="en-US" dirty="0"/>
            </a:br>
            <a:br>
              <a:rPr lang="en-US" dirty="0"/>
            </a:br>
            <a:endParaRPr lang="en-US" dirty="0"/>
          </a:p>
        </p:txBody>
      </p:sp>
      <p:sp>
        <p:nvSpPr>
          <p:cNvPr id="5" name="TextBox 4">
            <a:extLst>
              <a:ext uri="{FF2B5EF4-FFF2-40B4-BE49-F238E27FC236}">
                <a16:creationId xmlns:a16="http://schemas.microsoft.com/office/drawing/2014/main" id="{CB40B7D1-E03C-5342-A471-85F22E6E5612}"/>
              </a:ext>
            </a:extLst>
          </p:cNvPr>
          <p:cNvSpPr txBox="1"/>
          <p:nvPr/>
        </p:nvSpPr>
        <p:spPr>
          <a:xfrm>
            <a:off x="1822095" y="873597"/>
            <a:ext cx="5707594" cy="264485"/>
          </a:xfrm>
          <a:prstGeom prst="rect">
            <a:avLst/>
          </a:prstGeom>
          <a:noFill/>
        </p:spPr>
        <p:txBody>
          <a:bodyPr wrap="square" lIns="0" tIns="0" rIns="0" bIns="0" rtlCol="0">
            <a:noAutofit/>
          </a:bodyPr>
          <a:lstStyle/>
          <a:p>
            <a:pPr algn="ctr"/>
            <a:r>
              <a:rPr lang="en-US" sz="2000" dirty="0">
                <a:solidFill>
                  <a:schemeClr val="bg1"/>
                </a:solidFill>
                <a:latin typeface="Arial" panose="020B0604020202020204" pitchFamily="34" charset="0"/>
                <a:ea typeface="IBM Plex Sans" charset="0"/>
                <a:cs typeface="Arial" panose="020B0604020202020204" pitchFamily="34" charset="0"/>
              </a:rPr>
              <a:t>3 pillars of Digital Transformation</a:t>
            </a:r>
          </a:p>
        </p:txBody>
      </p:sp>
      <p:cxnSp>
        <p:nvCxnSpPr>
          <p:cNvPr id="6" name="Straight Arrow Connector 5">
            <a:extLst>
              <a:ext uri="{FF2B5EF4-FFF2-40B4-BE49-F238E27FC236}">
                <a16:creationId xmlns:a16="http://schemas.microsoft.com/office/drawing/2014/main" id="{01E14C16-4F05-724A-9BCC-DB12C50CEA05}"/>
              </a:ext>
            </a:extLst>
          </p:cNvPr>
          <p:cNvCxnSpPr>
            <a:cxnSpLocks/>
          </p:cNvCxnSpPr>
          <p:nvPr/>
        </p:nvCxnSpPr>
        <p:spPr>
          <a:xfrm>
            <a:off x="2655785" y="1984086"/>
            <a:ext cx="523858" cy="0"/>
          </a:xfrm>
          <a:prstGeom prst="straightConnector1">
            <a:avLst/>
          </a:prstGeom>
          <a:noFill/>
          <a:ln w="6350" cap="flat" cmpd="sng" algn="ctr">
            <a:solidFill>
              <a:srgbClr val="EAEAEA">
                <a:lumMod val="50000"/>
              </a:srgbClr>
            </a:solidFill>
            <a:prstDash val="solid"/>
            <a:tailEnd type="triangle"/>
          </a:ln>
          <a:effectLst/>
        </p:spPr>
      </p:cxnSp>
      <p:cxnSp>
        <p:nvCxnSpPr>
          <p:cNvPr id="7" name="Straight Arrow Connector 6">
            <a:extLst>
              <a:ext uri="{FF2B5EF4-FFF2-40B4-BE49-F238E27FC236}">
                <a16:creationId xmlns:a16="http://schemas.microsoft.com/office/drawing/2014/main" id="{41DF8B9B-C535-9444-8E37-B5543596B734}"/>
              </a:ext>
            </a:extLst>
          </p:cNvPr>
          <p:cNvCxnSpPr>
            <a:cxnSpLocks/>
          </p:cNvCxnSpPr>
          <p:nvPr/>
        </p:nvCxnSpPr>
        <p:spPr>
          <a:xfrm>
            <a:off x="5632146" y="1984086"/>
            <a:ext cx="474133" cy="0"/>
          </a:xfrm>
          <a:prstGeom prst="straightConnector1">
            <a:avLst/>
          </a:prstGeom>
          <a:noFill/>
          <a:ln w="6350" cap="flat" cmpd="sng" algn="ctr">
            <a:solidFill>
              <a:srgbClr val="EAEAEA">
                <a:lumMod val="50000"/>
              </a:srgbClr>
            </a:solidFill>
            <a:prstDash val="solid"/>
            <a:tailEnd type="triangle"/>
          </a:ln>
          <a:effectLst/>
        </p:spPr>
      </p:cxnSp>
      <p:cxnSp>
        <p:nvCxnSpPr>
          <p:cNvPr id="8" name="Elbow Connector 7">
            <a:extLst>
              <a:ext uri="{FF2B5EF4-FFF2-40B4-BE49-F238E27FC236}">
                <a16:creationId xmlns:a16="http://schemas.microsoft.com/office/drawing/2014/main" id="{AC4B388D-ECB2-9A43-9BEF-1734CEABE46D}"/>
              </a:ext>
            </a:extLst>
          </p:cNvPr>
          <p:cNvCxnSpPr>
            <a:cxnSpLocks/>
          </p:cNvCxnSpPr>
          <p:nvPr/>
        </p:nvCxnSpPr>
        <p:spPr bwMode="auto">
          <a:xfrm rot="16200000" flipV="1">
            <a:off x="4662618" y="-1227673"/>
            <a:ext cx="26548" cy="5707593"/>
          </a:xfrm>
          <a:prstGeom prst="bentConnector3">
            <a:avLst>
              <a:gd name="adj1" fmla="val 961082"/>
            </a:avLst>
          </a:prstGeom>
          <a:ln w="22225">
            <a:solidFill>
              <a:srgbClr val="A8A8A8"/>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D5807EBD-675F-C64C-90DA-7FE6CDF3D5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9475" t="7162" r="27833" b="7395"/>
          <a:stretch/>
        </p:blipFill>
        <p:spPr>
          <a:xfrm>
            <a:off x="8056532" y="77765"/>
            <a:ext cx="1023804" cy="1152569"/>
          </a:xfrm>
          <a:prstGeom prst="rect">
            <a:avLst/>
          </a:prstGeom>
        </p:spPr>
      </p:pic>
      <p:sp>
        <p:nvSpPr>
          <p:cNvPr id="14" name="Text Placeholder">
            <a:extLst>
              <a:ext uri="{FF2B5EF4-FFF2-40B4-BE49-F238E27FC236}">
                <a16:creationId xmlns:a16="http://schemas.microsoft.com/office/drawing/2014/main" id="{6D89AF94-8CA4-FD45-8261-4F1E2EE3EB69}"/>
              </a:ext>
            </a:extLst>
          </p:cNvPr>
          <p:cNvSpPr txBox="1">
            <a:spLocks/>
          </p:cNvSpPr>
          <p:nvPr/>
        </p:nvSpPr>
        <p:spPr>
          <a:xfrm>
            <a:off x="1609094" y="2354229"/>
            <a:ext cx="1930519" cy="2148288"/>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spcBef>
                <a:spcPts val="548"/>
              </a:spcBef>
              <a:buClr>
                <a:srgbClr val="000000"/>
              </a:buClr>
            </a:pPr>
            <a:r>
              <a:rPr lang="en-US" sz="1200" kern="0" dirty="0">
                <a:solidFill>
                  <a:srgbClr val="408BFC"/>
                </a:solidFill>
              </a:rPr>
              <a:t>Digitize</a:t>
            </a:r>
            <a:endParaRPr lang="en-US" sz="1000" kern="0" dirty="0">
              <a:solidFill>
                <a:srgbClr val="408BFC"/>
              </a:solidFill>
            </a:endParaRPr>
          </a:p>
          <a:p>
            <a:pPr lvl="1" defTabSz="914400">
              <a:spcBef>
                <a:spcPts val="548"/>
              </a:spcBef>
            </a:pPr>
            <a:r>
              <a:rPr lang="en-US" sz="1000" kern="0" dirty="0"/>
              <a:t>Data capture (Scanning, OCR, etc.)</a:t>
            </a:r>
          </a:p>
          <a:p>
            <a:pPr lvl="1" defTabSz="914400">
              <a:spcBef>
                <a:spcPts val="548"/>
              </a:spcBef>
              <a:buClr>
                <a:srgbClr val="FFFFFF"/>
              </a:buClr>
            </a:pPr>
            <a:r>
              <a:rPr lang="en-US" sz="1000" kern="0" dirty="0"/>
              <a:t>Content management</a:t>
            </a:r>
          </a:p>
          <a:p>
            <a:pPr lvl="1" defTabSz="914400">
              <a:spcBef>
                <a:spcPts val="548"/>
              </a:spcBef>
              <a:buClr>
                <a:srgbClr val="FFFFFF"/>
              </a:buClr>
            </a:pPr>
            <a:r>
              <a:rPr lang="en-US" sz="1000" kern="0" dirty="0"/>
              <a:t>Process modeling (as is)</a:t>
            </a:r>
          </a:p>
          <a:p>
            <a:pPr lvl="1" defTabSz="914400">
              <a:spcBef>
                <a:spcPts val="548"/>
              </a:spcBef>
              <a:buClr>
                <a:srgbClr val="FFFFFF"/>
              </a:buClr>
            </a:pPr>
            <a:r>
              <a:rPr lang="en-US" sz="1000" kern="0" dirty="0"/>
              <a:t>Process mining</a:t>
            </a:r>
          </a:p>
          <a:p>
            <a:pPr lvl="1" defTabSz="914400">
              <a:spcBef>
                <a:spcPts val="548"/>
              </a:spcBef>
              <a:buClr>
                <a:srgbClr val="FFFFFF"/>
              </a:buClr>
            </a:pPr>
            <a:r>
              <a:rPr lang="en-US" sz="1000" kern="0" dirty="0"/>
              <a:t>Decision Modeling</a:t>
            </a:r>
          </a:p>
          <a:p>
            <a:pPr lvl="1" defTabSz="914400">
              <a:spcBef>
                <a:spcPts val="548"/>
              </a:spcBef>
              <a:buClr>
                <a:srgbClr val="FFFFFF"/>
              </a:buClr>
            </a:pPr>
            <a:r>
              <a:rPr lang="en-US" sz="1000" kern="0" dirty="0"/>
              <a:t>Robotic process automation</a:t>
            </a:r>
          </a:p>
        </p:txBody>
      </p:sp>
      <p:sp>
        <p:nvSpPr>
          <p:cNvPr id="17" name="Text Placeholder">
            <a:extLst>
              <a:ext uri="{FF2B5EF4-FFF2-40B4-BE49-F238E27FC236}">
                <a16:creationId xmlns:a16="http://schemas.microsoft.com/office/drawing/2014/main" id="{660166EE-99D5-3547-AE72-47E54BB3CE8D}"/>
              </a:ext>
            </a:extLst>
          </p:cNvPr>
          <p:cNvSpPr txBox="1">
            <a:spLocks/>
          </p:cNvSpPr>
          <p:nvPr/>
        </p:nvSpPr>
        <p:spPr>
          <a:xfrm>
            <a:off x="4539163" y="2354229"/>
            <a:ext cx="1821116" cy="144429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Bef>
                <a:spcPts val="548"/>
              </a:spcBef>
              <a:buClr>
                <a:srgbClr val="000000"/>
              </a:buClr>
            </a:pPr>
            <a:r>
              <a:rPr lang="en-US" sz="1200" kern="0" dirty="0">
                <a:solidFill>
                  <a:srgbClr val="408BFC"/>
                </a:solidFill>
                <a:latin typeface="+mn-lt"/>
              </a:rPr>
              <a:t>Analyze and Optimize</a:t>
            </a:r>
          </a:p>
          <a:p>
            <a:pPr lvl="1" defTabSz="914400">
              <a:spcBef>
                <a:spcPts val="548"/>
              </a:spcBef>
            </a:pPr>
            <a:r>
              <a:rPr lang="en-US" sz="1000" kern="0" dirty="0">
                <a:latin typeface="+mn-lt"/>
              </a:rPr>
              <a:t>Operational intelligence</a:t>
            </a:r>
          </a:p>
          <a:p>
            <a:pPr lvl="1" defTabSz="914400">
              <a:spcBef>
                <a:spcPts val="548"/>
              </a:spcBef>
              <a:buClr>
                <a:srgbClr val="FFFFFF"/>
              </a:buClr>
            </a:pPr>
            <a:r>
              <a:rPr lang="en-US" sz="1000" kern="0" dirty="0">
                <a:latin typeface="+mn-lt"/>
              </a:rPr>
              <a:t>Process mining</a:t>
            </a:r>
          </a:p>
          <a:p>
            <a:pPr lvl="1" defTabSz="914400">
              <a:spcBef>
                <a:spcPts val="548"/>
              </a:spcBef>
              <a:buClr>
                <a:srgbClr val="FFFFFF"/>
              </a:buClr>
            </a:pPr>
            <a:r>
              <a:rPr lang="en-US" sz="1000" kern="0" dirty="0">
                <a:latin typeface="+mn-lt"/>
              </a:rPr>
              <a:t>Process modeling (to be)</a:t>
            </a:r>
          </a:p>
        </p:txBody>
      </p:sp>
      <p:sp>
        <p:nvSpPr>
          <p:cNvPr id="20" name="Text Placeholder">
            <a:extLst>
              <a:ext uri="{FF2B5EF4-FFF2-40B4-BE49-F238E27FC236}">
                <a16:creationId xmlns:a16="http://schemas.microsoft.com/office/drawing/2014/main" id="{BE4141A1-58A2-A54E-9AF4-67BEF95B30F1}"/>
              </a:ext>
            </a:extLst>
          </p:cNvPr>
          <p:cNvSpPr txBox="1">
            <a:spLocks/>
          </p:cNvSpPr>
          <p:nvPr/>
        </p:nvSpPr>
        <p:spPr>
          <a:xfrm>
            <a:off x="7244702" y="2336499"/>
            <a:ext cx="1625600" cy="165638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Bef>
                <a:spcPts val="548"/>
              </a:spcBef>
              <a:buClr>
                <a:srgbClr val="000000"/>
              </a:buClr>
            </a:pPr>
            <a:r>
              <a:rPr lang="en-US" sz="1200" kern="0" dirty="0">
                <a:solidFill>
                  <a:srgbClr val="408BFC"/>
                </a:solidFill>
                <a:latin typeface="+mn-lt"/>
              </a:rPr>
              <a:t>Act</a:t>
            </a:r>
            <a:endParaRPr lang="en-US" sz="1000" kern="0" dirty="0">
              <a:solidFill>
                <a:srgbClr val="408BFC"/>
              </a:solidFill>
              <a:latin typeface="+mn-lt"/>
            </a:endParaRPr>
          </a:p>
          <a:p>
            <a:pPr lvl="1" defTabSz="914400">
              <a:spcBef>
                <a:spcPts val="548"/>
              </a:spcBef>
            </a:pPr>
            <a:r>
              <a:rPr lang="en-US" sz="1000" kern="0" dirty="0">
                <a:latin typeface="+mn-lt"/>
              </a:rPr>
              <a:t>Robotic process automation</a:t>
            </a:r>
          </a:p>
          <a:p>
            <a:pPr lvl="1" defTabSz="914400">
              <a:spcBef>
                <a:spcPts val="548"/>
              </a:spcBef>
              <a:buClr>
                <a:srgbClr val="FFFFFF"/>
              </a:buClr>
            </a:pPr>
            <a:r>
              <a:rPr lang="en-US" sz="1000" kern="0" dirty="0">
                <a:latin typeface="+mn-lt"/>
              </a:rPr>
              <a:t>Workflow</a:t>
            </a:r>
          </a:p>
          <a:p>
            <a:pPr lvl="1" defTabSz="914400">
              <a:spcBef>
                <a:spcPts val="548"/>
              </a:spcBef>
              <a:buClr>
                <a:srgbClr val="FFFFFF"/>
              </a:buClr>
            </a:pPr>
            <a:r>
              <a:rPr lang="en-US" sz="1000" kern="0" dirty="0">
                <a:latin typeface="+mn-lt"/>
              </a:rPr>
              <a:t>Decision management</a:t>
            </a:r>
          </a:p>
          <a:p>
            <a:pPr lvl="1" defTabSz="914400">
              <a:spcBef>
                <a:spcPts val="548"/>
              </a:spcBef>
              <a:buClr>
                <a:srgbClr val="FFFFFF"/>
              </a:buClr>
            </a:pPr>
            <a:r>
              <a:rPr lang="en-US" sz="1000" kern="0" dirty="0">
                <a:latin typeface="+mn-lt"/>
              </a:rPr>
              <a:t>Data capture</a:t>
            </a:r>
          </a:p>
          <a:p>
            <a:pPr lvl="1" defTabSz="914400">
              <a:spcBef>
                <a:spcPts val="548"/>
              </a:spcBef>
              <a:buClr>
                <a:srgbClr val="FFFFFF"/>
              </a:buClr>
            </a:pPr>
            <a:r>
              <a:rPr lang="en-US" sz="1000" kern="0" dirty="0">
                <a:latin typeface="+mn-lt"/>
              </a:rPr>
              <a:t>Content management</a:t>
            </a:r>
          </a:p>
        </p:txBody>
      </p:sp>
      <p:pic>
        <p:nvPicPr>
          <p:cNvPr id="23" name="Picture 22">
            <a:extLst>
              <a:ext uri="{FF2B5EF4-FFF2-40B4-BE49-F238E27FC236}">
                <a16:creationId xmlns:a16="http://schemas.microsoft.com/office/drawing/2014/main" id="{5B952697-3EA3-2447-8B56-03602168B11F}"/>
              </a:ext>
            </a:extLst>
          </p:cNvPr>
          <p:cNvPicPr>
            <a:picLocks noChangeAspect="1"/>
          </p:cNvPicPr>
          <p:nvPr/>
        </p:nvPicPr>
        <p:blipFill>
          <a:blip r:embed="rId4"/>
          <a:stretch>
            <a:fillRect/>
          </a:stretch>
        </p:blipFill>
        <p:spPr>
          <a:xfrm>
            <a:off x="1625245" y="1763151"/>
            <a:ext cx="393700" cy="393700"/>
          </a:xfrm>
          <a:prstGeom prst="rect">
            <a:avLst/>
          </a:prstGeom>
        </p:spPr>
      </p:pic>
      <p:pic>
        <p:nvPicPr>
          <p:cNvPr id="24" name="Picture 23">
            <a:extLst>
              <a:ext uri="{FF2B5EF4-FFF2-40B4-BE49-F238E27FC236}">
                <a16:creationId xmlns:a16="http://schemas.microsoft.com/office/drawing/2014/main" id="{DBB85AF4-5318-CE42-9D5B-C831881359F0}"/>
              </a:ext>
            </a:extLst>
          </p:cNvPr>
          <p:cNvPicPr>
            <a:picLocks noChangeAspect="1"/>
          </p:cNvPicPr>
          <p:nvPr/>
        </p:nvPicPr>
        <p:blipFill>
          <a:blip r:embed="rId5"/>
          <a:stretch>
            <a:fillRect/>
          </a:stretch>
        </p:blipFill>
        <p:spPr>
          <a:xfrm>
            <a:off x="4540574" y="1763151"/>
            <a:ext cx="393700" cy="393700"/>
          </a:xfrm>
          <a:prstGeom prst="rect">
            <a:avLst/>
          </a:prstGeom>
        </p:spPr>
      </p:pic>
      <p:pic>
        <p:nvPicPr>
          <p:cNvPr id="25" name="Graphic 24">
            <a:extLst>
              <a:ext uri="{FF2B5EF4-FFF2-40B4-BE49-F238E27FC236}">
                <a16:creationId xmlns:a16="http://schemas.microsoft.com/office/drawing/2014/main" id="{614DD933-8ADD-C14F-B369-88E3C3F97F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0949" y="1612849"/>
            <a:ext cx="673570" cy="673570"/>
          </a:xfrm>
          <a:prstGeom prst="rect">
            <a:avLst/>
          </a:prstGeom>
        </p:spPr>
      </p:pic>
    </p:spTree>
    <p:extLst>
      <p:ext uri="{BB962C8B-B14F-4D97-AF65-F5344CB8AC3E}">
        <p14:creationId xmlns:p14="http://schemas.microsoft.com/office/powerpoint/2010/main" val="2243527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74C1D38-FEF4-3548-825B-BE9CCBA327D6}"/>
              </a:ext>
            </a:extLst>
          </p:cNvPr>
          <p:cNvSpPr/>
          <p:nvPr/>
        </p:nvSpPr>
        <p:spPr bwMode="auto">
          <a:xfrm>
            <a:off x="4230" y="1295385"/>
            <a:ext cx="2283885" cy="3902495"/>
          </a:xfrm>
          <a:prstGeom prst="rect">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49" name="Text Placeholder 6">
            <a:extLst>
              <a:ext uri="{FF2B5EF4-FFF2-40B4-BE49-F238E27FC236}">
                <a16:creationId xmlns:a16="http://schemas.microsoft.com/office/drawing/2014/main" id="{3353AB57-1CBE-2947-83C5-FB9B3EE20802}"/>
              </a:ext>
            </a:extLst>
          </p:cNvPr>
          <p:cNvSpPr txBox="1">
            <a:spLocks/>
          </p:cNvSpPr>
          <p:nvPr/>
        </p:nvSpPr>
        <p:spPr>
          <a:xfrm>
            <a:off x="227506" y="203175"/>
            <a:ext cx="2283885" cy="452837"/>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defRPr/>
            </a:pPr>
            <a:r>
              <a:rPr lang="en-US" sz="1374" kern="0" dirty="0">
                <a:solidFill>
                  <a:srgbClr val="0062FF"/>
                </a:solidFill>
                <a:latin typeface="Arial" panose="020B0604020202020204" pitchFamily="34" charset="0"/>
                <a:cs typeface="Arial" panose="020B0604020202020204" pitchFamily="34" charset="0"/>
              </a:rPr>
              <a:t>Refund approvals scenario</a:t>
            </a:r>
            <a:endParaRPr lang="en-US" sz="1399"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AE12B01-872D-394B-BA23-0BA67087777D}"/>
              </a:ext>
            </a:extLst>
          </p:cNvPr>
          <p:cNvSpPr/>
          <p:nvPr/>
        </p:nvSpPr>
        <p:spPr>
          <a:xfrm>
            <a:off x="2739488" y="3122258"/>
            <a:ext cx="4116398" cy="848820"/>
          </a:xfrm>
          <a:prstGeom prst="rect">
            <a:avLst/>
          </a:prstGeom>
          <a:noFill/>
        </p:spPr>
        <p:txBody>
          <a:bodyPr wrap="square" lIns="0" tIns="0" rIns="0" bIns="0" rtlCol="0" anchor="ctr">
            <a:noAutofit/>
          </a:bodyPr>
          <a:lstStyle/>
          <a:p>
            <a:pPr algn="ctr" defTabSz="684817">
              <a:defRPr/>
            </a:pPr>
            <a:endParaRPr lang="en-US" sz="1197" dirty="0" err="1">
              <a:solidFill>
                <a:srgbClr val="FFFFFF"/>
              </a:solidFill>
              <a:latin typeface="Arial" panose="020B0604020202020204" pitchFamily="34" charset="0"/>
              <a:cs typeface="Arial"/>
            </a:endParaRPr>
          </a:p>
        </p:txBody>
      </p:sp>
      <p:sp>
        <p:nvSpPr>
          <p:cNvPr id="2" name="Rectangle 1">
            <a:extLst>
              <a:ext uri="{FF2B5EF4-FFF2-40B4-BE49-F238E27FC236}">
                <a16:creationId xmlns:a16="http://schemas.microsoft.com/office/drawing/2014/main" id="{6C7E6D81-1B09-594D-9D01-645F74587757}"/>
              </a:ext>
            </a:extLst>
          </p:cNvPr>
          <p:cNvSpPr/>
          <p:nvPr/>
        </p:nvSpPr>
        <p:spPr bwMode="auto">
          <a:xfrm>
            <a:off x="1371252" y="2595950"/>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1" name="Rectangle 20">
            <a:extLst>
              <a:ext uri="{FF2B5EF4-FFF2-40B4-BE49-F238E27FC236}">
                <a16:creationId xmlns:a16="http://schemas.microsoft.com/office/drawing/2014/main" id="{9033C757-A7BA-1941-8CD5-BFF37BF4BD07}"/>
              </a:ext>
            </a:extLst>
          </p:cNvPr>
          <p:cNvSpPr/>
          <p:nvPr/>
        </p:nvSpPr>
        <p:spPr bwMode="auto">
          <a:xfrm>
            <a:off x="1375821" y="3363269"/>
            <a:ext cx="373641" cy="575539"/>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2" name="Rectangle 21">
            <a:extLst>
              <a:ext uri="{FF2B5EF4-FFF2-40B4-BE49-F238E27FC236}">
                <a16:creationId xmlns:a16="http://schemas.microsoft.com/office/drawing/2014/main" id="{0B65A161-22B3-C344-AC53-7809A00D8B31}"/>
              </a:ext>
            </a:extLst>
          </p:cNvPr>
          <p:cNvSpPr/>
          <p:nvPr/>
        </p:nvSpPr>
        <p:spPr bwMode="auto">
          <a:xfrm>
            <a:off x="554090" y="2601809"/>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5" name="Rectangle 24">
            <a:extLst>
              <a:ext uri="{FF2B5EF4-FFF2-40B4-BE49-F238E27FC236}">
                <a16:creationId xmlns:a16="http://schemas.microsoft.com/office/drawing/2014/main" id="{3E322C87-097A-294F-8FAE-847F365250ED}"/>
              </a:ext>
            </a:extLst>
          </p:cNvPr>
          <p:cNvSpPr/>
          <p:nvPr/>
        </p:nvSpPr>
        <p:spPr bwMode="auto">
          <a:xfrm>
            <a:off x="558033" y="3272350"/>
            <a:ext cx="374557" cy="671462"/>
          </a:xfrm>
          <a:prstGeom prst="rect">
            <a:avLst/>
          </a:prstGeom>
          <a:solidFill>
            <a:schemeClr val="accent3">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6" name="TextBox 25">
            <a:extLst>
              <a:ext uri="{FF2B5EF4-FFF2-40B4-BE49-F238E27FC236}">
                <a16:creationId xmlns:a16="http://schemas.microsoft.com/office/drawing/2014/main" id="{FEE82CC8-07F9-AB46-BA5D-DDF9BF79BA35}"/>
              </a:ext>
            </a:extLst>
          </p:cNvPr>
          <p:cNvSpPr txBox="1"/>
          <p:nvPr/>
        </p:nvSpPr>
        <p:spPr>
          <a:xfrm>
            <a:off x="558034" y="3525204"/>
            <a:ext cx="374893"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50%</a:t>
            </a:r>
            <a:endParaRPr lang="en-US" sz="799" dirty="0">
              <a:solidFill>
                <a:srgbClr val="000000"/>
              </a:solidFill>
              <a:latin typeface="Arial" panose="020B0604020202020204" pitchFamily="34" charset="0"/>
              <a:sym typeface="HelvNeue Bold for IBM"/>
            </a:endParaRPr>
          </a:p>
        </p:txBody>
      </p:sp>
      <p:sp>
        <p:nvSpPr>
          <p:cNvPr id="27" name="TextBox 26">
            <a:extLst>
              <a:ext uri="{FF2B5EF4-FFF2-40B4-BE49-F238E27FC236}">
                <a16:creationId xmlns:a16="http://schemas.microsoft.com/office/drawing/2014/main" id="{29C965E2-0AC3-CB48-9912-B960021172BA}"/>
              </a:ext>
            </a:extLst>
          </p:cNvPr>
          <p:cNvSpPr txBox="1"/>
          <p:nvPr/>
        </p:nvSpPr>
        <p:spPr>
          <a:xfrm>
            <a:off x="1375821" y="3512513"/>
            <a:ext cx="373641"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3 </a:t>
            </a:r>
            <a:br>
              <a:rPr lang="en-US" sz="899" dirty="0">
                <a:solidFill>
                  <a:srgbClr val="000000"/>
                </a:solidFill>
                <a:latin typeface="Arial" panose="020B0604020202020204" pitchFamily="34" charset="0"/>
                <a:sym typeface="HelvNeue Bold for IBM"/>
              </a:rPr>
            </a:br>
            <a:r>
              <a:rPr lang="en-US" sz="899" dirty="0">
                <a:solidFill>
                  <a:srgbClr val="000000"/>
                </a:solidFill>
                <a:latin typeface="Arial" panose="020B0604020202020204" pitchFamily="34" charset="0"/>
                <a:sym typeface="HelvNeue Bold for IBM"/>
              </a:rPr>
              <a:t>days</a:t>
            </a:r>
            <a:endParaRPr lang="en-US" sz="799" dirty="0">
              <a:solidFill>
                <a:srgbClr val="000000"/>
              </a:solidFill>
              <a:latin typeface="Arial" panose="020B0604020202020204" pitchFamily="34" charset="0"/>
              <a:sym typeface="HelvNeue Bold for IBM"/>
            </a:endParaRPr>
          </a:p>
        </p:txBody>
      </p:sp>
      <p:sp>
        <p:nvSpPr>
          <p:cNvPr id="29" name="TextBox 28">
            <a:extLst>
              <a:ext uri="{FF2B5EF4-FFF2-40B4-BE49-F238E27FC236}">
                <a16:creationId xmlns:a16="http://schemas.microsoft.com/office/drawing/2014/main" id="{856639A6-169D-5647-AACD-A20092530D44}"/>
              </a:ext>
            </a:extLst>
          </p:cNvPr>
          <p:cNvSpPr txBox="1"/>
          <p:nvPr/>
        </p:nvSpPr>
        <p:spPr>
          <a:xfrm>
            <a:off x="1232229" y="4052038"/>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0" name="TextBox 29">
            <a:extLst>
              <a:ext uri="{FF2B5EF4-FFF2-40B4-BE49-F238E27FC236}">
                <a16:creationId xmlns:a16="http://schemas.microsoft.com/office/drawing/2014/main" id="{8074752A-E7AF-7E42-AEF0-9CB545C35433}"/>
              </a:ext>
            </a:extLst>
          </p:cNvPr>
          <p:cNvSpPr txBox="1"/>
          <p:nvPr/>
        </p:nvSpPr>
        <p:spPr>
          <a:xfrm>
            <a:off x="419932" y="4048907"/>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1" name="TextBox 30">
            <a:extLst>
              <a:ext uri="{FF2B5EF4-FFF2-40B4-BE49-F238E27FC236}">
                <a16:creationId xmlns:a16="http://schemas.microsoft.com/office/drawing/2014/main" id="{C40103C5-4A57-774D-8EA5-7197CA407F94}"/>
              </a:ext>
            </a:extLst>
          </p:cNvPr>
          <p:cNvSpPr txBox="1"/>
          <p:nvPr/>
        </p:nvSpPr>
        <p:spPr>
          <a:xfrm>
            <a:off x="661362" y="2282807"/>
            <a:ext cx="999544" cy="305980"/>
          </a:xfrm>
          <a:prstGeom prst="rect">
            <a:avLst/>
          </a:prstGeom>
          <a:noFill/>
        </p:spPr>
        <p:txBody>
          <a:bodyPr wrap="square" lIns="0" tIns="0" rIns="0" bIns="0" rtlCol="0" anchor="t" anchorCtr="0">
            <a:noAutofit/>
          </a:bodyPr>
          <a:lstStyle/>
          <a:p>
            <a:pPr defTabSz="1216702">
              <a:spcBef>
                <a:spcPts val="1099"/>
              </a:spcBef>
              <a:spcAft>
                <a:spcPts val="300"/>
              </a:spcAft>
              <a:defRPr/>
            </a:pPr>
            <a:r>
              <a:rPr lang="en-US" sz="999" kern="0" dirty="0">
                <a:solidFill>
                  <a:srgbClr val="FFFFFF"/>
                </a:solidFill>
                <a:latin typeface="Arial" panose="020B0604020202020204" pitchFamily="34" charset="0"/>
              </a:rPr>
              <a:t>Refund metrics </a:t>
            </a: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
        <p:nvSpPr>
          <p:cNvPr id="33" name="TextBox 32">
            <a:extLst>
              <a:ext uri="{FF2B5EF4-FFF2-40B4-BE49-F238E27FC236}">
                <a16:creationId xmlns:a16="http://schemas.microsoft.com/office/drawing/2014/main" id="{D03405ED-7987-FB46-A81B-588E2F6EB4ED}"/>
              </a:ext>
            </a:extLst>
          </p:cNvPr>
          <p:cNvSpPr txBox="1"/>
          <p:nvPr/>
        </p:nvSpPr>
        <p:spPr>
          <a:xfrm>
            <a:off x="241753" y="1500860"/>
            <a:ext cx="1817973"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Add:</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Document processing</a:t>
            </a:r>
          </a:p>
          <a:p>
            <a:pPr defTabSz="912504">
              <a:lnSpc>
                <a:spcPct val="90000"/>
              </a:lnSpc>
              <a:spcBef>
                <a:spcPts val="300"/>
              </a:spcBef>
              <a:defRPr/>
            </a:pPr>
            <a:endParaRPr lang="en-US" sz="1399" dirty="0">
              <a:solidFill>
                <a:srgbClr val="FFFFFF"/>
              </a:solidFill>
              <a:latin typeface="Arial" panose="020B0604020202020204" pitchFamily="34" charset="0"/>
              <a:sym typeface="HelvNeue Bold for IBM"/>
            </a:endParaRP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
        <p:nvSpPr>
          <p:cNvPr id="32" name="Text Placeholder 4">
            <a:extLst>
              <a:ext uri="{FF2B5EF4-FFF2-40B4-BE49-F238E27FC236}">
                <a16:creationId xmlns:a16="http://schemas.microsoft.com/office/drawing/2014/main" id="{C6CFE94F-F427-B040-8AF2-598CC9C391C7}"/>
              </a:ext>
            </a:extLst>
          </p:cNvPr>
          <p:cNvSpPr txBox="1">
            <a:spLocks/>
          </p:cNvSpPr>
          <p:nvPr/>
        </p:nvSpPr>
        <p:spPr>
          <a:xfrm>
            <a:off x="3249942" y="4199898"/>
            <a:ext cx="4848986" cy="847944"/>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buClr>
                <a:srgbClr val="009C98"/>
              </a:buClr>
              <a:buSzPct val="100000"/>
            </a:pPr>
            <a:r>
              <a:rPr lang="en-US" sz="1199" dirty="0">
                <a:solidFill>
                  <a:srgbClr val="009C98"/>
                </a:solidFill>
                <a:latin typeface="Arial" panose="020B0604020202020204" pitchFamily="34" charset="0"/>
                <a:cs typeface="Arial" panose="020B0604020202020204" pitchFamily="34" charset="0"/>
              </a:rPr>
              <a:t>Automatically analyze incoming documents</a:t>
            </a:r>
            <a:br>
              <a:rPr lang="en-US" sz="1199" kern="0" dirty="0">
                <a:latin typeface="Arial" panose="020B0604020202020204" pitchFamily="34" charset="0"/>
                <a:cs typeface="Arial" panose="020B0604020202020204" pitchFamily="34" charset="0"/>
              </a:rPr>
            </a:br>
            <a:br>
              <a:rPr lang="en-US" sz="400" kern="0" dirty="0">
                <a:latin typeface="Arial" panose="020B0604020202020204" pitchFamily="34" charset="0"/>
                <a:cs typeface="Arial" panose="020B0604020202020204" pitchFamily="34" charset="0"/>
              </a:rPr>
            </a:br>
            <a:r>
              <a:rPr lang="en-US" sz="1199" dirty="0">
                <a:solidFill>
                  <a:srgbClr val="000000"/>
                </a:solidFill>
                <a:latin typeface="Arial" panose="020B0604020202020204" pitchFamily="34" charset="0"/>
                <a:cs typeface="Arial" panose="020B0604020202020204" pitchFamily="34" charset="0"/>
              </a:rPr>
              <a:t>Intelligent document processing automatically finds the customer number and refund amount </a:t>
            </a:r>
            <a:r>
              <a:rPr lang="en-US" sz="1199" kern="0" dirty="0">
                <a:solidFill>
                  <a:srgbClr val="000000"/>
                </a:solidFill>
                <a:latin typeface="Arial" panose="020B0604020202020204" pitchFamily="34" charset="0"/>
                <a:cs typeface="Arial" panose="020B0604020202020204" pitchFamily="34" charset="0"/>
              </a:rPr>
              <a:t>on the invoice and passes them to the new process</a:t>
            </a:r>
          </a:p>
        </p:txBody>
      </p:sp>
      <p:sp>
        <p:nvSpPr>
          <p:cNvPr id="3" name="Title 2">
            <a:extLst>
              <a:ext uri="{FF2B5EF4-FFF2-40B4-BE49-F238E27FC236}">
                <a16:creationId xmlns:a16="http://schemas.microsoft.com/office/drawing/2014/main" id="{C615210B-B805-7E41-B7EB-3D1AC1AE64CB}"/>
              </a:ext>
            </a:extLst>
          </p:cNvPr>
          <p:cNvSpPr>
            <a:spLocks noGrp="1"/>
          </p:cNvSpPr>
          <p:nvPr>
            <p:ph type="title"/>
          </p:nvPr>
        </p:nvSpPr>
        <p:spPr>
          <a:xfrm>
            <a:off x="228600" y="466344"/>
            <a:ext cx="8617165" cy="804672"/>
          </a:xfrm>
        </p:spPr>
        <p:txBody>
          <a:bodyPr/>
          <a:lstStyle/>
          <a:p>
            <a:r>
              <a:rPr lang="en-US" sz="2000" dirty="0"/>
              <a:t>Add document processing to automatically capture unstructured data</a:t>
            </a:r>
          </a:p>
        </p:txBody>
      </p:sp>
      <p:pic>
        <p:nvPicPr>
          <p:cNvPr id="34" name="Picture 33" descr="Graphical user interface, application, Teams&#10;&#10;Description automatically generated">
            <a:extLst>
              <a:ext uri="{FF2B5EF4-FFF2-40B4-BE49-F238E27FC236}">
                <a16:creationId xmlns:a16="http://schemas.microsoft.com/office/drawing/2014/main" id="{67AC5E20-73A7-EE4D-8B87-0778C9EACB6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249942" y="1300639"/>
            <a:ext cx="4848986" cy="2748268"/>
          </a:xfrm>
          <a:prstGeom prst="rect">
            <a:avLst/>
          </a:prstGeom>
        </p:spPr>
      </p:pic>
    </p:spTree>
    <p:extLst>
      <p:ext uri="{BB962C8B-B14F-4D97-AF65-F5344CB8AC3E}">
        <p14:creationId xmlns:p14="http://schemas.microsoft.com/office/powerpoint/2010/main" val="1950408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74C1D38-FEF4-3548-825B-BE9CCBA327D6}"/>
              </a:ext>
            </a:extLst>
          </p:cNvPr>
          <p:cNvSpPr/>
          <p:nvPr/>
        </p:nvSpPr>
        <p:spPr bwMode="auto">
          <a:xfrm>
            <a:off x="4230" y="1289444"/>
            <a:ext cx="2283885" cy="3854056"/>
          </a:xfrm>
          <a:prstGeom prst="rect">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49" name="Text Placeholder 6">
            <a:extLst>
              <a:ext uri="{FF2B5EF4-FFF2-40B4-BE49-F238E27FC236}">
                <a16:creationId xmlns:a16="http://schemas.microsoft.com/office/drawing/2014/main" id="{3353AB57-1CBE-2947-83C5-FB9B3EE20802}"/>
              </a:ext>
            </a:extLst>
          </p:cNvPr>
          <p:cNvSpPr txBox="1">
            <a:spLocks/>
          </p:cNvSpPr>
          <p:nvPr/>
        </p:nvSpPr>
        <p:spPr>
          <a:xfrm>
            <a:off x="227506" y="203175"/>
            <a:ext cx="2402677" cy="452837"/>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defRPr/>
            </a:pPr>
            <a:r>
              <a:rPr lang="en-US" sz="1374" kern="0" dirty="0">
                <a:solidFill>
                  <a:srgbClr val="0062FF"/>
                </a:solidFill>
                <a:latin typeface="Arial" panose="020B0604020202020204" pitchFamily="34" charset="0"/>
                <a:cs typeface="Arial" panose="020B0604020202020204" pitchFamily="34" charset="0"/>
              </a:rPr>
              <a:t>Refund approvals scenario</a:t>
            </a:r>
            <a:endParaRPr lang="en-US" sz="1398" kern="0" dirty="0">
              <a:solidFill>
                <a:srgbClr val="0062FF"/>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AE12B01-872D-394B-BA23-0BA67087777D}"/>
              </a:ext>
            </a:extLst>
          </p:cNvPr>
          <p:cNvSpPr/>
          <p:nvPr/>
        </p:nvSpPr>
        <p:spPr>
          <a:xfrm>
            <a:off x="2739488" y="3122258"/>
            <a:ext cx="4116398" cy="848820"/>
          </a:xfrm>
          <a:prstGeom prst="rect">
            <a:avLst/>
          </a:prstGeom>
          <a:noFill/>
        </p:spPr>
        <p:txBody>
          <a:bodyPr wrap="square" lIns="0" tIns="0" rIns="0" bIns="0" rtlCol="0" anchor="ctr">
            <a:noAutofit/>
          </a:bodyPr>
          <a:lstStyle/>
          <a:p>
            <a:pPr algn="ctr" defTabSz="684817">
              <a:defRPr/>
            </a:pPr>
            <a:endParaRPr lang="en-US" sz="1197" dirty="0" err="1">
              <a:solidFill>
                <a:srgbClr val="FFFFFF"/>
              </a:solidFill>
              <a:latin typeface="Arial" panose="020B0604020202020204" pitchFamily="34" charset="0"/>
              <a:cs typeface="Arial"/>
            </a:endParaRPr>
          </a:p>
        </p:txBody>
      </p:sp>
      <p:sp>
        <p:nvSpPr>
          <p:cNvPr id="20" name="Rectangle 19">
            <a:extLst>
              <a:ext uri="{FF2B5EF4-FFF2-40B4-BE49-F238E27FC236}">
                <a16:creationId xmlns:a16="http://schemas.microsoft.com/office/drawing/2014/main" id="{28C61C3E-CAB6-3D43-9ABB-4F17830E4C29}"/>
              </a:ext>
            </a:extLst>
          </p:cNvPr>
          <p:cNvSpPr/>
          <p:nvPr/>
        </p:nvSpPr>
        <p:spPr bwMode="auto">
          <a:xfrm>
            <a:off x="1371252" y="2595950"/>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1" name="Rectangle 20">
            <a:extLst>
              <a:ext uri="{FF2B5EF4-FFF2-40B4-BE49-F238E27FC236}">
                <a16:creationId xmlns:a16="http://schemas.microsoft.com/office/drawing/2014/main" id="{C876EE28-8C52-5744-89B5-B103E87CC389}"/>
              </a:ext>
            </a:extLst>
          </p:cNvPr>
          <p:cNvSpPr/>
          <p:nvPr/>
        </p:nvSpPr>
        <p:spPr bwMode="auto">
          <a:xfrm>
            <a:off x="1375821" y="3555898"/>
            <a:ext cx="373641" cy="383693"/>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2" name="Rectangle 21">
            <a:extLst>
              <a:ext uri="{FF2B5EF4-FFF2-40B4-BE49-F238E27FC236}">
                <a16:creationId xmlns:a16="http://schemas.microsoft.com/office/drawing/2014/main" id="{0D28C050-5DB8-7541-BFC3-ADE9154BEA90}"/>
              </a:ext>
            </a:extLst>
          </p:cNvPr>
          <p:cNvSpPr/>
          <p:nvPr/>
        </p:nvSpPr>
        <p:spPr bwMode="auto">
          <a:xfrm>
            <a:off x="554090" y="2601809"/>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5" name="Rectangle 24">
            <a:extLst>
              <a:ext uri="{FF2B5EF4-FFF2-40B4-BE49-F238E27FC236}">
                <a16:creationId xmlns:a16="http://schemas.microsoft.com/office/drawing/2014/main" id="{E10E0A26-62DF-7049-99E7-1A335FEA0222}"/>
              </a:ext>
            </a:extLst>
          </p:cNvPr>
          <p:cNvSpPr/>
          <p:nvPr/>
        </p:nvSpPr>
        <p:spPr bwMode="auto">
          <a:xfrm>
            <a:off x="558661" y="3142707"/>
            <a:ext cx="374557" cy="803928"/>
          </a:xfrm>
          <a:prstGeom prst="rect">
            <a:avLst/>
          </a:prstGeom>
          <a:solidFill>
            <a:schemeClr val="accent3">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6" name="TextBox 25">
            <a:extLst>
              <a:ext uri="{FF2B5EF4-FFF2-40B4-BE49-F238E27FC236}">
                <a16:creationId xmlns:a16="http://schemas.microsoft.com/office/drawing/2014/main" id="{2FA89AC4-4D2F-C540-98B1-083733AF5F9B}"/>
              </a:ext>
            </a:extLst>
          </p:cNvPr>
          <p:cNvSpPr txBox="1"/>
          <p:nvPr/>
        </p:nvSpPr>
        <p:spPr>
          <a:xfrm>
            <a:off x="557471" y="3420957"/>
            <a:ext cx="375455"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60%</a:t>
            </a:r>
            <a:endParaRPr lang="en-US" sz="799" dirty="0">
              <a:solidFill>
                <a:srgbClr val="000000"/>
              </a:solidFill>
              <a:latin typeface="Arial" panose="020B0604020202020204" pitchFamily="34" charset="0"/>
              <a:sym typeface="HelvNeue Bold for IBM"/>
            </a:endParaRPr>
          </a:p>
        </p:txBody>
      </p:sp>
      <p:sp>
        <p:nvSpPr>
          <p:cNvPr id="27" name="TextBox 26">
            <a:extLst>
              <a:ext uri="{FF2B5EF4-FFF2-40B4-BE49-F238E27FC236}">
                <a16:creationId xmlns:a16="http://schemas.microsoft.com/office/drawing/2014/main" id="{3D450B00-0E39-C04D-A0EE-2F937BEAE8C9}"/>
              </a:ext>
            </a:extLst>
          </p:cNvPr>
          <p:cNvSpPr txBox="1"/>
          <p:nvPr/>
        </p:nvSpPr>
        <p:spPr>
          <a:xfrm>
            <a:off x="1375821" y="3622239"/>
            <a:ext cx="375747"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2 </a:t>
            </a:r>
            <a:br>
              <a:rPr lang="en-US" sz="899" dirty="0">
                <a:solidFill>
                  <a:srgbClr val="000000"/>
                </a:solidFill>
                <a:latin typeface="Arial" panose="020B0604020202020204" pitchFamily="34" charset="0"/>
                <a:sym typeface="HelvNeue Bold for IBM"/>
              </a:rPr>
            </a:br>
            <a:r>
              <a:rPr lang="en-US" sz="899" dirty="0">
                <a:solidFill>
                  <a:srgbClr val="000000"/>
                </a:solidFill>
                <a:latin typeface="Arial" panose="020B0604020202020204" pitchFamily="34" charset="0"/>
                <a:sym typeface="HelvNeue Bold for IBM"/>
              </a:rPr>
              <a:t>days</a:t>
            </a:r>
            <a:endParaRPr lang="en-US" sz="799" dirty="0">
              <a:solidFill>
                <a:srgbClr val="000000"/>
              </a:solidFill>
              <a:latin typeface="Arial" panose="020B0604020202020204" pitchFamily="34" charset="0"/>
              <a:sym typeface="HelvNeue Bold for IBM"/>
            </a:endParaRPr>
          </a:p>
        </p:txBody>
      </p:sp>
      <p:sp>
        <p:nvSpPr>
          <p:cNvPr id="29" name="TextBox 28">
            <a:extLst>
              <a:ext uri="{FF2B5EF4-FFF2-40B4-BE49-F238E27FC236}">
                <a16:creationId xmlns:a16="http://schemas.microsoft.com/office/drawing/2014/main" id="{209B2246-396F-5847-843C-CCCE19D76452}"/>
              </a:ext>
            </a:extLst>
          </p:cNvPr>
          <p:cNvSpPr txBox="1"/>
          <p:nvPr/>
        </p:nvSpPr>
        <p:spPr>
          <a:xfrm>
            <a:off x="1232229" y="4052038"/>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0" name="TextBox 29">
            <a:extLst>
              <a:ext uri="{FF2B5EF4-FFF2-40B4-BE49-F238E27FC236}">
                <a16:creationId xmlns:a16="http://schemas.microsoft.com/office/drawing/2014/main" id="{05DB7B09-D7B0-A54B-BED7-9708DB465EB8}"/>
              </a:ext>
            </a:extLst>
          </p:cNvPr>
          <p:cNvSpPr txBox="1"/>
          <p:nvPr/>
        </p:nvSpPr>
        <p:spPr>
          <a:xfrm>
            <a:off x="419932" y="4048907"/>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2" name="TextBox 31">
            <a:extLst>
              <a:ext uri="{FF2B5EF4-FFF2-40B4-BE49-F238E27FC236}">
                <a16:creationId xmlns:a16="http://schemas.microsoft.com/office/drawing/2014/main" id="{4ACBEF2A-750A-6F4B-8FF3-43713E3249F9}"/>
              </a:ext>
            </a:extLst>
          </p:cNvPr>
          <p:cNvSpPr txBox="1"/>
          <p:nvPr/>
        </p:nvSpPr>
        <p:spPr>
          <a:xfrm>
            <a:off x="661362" y="2282807"/>
            <a:ext cx="999544" cy="305980"/>
          </a:xfrm>
          <a:prstGeom prst="rect">
            <a:avLst/>
          </a:prstGeom>
          <a:noFill/>
        </p:spPr>
        <p:txBody>
          <a:bodyPr wrap="square" lIns="0" tIns="0" rIns="0" bIns="0" rtlCol="0" anchor="t" anchorCtr="0">
            <a:noAutofit/>
          </a:bodyPr>
          <a:lstStyle/>
          <a:p>
            <a:pPr defTabSz="1216702">
              <a:spcBef>
                <a:spcPts val="1099"/>
              </a:spcBef>
              <a:spcAft>
                <a:spcPts val="300"/>
              </a:spcAft>
              <a:defRPr/>
            </a:pPr>
            <a:r>
              <a:rPr lang="en-US" sz="999" kern="0" dirty="0">
                <a:solidFill>
                  <a:srgbClr val="FFFFFF"/>
                </a:solidFill>
                <a:latin typeface="Arial" panose="020B0604020202020204" pitchFamily="34" charset="0"/>
              </a:rPr>
              <a:t>Refund metrics </a:t>
            </a: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
        <p:nvSpPr>
          <p:cNvPr id="34" name="TextBox 33">
            <a:extLst>
              <a:ext uri="{FF2B5EF4-FFF2-40B4-BE49-F238E27FC236}">
                <a16:creationId xmlns:a16="http://schemas.microsoft.com/office/drawing/2014/main" id="{8A4A533E-B3DB-AF4A-8655-558FAF197E9A}"/>
              </a:ext>
            </a:extLst>
          </p:cNvPr>
          <p:cNvSpPr txBox="1"/>
          <p:nvPr/>
        </p:nvSpPr>
        <p:spPr>
          <a:xfrm>
            <a:off x="241753" y="1500860"/>
            <a:ext cx="1817973"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Add:</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Intelligent chatbots</a:t>
            </a:r>
          </a:p>
          <a:p>
            <a:pPr defTabSz="912504">
              <a:lnSpc>
                <a:spcPct val="90000"/>
              </a:lnSpc>
              <a:spcBef>
                <a:spcPts val="300"/>
              </a:spcBef>
              <a:defRPr/>
            </a:pPr>
            <a:endParaRPr lang="en-US" sz="1399" dirty="0">
              <a:solidFill>
                <a:srgbClr val="FFFFFF"/>
              </a:solidFill>
              <a:latin typeface="Arial" panose="020B0604020202020204" pitchFamily="34" charset="0"/>
              <a:sym typeface="HelvNeue Bold for IBM"/>
            </a:endParaRP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
        <p:nvSpPr>
          <p:cNvPr id="31" name="Text Placeholder 4">
            <a:extLst>
              <a:ext uri="{FF2B5EF4-FFF2-40B4-BE49-F238E27FC236}">
                <a16:creationId xmlns:a16="http://schemas.microsoft.com/office/drawing/2014/main" id="{A623EDF9-262A-234C-8C9D-6A0D1DA0E114}"/>
              </a:ext>
            </a:extLst>
          </p:cNvPr>
          <p:cNvSpPr txBox="1">
            <a:spLocks/>
          </p:cNvSpPr>
          <p:nvPr/>
        </p:nvSpPr>
        <p:spPr>
          <a:xfrm>
            <a:off x="3249942" y="4174320"/>
            <a:ext cx="3881275" cy="848820"/>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buClr>
                <a:srgbClr val="009C98"/>
              </a:buClr>
              <a:buSzPct val="100000"/>
            </a:pPr>
            <a:r>
              <a:rPr lang="en-US" sz="1199" dirty="0">
                <a:solidFill>
                  <a:srgbClr val="009C98"/>
                </a:solidFill>
                <a:latin typeface="Arial" panose="020B0604020202020204" pitchFamily="34" charset="0"/>
                <a:cs typeface="Arial" panose="020B0604020202020204" pitchFamily="34" charset="0"/>
              </a:rPr>
              <a:t>Converse with customers via intelligent chatbots</a:t>
            </a:r>
            <a:br>
              <a:rPr lang="en-US" sz="1199" kern="0" dirty="0">
                <a:latin typeface="Arial" panose="020B0604020202020204" pitchFamily="34" charset="0"/>
                <a:cs typeface="Arial" panose="020B0604020202020204" pitchFamily="34" charset="0"/>
              </a:rPr>
            </a:br>
            <a:br>
              <a:rPr lang="en-US" sz="400" kern="0" dirty="0">
                <a:latin typeface="Arial" panose="020B0604020202020204" pitchFamily="34" charset="0"/>
                <a:cs typeface="Arial" panose="020B0604020202020204" pitchFamily="34" charset="0"/>
              </a:rPr>
            </a:br>
            <a:r>
              <a:rPr lang="en-US" sz="1199" dirty="0">
                <a:solidFill>
                  <a:srgbClr val="000000"/>
                </a:solidFill>
                <a:latin typeface="Arial" panose="020B0604020202020204" pitchFamily="34" charset="0"/>
                <a:cs typeface="Arial" panose="020B0604020202020204" pitchFamily="34" charset="0"/>
              </a:rPr>
              <a:t>Machine learning automatically </a:t>
            </a:r>
            <a:r>
              <a:rPr lang="en-US" sz="1199" dirty="0">
                <a:solidFill>
                  <a:srgbClr val="000000"/>
                </a:solidFill>
                <a:highlight>
                  <a:srgbClr val="FFFF00"/>
                </a:highlight>
                <a:latin typeface="Arial" panose="020B0604020202020204" pitchFamily="34" charset="0"/>
                <a:cs typeface="Arial" panose="020B0604020202020204" pitchFamily="34" charset="0"/>
              </a:rPr>
              <a:t>helps power bots that can </a:t>
            </a:r>
            <a:r>
              <a:rPr lang="en-US" sz="1199" dirty="0">
                <a:solidFill>
                  <a:srgbClr val="000000"/>
                </a:solidFill>
                <a:latin typeface="Arial" panose="020B0604020202020204" pitchFamily="34" charset="0"/>
                <a:cs typeface="Arial" panose="020B0604020202020204" pitchFamily="34" charset="0"/>
              </a:rPr>
              <a:t>handle </a:t>
            </a:r>
            <a:r>
              <a:rPr lang="en-US" sz="1199" dirty="0">
                <a:solidFill>
                  <a:srgbClr val="000000"/>
                </a:solidFill>
                <a:highlight>
                  <a:srgbClr val="FFFF00"/>
                </a:highlight>
                <a:latin typeface="Arial" panose="020B0604020202020204" pitchFamily="34" charset="0"/>
                <a:cs typeface="Arial" panose="020B0604020202020204" pitchFamily="34" charset="0"/>
              </a:rPr>
              <a:t>many types of </a:t>
            </a:r>
            <a:r>
              <a:rPr lang="en-US" sz="1199" dirty="0">
                <a:solidFill>
                  <a:srgbClr val="000000"/>
                </a:solidFill>
                <a:latin typeface="Arial" panose="020B0604020202020204" pitchFamily="34" charset="0"/>
                <a:cs typeface="Arial" panose="020B0604020202020204" pitchFamily="34" charset="0"/>
              </a:rPr>
              <a:t>refunds through text and speech interactions </a:t>
            </a:r>
            <a:r>
              <a:rPr lang="en-US" sz="1199" dirty="0">
                <a:highlight>
                  <a:srgbClr val="FFFF00"/>
                </a:highlight>
                <a:latin typeface="Arial" panose="020B0604020202020204" pitchFamily="34" charset="0"/>
                <a:cs typeface="Arial" panose="020B0604020202020204" pitchFamily="34" charset="0"/>
              </a:rPr>
              <a:t>without human intervention</a:t>
            </a:r>
            <a:br>
              <a:rPr lang="en-US" sz="1199" dirty="0">
                <a:latin typeface="Arial" panose="020B0604020202020204" pitchFamily="34" charset="0"/>
                <a:cs typeface="Arial" panose="020B0604020202020204" pitchFamily="34" charset="0"/>
              </a:rPr>
            </a:br>
            <a:endParaRPr lang="en-US" sz="1199" kern="0" dirty="0">
              <a:solidFill>
                <a:srgbClr val="000000"/>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9150EF-E456-594C-8136-01DFA99F67BF}"/>
              </a:ext>
            </a:extLst>
          </p:cNvPr>
          <p:cNvSpPr>
            <a:spLocks noGrp="1"/>
          </p:cNvSpPr>
          <p:nvPr>
            <p:ph type="title"/>
          </p:nvPr>
        </p:nvSpPr>
        <p:spPr>
          <a:xfrm>
            <a:off x="228600" y="466344"/>
            <a:ext cx="8265473" cy="804672"/>
          </a:xfrm>
        </p:spPr>
        <p:txBody>
          <a:bodyPr/>
          <a:lstStyle/>
          <a:p>
            <a:r>
              <a:rPr lang="en-US" sz="2000" dirty="0"/>
              <a:t>Add intelligent chatbots to interact with customers</a:t>
            </a:r>
          </a:p>
        </p:txBody>
      </p:sp>
      <p:pic>
        <p:nvPicPr>
          <p:cNvPr id="28" name="Picture 27">
            <a:extLst>
              <a:ext uri="{FF2B5EF4-FFF2-40B4-BE49-F238E27FC236}">
                <a16:creationId xmlns:a16="http://schemas.microsoft.com/office/drawing/2014/main" id="{DB954546-9C02-5D4A-B0BA-02D39F4B1D33}"/>
              </a:ext>
            </a:extLst>
          </p:cNvPr>
          <p:cNvPicPr>
            <a:picLocks noChangeAspect="1"/>
          </p:cNvPicPr>
          <p:nvPr/>
        </p:nvPicPr>
        <p:blipFill>
          <a:blip r:embed="rId3"/>
          <a:srcRect/>
          <a:stretch/>
        </p:blipFill>
        <p:spPr>
          <a:xfrm>
            <a:off x="3249942" y="1295385"/>
            <a:ext cx="3605944" cy="2760954"/>
          </a:xfrm>
          <a:prstGeom prst="rect">
            <a:avLst/>
          </a:prstGeom>
        </p:spPr>
      </p:pic>
    </p:spTree>
    <p:extLst>
      <p:ext uri="{BB962C8B-B14F-4D97-AF65-F5344CB8AC3E}">
        <p14:creationId xmlns:p14="http://schemas.microsoft.com/office/powerpoint/2010/main" val="1953426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74C1D38-FEF4-3548-825B-BE9CCBA327D6}"/>
              </a:ext>
            </a:extLst>
          </p:cNvPr>
          <p:cNvSpPr/>
          <p:nvPr/>
        </p:nvSpPr>
        <p:spPr bwMode="auto">
          <a:xfrm>
            <a:off x="4230" y="1289444"/>
            <a:ext cx="2283885" cy="3854056"/>
          </a:xfrm>
          <a:prstGeom prst="rect">
            <a:avLst/>
          </a:prstGeom>
          <a:solidFill>
            <a:srgbClr val="565656"/>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49" name="Text Placeholder 6">
            <a:extLst>
              <a:ext uri="{FF2B5EF4-FFF2-40B4-BE49-F238E27FC236}">
                <a16:creationId xmlns:a16="http://schemas.microsoft.com/office/drawing/2014/main" id="{3353AB57-1CBE-2947-83C5-FB9B3EE20802}"/>
              </a:ext>
            </a:extLst>
          </p:cNvPr>
          <p:cNvSpPr txBox="1">
            <a:spLocks/>
          </p:cNvSpPr>
          <p:nvPr/>
        </p:nvSpPr>
        <p:spPr>
          <a:xfrm>
            <a:off x="227506" y="203175"/>
            <a:ext cx="2283885" cy="452837"/>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defRPr/>
            </a:pPr>
            <a:r>
              <a:rPr lang="en-US" sz="1374" kern="0" dirty="0">
                <a:solidFill>
                  <a:srgbClr val="0062FF"/>
                </a:solidFill>
                <a:latin typeface="Arial" panose="020B0604020202020204" pitchFamily="34" charset="0"/>
                <a:cs typeface="Arial" panose="020B0604020202020204" pitchFamily="34" charset="0"/>
              </a:rPr>
              <a:t>Refund approvals scenario</a:t>
            </a:r>
          </a:p>
        </p:txBody>
      </p:sp>
      <p:sp>
        <p:nvSpPr>
          <p:cNvPr id="24" name="Rectangle 23">
            <a:extLst>
              <a:ext uri="{FF2B5EF4-FFF2-40B4-BE49-F238E27FC236}">
                <a16:creationId xmlns:a16="http://schemas.microsoft.com/office/drawing/2014/main" id="{BAE12B01-872D-394B-BA23-0BA67087777D}"/>
              </a:ext>
            </a:extLst>
          </p:cNvPr>
          <p:cNvSpPr/>
          <p:nvPr/>
        </p:nvSpPr>
        <p:spPr>
          <a:xfrm>
            <a:off x="2739488" y="3122258"/>
            <a:ext cx="4116398" cy="848820"/>
          </a:xfrm>
          <a:prstGeom prst="rect">
            <a:avLst/>
          </a:prstGeom>
          <a:noFill/>
        </p:spPr>
        <p:txBody>
          <a:bodyPr wrap="square" lIns="0" tIns="0" rIns="0" bIns="0" rtlCol="0" anchor="ctr">
            <a:noAutofit/>
          </a:bodyPr>
          <a:lstStyle/>
          <a:p>
            <a:pPr algn="ctr" defTabSz="684817">
              <a:defRPr/>
            </a:pPr>
            <a:endParaRPr lang="en-US" sz="1197" dirty="0" err="1">
              <a:solidFill>
                <a:srgbClr val="FFFFFF"/>
              </a:solidFill>
              <a:latin typeface="Arial" panose="020B0604020202020204" pitchFamily="34" charset="0"/>
              <a:cs typeface="Arial"/>
            </a:endParaRPr>
          </a:p>
        </p:txBody>
      </p:sp>
      <p:sp>
        <p:nvSpPr>
          <p:cNvPr id="19" name="Rectangle 18">
            <a:extLst>
              <a:ext uri="{FF2B5EF4-FFF2-40B4-BE49-F238E27FC236}">
                <a16:creationId xmlns:a16="http://schemas.microsoft.com/office/drawing/2014/main" id="{0BD9126A-8FE7-C64C-BB04-E7E419E65590}"/>
              </a:ext>
            </a:extLst>
          </p:cNvPr>
          <p:cNvSpPr/>
          <p:nvPr/>
        </p:nvSpPr>
        <p:spPr bwMode="auto">
          <a:xfrm>
            <a:off x="1371252" y="2595950"/>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0" name="Rectangle 19">
            <a:extLst>
              <a:ext uri="{FF2B5EF4-FFF2-40B4-BE49-F238E27FC236}">
                <a16:creationId xmlns:a16="http://schemas.microsoft.com/office/drawing/2014/main" id="{3CFE67DD-7F19-B545-948F-6CF230E48E43}"/>
              </a:ext>
            </a:extLst>
          </p:cNvPr>
          <p:cNvSpPr/>
          <p:nvPr/>
        </p:nvSpPr>
        <p:spPr bwMode="auto">
          <a:xfrm>
            <a:off x="1375821" y="3749212"/>
            <a:ext cx="373641" cy="191846"/>
          </a:xfrm>
          <a:prstGeom prst="rect">
            <a:avLst/>
          </a:prstGeom>
          <a:solidFill>
            <a:schemeClr val="accent2">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1" name="Rectangle 20">
            <a:extLst>
              <a:ext uri="{FF2B5EF4-FFF2-40B4-BE49-F238E27FC236}">
                <a16:creationId xmlns:a16="http://schemas.microsoft.com/office/drawing/2014/main" id="{9154EF7B-EF4C-AF4C-9AE8-9FA5E813E8A0}"/>
              </a:ext>
            </a:extLst>
          </p:cNvPr>
          <p:cNvSpPr/>
          <p:nvPr/>
        </p:nvSpPr>
        <p:spPr bwMode="auto">
          <a:xfrm>
            <a:off x="554090" y="2601809"/>
            <a:ext cx="380317" cy="1343555"/>
          </a:xfrm>
          <a:prstGeom prst="rect">
            <a:avLst/>
          </a:prstGeom>
          <a:noFill/>
          <a:ln w="19050">
            <a:solidFill>
              <a:schemeClr val="bg1">
                <a:lumMod val="8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2" name="Rectangle 21">
            <a:extLst>
              <a:ext uri="{FF2B5EF4-FFF2-40B4-BE49-F238E27FC236}">
                <a16:creationId xmlns:a16="http://schemas.microsoft.com/office/drawing/2014/main" id="{64B6CF60-1A02-1B4C-832D-30044EB57C0C}"/>
              </a:ext>
            </a:extLst>
          </p:cNvPr>
          <p:cNvSpPr/>
          <p:nvPr/>
        </p:nvSpPr>
        <p:spPr bwMode="auto">
          <a:xfrm>
            <a:off x="558033" y="2888697"/>
            <a:ext cx="374557" cy="1073426"/>
          </a:xfrm>
          <a:prstGeom prst="rect">
            <a:avLst/>
          </a:prstGeom>
          <a:solidFill>
            <a:schemeClr val="accent3">
              <a:lumMod val="40000"/>
              <a:lumOff val="60000"/>
            </a:schemeClr>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endParaRPr lang="en-US" sz="699" dirty="0">
              <a:solidFill>
                <a:srgbClr val="FFFFFF"/>
              </a:solidFill>
              <a:latin typeface="Arial" panose="020B0604020202020204" pitchFamily="34" charset="0"/>
            </a:endParaRPr>
          </a:p>
        </p:txBody>
      </p:sp>
      <p:sp>
        <p:nvSpPr>
          <p:cNvPr id="25" name="TextBox 24">
            <a:extLst>
              <a:ext uri="{FF2B5EF4-FFF2-40B4-BE49-F238E27FC236}">
                <a16:creationId xmlns:a16="http://schemas.microsoft.com/office/drawing/2014/main" id="{FBB5CC70-9EF5-E844-8EF8-1C6E27C91C5A}"/>
              </a:ext>
            </a:extLst>
          </p:cNvPr>
          <p:cNvSpPr txBox="1"/>
          <p:nvPr/>
        </p:nvSpPr>
        <p:spPr>
          <a:xfrm>
            <a:off x="558034" y="3286952"/>
            <a:ext cx="374893" cy="248227"/>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80%</a:t>
            </a:r>
            <a:endParaRPr lang="en-US" sz="799" dirty="0">
              <a:solidFill>
                <a:srgbClr val="000000"/>
              </a:solidFill>
              <a:latin typeface="Arial" panose="020B0604020202020204" pitchFamily="34" charset="0"/>
              <a:sym typeface="HelvNeue Bold for IBM"/>
            </a:endParaRPr>
          </a:p>
        </p:txBody>
      </p:sp>
      <p:sp>
        <p:nvSpPr>
          <p:cNvPr id="26" name="TextBox 25">
            <a:extLst>
              <a:ext uri="{FF2B5EF4-FFF2-40B4-BE49-F238E27FC236}">
                <a16:creationId xmlns:a16="http://schemas.microsoft.com/office/drawing/2014/main" id="{477FB685-5312-464B-AB55-6027F8A9C881}"/>
              </a:ext>
            </a:extLst>
          </p:cNvPr>
          <p:cNvSpPr txBox="1"/>
          <p:nvPr/>
        </p:nvSpPr>
        <p:spPr>
          <a:xfrm>
            <a:off x="1371252" y="3770771"/>
            <a:ext cx="380317" cy="142490"/>
          </a:xfrm>
          <a:prstGeom prst="rect">
            <a:avLst/>
          </a:prstGeom>
          <a:noFill/>
        </p:spPr>
        <p:txBody>
          <a:bodyPr wrap="square" lIns="0" tIns="0" rIns="0" bIns="0" rtlCol="0" anchor="t" anchorCtr="0">
            <a:noAutofit/>
          </a:bodyPr>
          <a:lstStyle/>
          <a:p>
            <a:pPr algn="ctr" defTabSz="912504">
              <a:defRPr/>
            </a:pPr>
            <a:r>
              <a:rPr lang="en-US" sz="899" dirty="0">
                <a:solidFill>
                  <a:srgbClr val="000000"/>
                </a:solidFill>
                <a:latin typeface="Arial" panose="020B0604020202020204" pitchFamily="34" charset="0"/>
                <a:sym typeface="HelvNeue Bold for IBM"/>
              </a:rPr>
              <a:t>1 day</a:t>
            </a:r>
            <a:endParaRPr lang="en-US" sz="799" dirty="0">
              <a:solidFill>
                <a:srgbClr val="000000"/>
              </a:solidFill>
              <a:latin typeface="Arial" panose="020B0604020202020204" pitchFamily="34" charset="0"/>
              <a:sym typeface="HelvNeue Bold for IBM"/>
            </a:endParaRPr>
          </a:p>
        </p:txBody>
      </p:sp>
      <p:sp>
        <p:nvSpPr>
          <p:cNvPr id="27" name="TextBox 26">
            <a:extLst>
              <a:ext uri="{FF2B5EF4-FFF2-40B4-BE49-F238E27FC236}">
                <a16:creationId xmlns:a16="http://schemas.microsoft.com/office/drawing/2014/main" id="{3370CAA1-AB8C-F145-9F76-4C3ADC17555C}"/>
              </a:ext>
            </a:extLst>
          </p:cNvPr>
          <p:cNvSpPr txBox="1"/>
          <p:nvPr/>
        </p:nvSpPr>
        <p:spPr>
          <a:xfrm>
            <a:off x="1232229" y="4052038"/>
            <a:ext cx="64085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sym typeface="HelvNeue Bold for IBM"/>
              </a:rPr>
              <a:t>Completion time</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29" name="TextBox 28">
            <a:extLst>
              <a:ext uri="{FF2B5EF4-FFF2-40B4-BE49-F238E27FC236}">
                <a16:creationId xmlns:a16="http://schemas.microsoft.com/office/drawing/2014/main" id="{199896DE-CAF3-4F4A-A199-45A934E06FF1}"/>
              </a:ext>
            </a:extLst>
          </p:cNvPr>
          <p:cNvSpPr txBox="1"/>
          <p:nvPr/>
        </p:nvSpPr>
        <p:spPr>
          <a:xfrm>
            <a:off x="419932" y="4048907"/>
            <a:ext cx="629140" cy="523480"/>
          </a:xfrm>
          <a:prstGeom prst="rect">
            <a:avLst/>
          </a:prstGeom>
          <a:noFill/>
        </p:spPr>
        <p:txBody>
          <a:bodyPr wrap="square" lIns="0" tIns="0" rIns="0" bIns="0" rtlCol="0" anchor="t" anchorCtr="0">
            <a:noAutofit/>
          </a:bodyPr>
          <a:lstStyle/>
          <a:p>
            <a:pPr algn="ctr" defTabSz="912504">
              <a:defRPr/>
            </a:pPr>
            <a:r>
              <a:rPr lang="en-US" sz="799" kern="0" dirty="0">
                <a:solidFill>
                  <a:srgbClr val="FFFFFF"/>
                </a:solidFill>
                <a:latin typeface="Arial" panose="020B0604020202020204" pitchFamily="34" charset="0"/>
              </a:rPr>
              <a:t>Straight-through processing</a:t>
            </a:r>
            <a:endParaRPr lang="en-US" sz="799" dirty="0">
              <a:solidFill>
                <a:srgbClr val="FFFFFF"/>
              </a:solidFill>
              <a:latin typeface="Arial" panose="020B0604020202020204" pitchFamily="34" charset="0"/>
              <a:sym typeface="HelvNeue Bold for IBM"/>
            </a:endParaRPr>
          </a:p>
          <a:p>
            <a:pPr defTabSz="912504">
              <a:spcBef>
                <a:spcPts val="300"/>
              </a:spcBef>
              <a:defRPr/>
            </a:pPr>
            <a:endParaRPr lang="en-US" sz="799" dirty="0">
              <a:solidFill>
                <a:srgbClr val="FFFFFF"/>
              </a:solidFill>
              <a:latin typeface="Arial" panose="020B0604020202020204" pitchFamily="34" charset="0"/>
              <a:sym typeface="HelvNeue Bold for IBM"/>
            </a:endParaRPr>
          </a:p>
        </p:txBody>
      </p:sp>
      <p:sp>
        <p:nvSpPr>
          <p:cNvPr id="30" name="TextBox 29">
            <a:extLst>
              <a:ext uri="{FF2B5EF4-FFF2-40B4-BE49-F238E27FC236}">
                <a16:creationId xmlns:a16="http://schemas.microsoft.com/office/drawing/2014/main" id="{1A4EDA57-11EE-C240-ABD4-8B67C7CDEC8B}"/>
              </a:ext>
            </a:extLst>
          </p:cNvPr>
          <p:cNvSpPr txBox="1"/>
          <p:nvPr/>
        </p:nvSpPr>
        <p:spPr>
          <a:xfrm>
            <a:off x="661362" y="2282807"/>
            <a:ext cx="999544" cy="305980"/>
          </a:xfrm>
          <a:prstGeom prst="rect">
            <a:avLst/>
          </a:prstGeom>
          <a:noFill/>
        </p:spPr>
        <p:txBody>
          <a:bodyPr wrap="square" lIns="0" tIns="0" rIns="0" bIns="0" rtlCol="0" anchor="t" anchorCtr="0">
            <a:noAutofit/>
          </a:bodyPr>
          <a:lstStyle/>
          <a:p>
            <a:pPr defTabSz="1216702">
              <a:spcBef>
                <a:spcPts val="1099"/>
              </a:spcBef>
              <a:spcAft>
                <a:spcPts val="300"/>
              </a:spcAft>
              <a:defRPr/>
            </a:pPr>
            <a:r>
              <a:rPr lang="en-US" sz="999" kern="0" dirty="0">
                <a:solidFill>
                  <a:srgbClr val="FFFFFF"/>
                </a:solidFill>
                <a:latin typeface="Arial" panose="020B0604020202020204" pitchFamily="34" charset="0"/>
              </a:rPr>
              <a:t>Refund metrics </a:t>
            </a: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
        <p:nvSpPr>
          <p:cNvPr id="32" name="TextBox 31">
            <a:extLst>
              <a:ext uri="{FF2B5EF4-FFF2-40B4-BE49-F238E27FC236}">
                <a16:creationId xmlns:a16="http://schemas.microsoft.com/office/drawing/2014/main" id="{EF2A365E-1B94-FE43-87E5-6F8FC048CC1E}"/>
              </a:ext>
            </a:extLst>
          </p:cNvPr>
          <p:cNvSpPr txBox="1"/>
          <p:nvPr/>
        </p:nvSpPr>
        <p:spPr>
          <a:xfrm>
            <a:off x="241753" y="1500860"/>
            <a:ext cx="1817973" cy="701878"/>
          </a:xfrm>
          <a:prstGeom prst="rect">
            <a:avLst/>
          </a:prstGeom>
          <a:noFill/>
        </p:spPr>
        <p:txBody>
          <a:bodyPr wrap="square" lIns="0" tIns="0" rIns="0" bIns="0" rtlCol="0" anchor="t" anchorCtr="0">
            <a:noAutofit/>
          </a:bodyPr>
          <a:lstStyle/>
          <a:p>
            <a:pPr defTabSz="912504">
              <a:defRPr/>
            </a:pPr>
            <a:r>
              <a:rPr lang="en-US" sz="999" dirty="0">
                <a:solidFill>
                  <a:srgbClr val="FFFFFF"/>
                </a:solidFill>
                <a:latin typeface="Arial" panose="020B0604020202020204" pitchFamily="34" charset="0"/>
              </a:rPr>
              <a:t>Add:</a:t>
            </a:r>
            <a:endParaRPr lang="en-US" sz="999" dirty="0">
              <a:solidFill>
                <a:srgbClr val="FFFFFF"/>
              </a:solidFill>
              <a:latin typeface="Arial" panose="020B0604020202020204" pitchFamily="34" charset="0"/>
              <a:sym typeface="HelvNeue Bold for IBM"/>
            </a:endParaRPr>
          </a:p>
          <a:p>
            <a:pPr defTabSz="912504">
              <a:lnSpc>
                <a:spcPct val="90000"/>
              </a:lnSpc>
              <a:spcBef>
                <a:spcPts val="300"/>
              </a:spcBef>
              <a:defRPr/>
            </a:pPr>
            <a:r>
              <a:rPr lang="en-US" sz="1399" dirty="0">
                <a:solidFill>
                  <a:srgbClr val="FFFFFF"/>
                </a:solidFill>
                <a:latin typeface="Arial" panose="020B0604020202020204" pitchFamily="34" charset="0"/>
                <a:sym typeface="HelvNeue Bold for IBM"/>
              </a:rPr>
              <a:t>Predictive decisions</a:t>
            </a:r>
          </a:p>
          <a:p>
            <a:pPr defTabSz="912504">
              <a:lnSpc>
                <a:spcPct val="90000"/>
              </a:lnSpc>
              <a:spcBef>
                <a:spcPts val="300"/>
              </a:spcBef>
              <a:defRPr/>
            </a:pPr>
            <a:endParaRPr lang="en-US" sz="1399" dirty="0">
              <a:solidFill>
                <a:srgbClr val="FFFFFF"/>
              </a:solidFill>
              <a:latin typeface="Arial" panose="020B0604020202020204" pitchFamily="34" charset="0"/>
              <a:sym typeface="HelvNeue Bold for IBM"/>
            </a:endParaRPr>
          </a:p>
          <a:p>
            <a:pPr defTabSz="912504">
              <a:spcBef>
                <a:spcPts val="300"/>
              </a:spcBef>
              <a:defRPr/>
            </a:pPr>
            <a:endParaRPr lang="en-US" sz="899" dirty="0">
              <a:solidFill>
                <a:srgbClr val="FFFFFF"/>
              </a:solidFill>
              <a:latin typeface="Arial" panose="020B0604020202020204" pitchFamily="34" charset="0"/>
              <a:sym typeface="HelvNeue Bold for IBM"/>
            </a:endParaRPr>
          </a:p>
        </p:txBody>
      </p:sp>
      <p:sp>
        <p:nvSpPr>
          <p:cNvPr id="31" name="Text Placeholder 4">
            <a:extLst>
              <a:ext uri="{FF2B5EF4-FFF2-40B4-BE49-F238E27FC236}">
                <a16:creationId xmlns:a16="http://schemas.microsoft.com/office/drawing/2014/main" id="{CBAA63A9-7E65-704F-B330-6420474870ED}"/>
              </a:ext>
            </a:extLst>
          </p:cNvPr>
          <p:cNvSpPr txBox="1">
            <a:spLocks/>
          </p:cNvSpPr>
          <p:nvPr/>
        </p:nvSpPr>
        <p:spPr>
          <a:xfrm>
            <a:off x="3249942" y="4019702"/>
            <a:ext cx="5141436" cy="581889"/>
          </a:xfrm>
          <a:prstGeom prst="rect">
            <a:avLst/>
          </a:prstGeom>
        </p:spPr>
        <p:txBody>
          <a:bodyPr vert="horz" lIns="0" tIns="0" rIns="0" bIns="0" rtlCol="0" anchor="t">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buClr>
                <a:srgbClr val="009C98"/>
              </a:buClr>
              <a:buSzPct val="100000"/>
            </a:pPr>
            <a:r>
              <a:rPr lang="en-US" sz="1199" dirty="0">
                <a:solidFill>
                  <a:srgbClr val="009C98"/>
                </a:solidFill>
                <a:latin typeface="Arial" panose="020B0604020202020204" pitchFamily="34" charset="0"/>
                <a:cs typeface="Arial" panose="020B0604020202020204" pitchFamily="34" charset="0"/>
              </a:rPr>
              <a:t>Apply predictive decisions</a:t>
            </a:r>
            <a:br>
              <a:rPr lang="en-US" sz="1199" kern="0" dirty="0">
                <a:latin typeface="Arial" panose="020B0604020202020204" pitchFamily="34" charset="0"/>
                <a:cs typeface="Arial" panose="020B0604020202020204" pitchFamily="34" charset="0"/>
              </a:rPr>
            </a:br>
            <a:br>
              <a:rPr lang="en-US" sz="400" kern="0" dirty="0">
                <a:latin typeface="Arial" panose="020B0604020202020204" pitchFamily="34" charset="0"/>
                <a:cs typeface="Arial" panose="020B0604020202020204" pitchFamily="34" charset="0"/>
              </a:rPr>
            </a:br>
            <a:r>
              <a:rPr lang="en-US" sz="1199" dirty="0">
                <a:solidFill>
                  <a:srgbClr val="000000"/>
                </a:solidFill>
                <a:latin typeface="Arial" panose="020B0604020202020204" pitchFamily="34" charset="0"/>
                <a:cs typeface="Arial" panose="020B0604020202020204" pitchFamily="34" charset="0"/>
              </a:rPr>
              <a:t>Predictive analytics, such as customer propensity to churn, helps the business be proactive in addressing complex challenges</a:t>
            </a:r>
            <a:endParaRPr lang="en-US" sz="1199"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B710E11-7A5C-F748-A5B0-F197447088C3}"/>
              </a:ext>
            </a:extLst>
          </p:cNvPr>
          <p:cNvSpPr>
            <a:spLocks noGrp="1"/>
          </p:cNvSpPr>
          <p:nvPr>
            <p:ph type="title"/>
          </p:nvPr>
        </p:nvSpPr>
        <p:spPr>
          <a:xfrm>
            <a:off x="228600" y="466344"/>
            <a:ext cx="6844636" cy="804672"/>
          </a:xfrm>
        </p:spPr>
        <p:txBody>
          <a:bodyPr/>
          <a:lstStyle/>
          <a:p>
            <a:r>
              <a:rPr lang="en-US" sz="2000" dirty="0"/>
              <a:t>Add predictive analytics to make more profitable decisions</a:t>
            </a:r>
          </a:p>
        </p:txBody>
      </p:sp>
      <p:pic>
        <p:nvPicPr>
          <p:cNvPr id="34" name="Picture 33" descr="Graphical user interface, text, application, Teams&#10;&#10;Description automatically generated">
            <a:extLst>
              <a:ext uri="{FF2B5EF4-FFF2-40B4-BE49-F238E27FC236}">
                <a16:creationId xmlns:a16="http://schemas.microsoft.com/office/drawing/2014/main" id="{A515A6B7-0DF8-C14E-9A8F-8690D57829A5}"/>
              </a:ext>
            </a:extLst>
          </p:cNvPr>
          <p:cNvPicPr>
            <a:picLocks noChangeAspect="1"/>
          </p:cNvPicPr>
          <p:nvPr/>
        </p:nvPicPr>
        <p:blipFill>
          <a:blip r:embed="rId3"/>
          <a:stretch>
            <a:fillRect/>
          </a:stretch>
        </p:blipFill>
        <p:spPr>
          <a:xfrm>
            <a:off x="3249942" y="1295384"/>
            <a:ext cx="5549796" cy="2575081"/>
          </a:xfrm>
          <a:prstGeom prst="rect">
            <a:avLst/>
          </a:prstGeom>
          <a:ln>
            <a:solidFill>
              <a:schemeClr val="tx1"/>
            </a:solidFill>
          </a:ln>
        </p:spPr>
      </p:pic>
    </p:spTree>
    <p:extLst>
      <p:ext uri="{BB962C8B-B14F-4D97-AF65-F5344CB8AC3E}">
        <p14:creationId xmlns:p14="http://schemas.microsoft.com/office/powerpoint/2010/main" val="3112742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221226-ED75-4BEE-B3C6-D05AE0D1826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135"/>
          <a:stretch/>
        </p:blipFill>
        <p:spPr>
          <a:xfrm>
            <a:off x="0" y="0"/>
            <a:ext cx="9144000" cy="5143499"/>
          </a:xfrm>
          <a:prstGeom prst="rect">
            <a:avLst/>
          </a:prstGeom>
        </p:spPr>
      </p:pic>
      <p:sp>
        <p:nvSpPr>
          <p:cNvPr id="2" name="Title 1">
            <a:extLst>
              <a:ext uri="{FF2B5EF4-FFF2-40B4-BE49-F238E27FC236}">
                <a16:creationId xmlns:a16="http://schemas.microsoft.com/office/drawing/2014/main" id="{5DBBAB28-992E-4BB6-917A-1D06C1CE6013}"/>
              </a:ext>
            </a:extLst>
          </p:cNvPr>
          <p:cNvSpPr txBox="1">
            <a:spLocks/>
          </p:cNvSpPr>
          <p:nvPr/>
        </p:nvSpPr>
        <p:spPr>
          <a:xfrm>
            <a:off x="228599" y="148983"/>
            <a:ext cx="5456573" cy="436572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lvl="0" defTabSz="457189">
              <a:defRPr/>
            </a:pPr>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endParaRPr>
          </a:p>
        </p:txBody>
      </p:sp>
      <p:pic>
        <p:nvPicPr>
          <p:cNvPr id="6" name="Picture 5" descr="A picture containing drawing&#10;&#10;Description automatically generated">
            <a:extLst>
              <a:ext uri="{FF2B5EF4-FFF2-40B4-BE49-F238E27FC236}">
                <a16:creationId xmlns:a16="http://schemas.microsoft.com/office/drawing/2014/main" id="{3A31FB3F-EF00-A144-A40B-19CA9A8162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5172" y="1923683"/>
            <a:ext cx="1525814" cy="1319367"/>
          </a:xfrm>
          <a:prstGeom prst="rect">
            <a:avLst/>
          </a:prstGeom>
        </p:spPr>
      </p:pic>
      <p:sp>
        <p:nvSpPr>
          <p:cNvPr id="5" name="Title 4">
            <a:extLst>
              <a:ext uri="{FF2B5EF4-FFF2-40B4-BE49-F238E27FC236}">
                <a16:creationId xmlns:a16="http://schemas.microsoft.com/office/drawing/2014/main" id="{7D891E50-74D5-4F40-8D59-E69672618E0A}"/>
              </a:ext>
            </a:extLst>
          </p:cNvPr>
          <p:cNvSpPr>
            <a:spLocks noGrp="1"/>
          </p:cNvSpPr>
          <p:nvPr>
            <p:ph type="title"/>
          </p:nvPr>
        </p:nvSpPr>
        <p:spPr>
          <a:xfrm>
            <a:off x="210312" y="201168"/>
            <a:ext cx="5474860" cy="664797"/>
          </a:xfrm>
        </p:spPr>
        <p:txBody>
          <a:bodyPr wrap="square">
            <a:spAutoFit/>
          </a:bodyPr>
          <a:lstStyle/>
          <a:p>
            <a:r>
              <a:rPr lang="en-US" dirty="0"/>
              <a:t>Capability of IBM Business Automation – Core automation</a:t>
            </a:r>
          </a:p>
        </p:txBody>
      </p:sp>
    </p:spTree>
    <p:extLst>
      <p:ext uri="{BB962C8B-B14F-4D97-AF65-F5344CB8AC3E}">
        <p14:creationId xmlns:p14="http://schemas.microsoft.com/office/powerpoint/2010/main" val="4018457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6C4D8-0786-D540-A38E-19E61BCEFA53}"/>
              </a:ext>
            </a:extLst>
          </p:cNvPr>
          <p:cNvSpPr/>
          <p:nvPr/>
        </p:nvSpPr>
        <p:spPr bwMode="auto">
          <a:xfrm>
            <a:off x="5712888" y="11588"/>
            <a:ext cx="3422659" cy="5140167"/>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67" tIns="17967" rIns="17967" bIns="17967" numCol="1" rtlCol="0" anchor="t" anchorCtr="0" compatLnSpc="1">
            <a:prstTxWarp prst="textNoShape">
              <a:avLst/>
            </a:prstTxWarp>
          </a:bodyPr>
          <a:lstStyle/>
          <a:p>
            <a:pPr defTabSz="456286" fontAlgn="base">
              <a:lnSpc>
                <a:spcPct val="90000"/>
              </a:lnSpc>
              <a:spcBef>
                <a:spcPct val="0"/>
              </a:spcBef>
              <a:spcAft>
                <a:spcPct val="0"/>
              </a:spcAft>
            </a:pPr>
            <a:endParaRPr lang="en-US" sz="698" dirty="0">
              <a:solidFill>
                <a:schemeClr val="bg1"/>
              </a:solidFill>
              <a:latin typeface="Arial" panose="020B0604020202020204" pitchFamily="34" charset="0"/>
            </a:endParaRPr>
          </a:p>
        </p:txBody>
      </p:sp>
      <p:sp>
        <p:nvSpPr>
          <p:cNvPr id="23" name="Text Placeholder 2">
            <a:extLst>
              <a:ext uri="{FF2B5EF4-FFF2-40B4-BE49-F238E27FC236}">
                <a16:creationId xmlns:a16="http://schemas.microsoft.com/office/drawing/2014/main" id="{8E8D0D7E-5783-094F-8D75-3B2BEC7639FC}"/>
              </a:ext>
            </a:extLst>
          </p:cNvPr>
          <p:cNvSpPr txBox="1">
            <a:spLocks/>
          </p:cNvSpPr>
          <p:nvPr/>
        </p:nvSpPr>
        <p:spPr>
          <a:xfrm>
            <a:off x="3202937" y="899884"/>
            <a:ext cx="2172593" cy="182643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lvl="1" indent="0" defTabSz="456286">
              <a:spcBef>
                <a:spcPts val="1098"/>
              </a:spcBef>
              <a:buClr>
                <a:srgbClr val="000000"/>
              </a:buClr>
              <a:buNone/>
            </a:pPr>
            <a:r>
              <a:rPr lang="en-US" sz="1298" kern="0" dirty="0">
                <a:solidFill>
                  <a:schemeClr val="bg1"/>
                </a:solidFill>
                <a:latin typeface="Arial" panose="020B0604020202020204" pitchFamily="34" charset="0"/>
                <a:cs typeface="Arial" panose="020B0604020202020204" pitchFamily="34" charset="0"/>
              </a:rPr>
              <a:t>IBM provides flexible, reliable and secure content services delivered in modern lightweight architecture.</a:t>
            </a:r>
          </a:p>
        </p:txBody>
      </p:sp>
      <p:sp>
        <p:nvSpPr>
          <p:cNvPr id="24" name="Text Placeholder 2">
            <a:extLst>
              <a:ext uri="{FF2B5EF4-FFF2-40B4-BE49-F238E27FC236}">
                <a16:creationId xmlns:a16="http://schemas.microsoft.com/office/drawing/2014/main" id="{9C41FF98-B092-D843-B884-BFDBBA881482}"/>
              </a:ext>
            </a:extLst>
          </p:cNvPr>
          <p:cNvSpPr txBox="1">
            <a:spLocks/>
          </p:cNvSpPr>
          <p:nvPr/>
        </p:nvSpPr>
        <p:spPr>
          <a:xfrm>
            <a:off x="316240" y="899884"/>
            <a:ext cx="2884441" cy="1851785"/>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pPr>
            <a:r>
              <a:rPr lang="en-US" sz="1298" kern="0" dirty="0">
                <a:solidFill>
                  <a:schemeClr val="bg1"/>
                </a:solidFill>
                <a:latin typeface="Arial" panose="020B0604020202020204" pitchFamily="34" charset="0"/>
                <a:cs typeface="Arial" panose="020B0604020202020204" pitchFamily="34" charset="0"/>
              </a:rPr>
              <a:t>Content is unstructured or semi-structured information including documents, text, images, audio and video. Content services enable </a:t>
            </a:r>
            <a:br>
              <a:rPr lang="en-US" sz="1298" kern="0" dirty="0">
                <a:solidFill>
                  <a:schemeClr val="bg1"/>
                </a:solidFill>
                <a:latin typeface="Arial" panose="020B0604020202020204" pitchFamily="34" charset="0"/>
                <a:cs typeface="Arial" panose="020B0604020202020204" pitchFamily="34" charset="0"/>
              </a:rPr>
            </a:br>
            <a:r>
              <a:rPr lang="en-US" sz="1298" kern="0" dirty="0">
                <a:solidFill>
                  <a:schemeClr val="bg1"/>
                </a:solidFill>
                <a:latin typeface="Arial" panose="020B0604020202020204" pitchFamily="34" charset="0"/>
                <a:cs typeface="Arial" panose="020B0604020202020204" pitchFamily="34" charset="0"/>
              </a:rPr>
              <a:t>users to securely manage </a:t>
            </a:r>
            <a:br>
              <a:rPr lang="en-US" sz="1298" kern="0" dirty="0">
                <a:solidFill>
                  <a:schemeClr val="bg1"/>
                </a:solidFill>
                <a:latin typeface="Arial" panose="020B0604020202020204" pitchFamily="34" charset="0"/>
                <a:cs typeface="Arial" panose="020B0604020202020204" pitchFamily="34" charset="0"/>
              </a:rPr>
            </a:br>
            <a:r>
              <a:rPr lang="en-US" sz="1298" kern="0" dirty="0">
                <a:solidFill>
                  <a:schemeClr val="bg1"/>
                </a:solidFill>
                <a:latin typeface="Arial" panose="020B0604020202020204" pitchFamily="34" charset="0"/>
                <a:cs typeface="Arial" panose="020B0604020202020204" pitchFamily="34" charset="0"/>
              </a:rPr>
              <a:t>the full lifecycle of content.  </a:t>
            </a:r>
          </a:p>
        </p:txBody>
      </p:sp>
      <p:sp>
        <p:nvSpPr>
          <p:cNvPr id="3" name="Title 2">
            <a:extLst>
              <a:ext uri="{FF2B5EF4-FFF2-40B4-BE49-F238E27FC236}">
                <a16:creationId xmlns:a16="http://schemas.microsoft.com/office/drawing/2014/main" id="{67D1C67C-2A4B-A140-98ED-70E346CB785E}"/>
              </a:ext>
            </a:extLst>
          </p:cNvPr>
          <p:cNvSpPr>
            <a:spLocks noGrp="1"/>
          </p:cNvSpPr>
          <p:nvPr>
            <p:ph type="title"/>
          </p:nvPr>
        </p:nvSpPr>
        <p:spPr/>
        <p:txBody>
          <a:bodyPr/>
          <a:lstStyle/>
          <a:p>
            <a:r>
              <a:rPr lang="en-US" dirty="0"/>
              <a:t>Digitize content</a:t>
            </a:r>
          </a:p>
        </p:txBody>
      </p:sp>
      <p:sp>
        <p:nvSpPr>
          <p:cNvPr id="16" name="Title 57">
            <a:extLst>
              <a:ext uri="{FF2B5EF4-FFF2-40B4-BE49-F238E27FC236}">
                <a16:creationId xmlns:a16="http://schemas.microsoft.com/office/drawing/2014/main" id="{BEFAB607-6322-FA47-9D32-65FC6FF04DFA}"/>
              </a:ext>
            </a:extLst>
          </p:cNvPr>
          <p:cNvSpPr txBox="1">
            <a:spLocks/>
          </p:cNvSpPr>
          <p:nvPr/>
        </p:nvSpPr>
        <p:spPr>
          <a:xfrm>
            <a:off x="236632" y="205553"/>
            <a:ext cx="4107191" cy="306246"/>
          </a:xfrm>
          <a:prstGeom prst="rect">
            <a:avLst/>
          </a:prstGeom>
        </p:spPr>
        <p:txBody>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743"/>
            <a:endParaRPr lang="en-US" sz="2195" kern="0" dirty="0">
              <a:solidFill>
                <a:schemeClr val="bg1"/>
              </a:solidFill>
              <a:latin typeface="Arial" panose="020B0604020202020204" pitchFamily="34" charset="0"/>
              <a:cs typeface="Arial" panose="020B0604020202020204" pitchFamily="34" charset="0"/>
            </a:endParaRPr>
          </a:p>
        </p:txBody>
      </p:sp>
      <p:pic>
        <p:nvPicPr>
          <p:cNvPr id="21" name="Picture 20" descr="A screenshot of a cell phone&#10;&#10;Description automatically generated">
            <a:extLst>
              <a:ext uri="{FF2B5EF4-FFF2-40B4-BE49-F238E27FC236}">
                <a16:creationId xmlns:a16="http://schemas.microsoft.com/office/drawing/2014/main" id="{550B25C5-AD65-E74B-99D4-123D545AF4C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21976" y="2277373"/>
            <a:ext cx="3812318" cy="2270665"/>
          </a:xfrm>
          <a:prstGeom prst="rect">
            <a:avLst/>
          </a:prstGeom>
          <a:ln w="12700">
            <a:solidFill>
              <a:srgbClr val="BEBEBE"/>
            </a:solidFill>
          </a:ln>
        </p:spPr>
      </p:pic>
      <p:sp>
        <p:nvSpPr>
          <p:cNvPr id="25" name="Text Placeholder 3">
            <a:extLst>
              <a:ext uri="{FF2B5EF4-FFF2-40B4-BE49-F238E27FC236}">
                <a16:creationId xmlns:a16="http://schemas.microsoft.com/office/drawing/2014/main" id="{F806FC93-56CA-4A4C-B751-0DA867011E6D}"/>
              </a:ext>
            </a:extLst>
          </p:cNvPr>
          <p:cNvSpPr txBox="1">
            <a:spLocks/>
          </p:cNvSpPr>
          <p:nvPr/>
        </p:nvSpPr>
        <p:spPr>
          <a:xfrm>
            <a:off x="6625596" y="203175"/>
            <a:ext cx="2281772" cy="4781074"/>
          </a:xfrm>
          <a:prstGeom prst="rect">
            <a:avLst/>
          </a:prstGeom>
        </p:spPr>
        <p:txBody>
          <a:bodyPr vert="horz" wrap="square" lIns="0" tIns="0" rIns="0" bIns="0" rtlCol="0" anchor="t" anchorCtr="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4412">
              <a:spcBef>
                <a:spcPts val="0"/>
              </a:spcBef>
              <a:spcAft>
                <a:spcPts val="150"/>
              </a:spcAft>
              <a:buClr>
                <a:srgbClr val="70AD47">
                  <a:lumMod val="50000"/>
                </a:srgbClr>
              </a:buClr>
              <a:buSzPct val="120000"/>
              <a:defRPr/>
            </a:pPr>
            <a:r>
              <a:rPr lang="en-US" sz="998" dirty="0">
                <a:solidFill>
                  <a:srgbClr val="0D62FF"/>
                </a:solidFill>
                <a:latin typeface="Arial" panose="020B0604020202020204" pitchFamily="34" charset="0"/>
                <a:ea typeface=""/>
                <a:cs typeface="Arial" panose="020B0604020202020204" pitchFamily="34" charset="0"/>
                <a:sym typeface="Arial"/>
              </a:rPr>
              <a:t>Content management</a:t>
            </a:r>
          </a:p>
          <a:p>
            <a:pPr marL="173388" indent="-173388" defTabSz="684412">
              <a:spcBef>
                <a:spcPts val="300"/>
              </a:spcBef>
              <a:spcAft>
                <a:spcPct val="0"/>
              </a:spcAft>
              <a:buClr>
                <a:srgbClr val="000000"/>
              </a:buClr>
              <a:buSzPct val="100000"/>
              <a:buFont typeface="System Font Regular"/>
              <a:buChar char="–"/>
              <a:defRPr/>
            </a:pPr>
            <a:r>
              <a:rPr lang="en-US" sz="998" dirty="0">
                <a:latin typeface="Arial" panose="020B0604020202020204" pitchFamily="34" charset="0"/>
              </a:rPr>
              <a:t>Store and manage business content</a:t>
            </a:r>
          </a:p>
          <a:p>
            <a:pPr marL="173388" indent="-173388" defTabSz="684412">
              <a:spcBef>
                <a:spcPts val="300"/>
              </a:spcBef>
              <a:spcAft>
                <a:spcPct val="0"/>
              </a:spcAft>
              <a:buClr>
                <a:srgbClr val="000000"/>
              </a:buClr>
              <a:buSzPct val="100000"/>
              <a:buFont typeface="System Font Regular"/>
              <a:buChar char="–"/>
              <a:defRPr/>
            </a:pPr>
            <a:r>
              <a:rPr lang="en-US" sz="998" dirty="0">
                <a:latin typeface="Arial" panose="020B0604020202020204" pitchFamily="34" charset="0"/>
              </a:rPr>
              <a:t>Powerful search capabilities</a:t>
            </a:r>
          </a:p>
          <a:p>
            <a:pPr marL="173388" indent="-173388" defTabSz="684412">
              <a:spcBef>
                <a:spcPts val="300"/>
              </a:spcBef>
              <a:spcAft>
                <a:spcPct val="0"/>
              </a:spcAft>
              <a:buClr>
                <a:srgbClr val="000000"/>
              </a:buClr>
              <a:buSzPct val="100000"/>
              <a:buFont typeface="System Font Regular"/>
              <a:buChar char="–"/>
              <a:defRPr/>
            </a:pPr>
            <a:r>
              <a:rPr lang="en-US" sz="998" dirty="0">
                <a:latin typeface="Arial" panose="020B0604020202020204" pitchFamily="34" charset="0"/>
              </a:rPr>
              <a:t>Federation across repositories </a:t>
            </a:r>
          </a:p>
          <a:p>
            <a:pPr defTabSz="684412">
              <a:spcBef>
                <a:spcPts val="1897"/>
              </a:spcBef>
              <a:spcAft>
                <a:spcPts val="150"/>
              </a:spcAft>
              <a:buClr>
                <a:srgbClr val="70AD47">
                  <a:lumMod val="50000"/>
                </a:srgbClr>
              </a:buClr>
              <a:buSzPct val="120000"/>
              <a:defRPr/>
            </a:pPr>
            <a:r>
              <a:rPr lang="en-US" sz="998" dirty="0">
                <a:solidFill>
                  <a:srgbClr val="0D62FF"/>
                </a:solidFill>
                <a:latin typeface="Arial" panose="020B0604020202020204" pitchFamily="34" charset="0"/>
                <a:ea typeface=""/>
                <a:cs typeface="Arial" panose="020B0604020202020204" pitchFamily="34" charset="0"/>
                <a:sym typeface="Arial"/>
              </a:rPr>
              <a:t>Security and privacy</a:t>
            </a:r>
          </a:p>
          <a:p>
            <a:pPr marL="173388" indent="-173388" defTabSz="684412">
              <a:spcBef>
                <a:spcPts val="300"/>
              </a:spcBef>
              <a:spcAft>
                <a:spcPct val="0"/>
              </a:spcAft>
              <a:buClr>
                <a:srgbClr val="000000"/>
              </a:buClr>
              <a:buSzPct val="100000"/>
              <a:buFont typeface="System Font Regular"/>
              <a:buChar char="–"/>
              <a:defRPr/>
            </a:pPr>
            <a:r>
              <a:rPr lang="en-US" sz="998" dirty="0">
                <a:latin typeface="Arial" panose="020B0604020202020204" pitchFamily="34" charset="0"/>
              </a:rPr>
              <a:t>Rich granular security controls</a:t>
            </a:r>
          </a:p>
          <a:p>
            <a:pPr marL="173388" indent="-173388" defTabSz="684412">
              <a:spcBef>
                <a:spcPts val="300"/>
              </a:spcBef>
              <a:spcAft>
                <a:spcPct val="0"/>
              </a:spcAft>
              <a:buClr>
                <a:srgbClr val="000000"/>
              </a:buClr>
              <a:buSzPct val="100000"/>
              <a:buFont typeface="System Font Regular"/>
              <a:buChar char="–"/>
              <a:defRPr/>
            </a:pPr>
            <a:r>
              <a:rPr lang="en-US" sz="998" dirty="0">
                <a:latin typeface="Arial" panose="020B0604020202020204" pitchFamily="34" charset="0"/>
              </a:rPr>
              <a:t>Role-based redaction</a:t>
            </a:r>
          </a:p>
          <a:p>
            <a:pPr defTabSz="684412">
              <a:spcBef>
                <a:spcPts val="1897"/>
              </a:spcBef>
              <a:spcAft>
                <a:spcPts val="150"/>
              </a:spcAft>
              <a:buClr>
                <a:srgbClr val="70AD47">
                  <a:lumMod val="50000"/>
                </a:srgbClr>
              </a:buClr>
              <a:buSzPct val="120000"/>
              <a:defRPr/>
            </a:pPr>
            <a:r>
              <a:rPr lang="en-US" sz="998" dirty="0">
                <a:solidFill>
                  <a:srgbClr val="0D62FF"/>
                </a:solidFill>
                <a:latin typeface="Arial" panose="020B0604020202020204" pitchFamily="34" charset="0"/>
                <a:ea typeface=""/>
                <a:cs typeface="Arial" panose="020B0604020202020204" pitchFamily="34" charset="0"/>
                <a:sym typeface="Arial"/>
              </a:rPr>
              <a:t>Collaboration</a:t>
            </a:r>
          </a:p>
          <a:p>
            <a:pPr marL="173388" indent="-173388" defTabSz="684412">
              <a:spcBef>
                <a:spcPts val="300"/>
              </a:spcBef>
              <a:spcAft>
                <a:spcPct val="0"/>
              </a:spcAft>
              <a:buClr>
                <a:srgbClr val="000000"/>
              </a:buClr>
              <a:buSzPct val="100000"/>
              <a:buFont typeface="System Font Regular"/>
              <a:buChar char="–"/>
              <a:defRPr/>
            </a:pPr>
            <a:r>
              <a:rPr lang="en-US" sz="998" dirty="0">
                <a:latin typeface="Arial" panose="020B0604020202020204" pitchFamily="34" charset="0"/>
              </a:rPr>
              <a:t>Collaboration, content synchronization and sharing, </a:t>
            </a:r>
            <a:br>
              <a:rPr lang="en-US" sz="998" dirty="0">
                <a:latin typeface="Arial" panose="020B0604020202020204" pitchFamily="34" charset="0"/>
              </a:rPr>
            </a:br>
            <a:r>
              <a:rPr lang="en-US" sz="998" dirty="0">
                <a:latin typeface="Arial" panose="020B0604020202020204" pitchFamily="34" charset="0"/>
              </a:rPr>
              <a:t>and mobile support </a:t>
            </a:r>
          </a:p>
          <a:p>
            <a:pPr marL="173388" indent="-173388" defTabSz="684412">
              <a:spcBef>
                <a:spcPts val="300"/>
              </a:spcBef>
              <a:spcAft>
                <a:spcPct val="0"/>
              </a:spcAft>
              <a:buClr>
                <a:srgbClr val="000000"/>
              </a:buClr>
              <a:buSzPct val="100000"/>
              <a:buFont typeface="System Font Regular"/>
              <a:buChar char="–"/>
              <a:defRPr/>
            </a:pPr>
            <a:r>
              <a:rPr lang="en-US" sz="998" dirty="0">
                <a:latin typeface="Arial" panose="020B0604020202020204" pitchFamily="34" charset="0"/>
              </a:rPr>
              <a:t>Securely share documents and folders with external users</a:t>
            </a:r>
          </a:p>
          <a:p>
            <a:pPr defTabSz="684412">
              <a:spcBef>
                <a:spcPts val="1897"/>
              </a:spcBef>
              <a:spcAft>
                <a:spcPts val="150"/>
              </a:spcAft>
              <a:buClr>
                <a:srgbClr val="70AD47">
                  <a:lumMod val="50000"/>
                </a:srgbClr>
              </a:buClr>
              <a:buSzPct val="120000"/>
              <a:defRPr/>
            </a:pPr>
            <a:r>
              <a:rPr lang="en-US" sz="998" dirty="0">
                <a:solidFill>
                  <a:srgbClr val="0D62FF"/>
                </a:solidFill>
                <a:latin typeface="Arial" panose="020B0604020202020204" pitchFamily="34" charset="0"/>
                <a:ea typeface=""/>
                <a:cs typeface="Arial" panose="020B0604020202020204" pitchFamily="34" charset="0"/>
                <a:sym typeface="Arial"/>
              </a:rPr>
              <a:t>Governance and lifecycle management</a:t>
            </a:r>
          </a:p>
          <a:p>
            <a:pPr marL="173388" indent="-173388" defTabSz="684412">
              <a:spcBef>
                <a:spcPts val="300"/>
              </a:spcBef>
              <a:spcAft>
                <a:spcPct val="0"/>
              </a:spcAft>
              <a:buClr>
                <a:srgbClr val="000000"/>
              </a:buClr>
              <a:buSzPct val="100000"/>
              <a:buFont typeface="System Font Regular"/>
              <a:buChar char="–"/>
              <a:defRPr/>
            </a:pPr>
            <a:r>
              <a:rPr lang="en-US" sz="998" dirty="0">
                <a:latin typeface="Arial" panose="020B0604020202020204" pitchFamily="34" charset="0"/>
              </a:rPr>
              <a:t>Information governance for cross-organizational data retention</a:t>
            </a:r>
          </a:p>
          <a:p>
            <a:pPr marL="173388" indent="-173388" defTabSz="684412">
              <a:spcBef>
                <a:spcPts val="300"/>
              </a:spcBef>
              <a:spcAft>
                <a:spcPct val="0"/>
              </a:spcAft>
              <a:buClr>
                <a:srgbClr val="000000"/>
              </a:buClr>
              <a:buSzPct val="100000"/>
              <a:buFont typeface="System Font Regular"/>
              <a:buChar char="–"/>
              <a:defRPr/>
            </a:pPr>
            <a:r>
              <a:rPr lang="en-US" sz="998" dirty="0">
                <a:latin typeface="Arial" panose="020B0604020202020204" pitchFamily="34" charset="0"/>
              </a:rPr>
              <a:t>Lifecycle and records management</a:t>
            </a:r>
          </a:p>
        </p:txBody>
      </p:sp>
      <p:cxnSp>
        <p:nvCxnSpPr>
          <p:cNvPr id="26" name="Straight Connector 25">
            <a:extLst>
              <a:ext uri="{FF2B5EF4-FFF2-40B4-BE49-F238E27FC236}">
                <a16:creationId xmlns:a16="http://schemas.microsoft.com/office/drawing/2014/main" id="{C6D0A7D4-7EA2-3E47-A3CB-C323EBE8CFF4}"/>
              </a:ext>
            </a:extLst>
          </p:cNvPr>
          <p:cNvCxnSpPr>
            <a:cxnSpLocks/>
          </p:cNvCxnSpPr>
          <p:nvPr/>
        </p:nvCxnSpPr>
        <p:spPr bwMode="auto">
          <a:xfrm>
            <a:off x="5941064" y="1067207"/>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A3FB32A-D931-5A43-8089-24C5BE7CD7BF}"/>
              </a:ext>
            </a:extLst>
          </p:cNvPr>
          <p:cNvCxnSpPr>
            <a:cxnSpLocks/>
          </p:cNvCxnSpPr>
          <p:nvPr/>
        </p:nvCxnSpPr>
        <p:spPr bwMode="auto">
          <a:xfrm>
            <a:off x="5941064" y="1855213"/>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8" name="Graphic 27">
            <a:extLst>
              <a:ext uri="{FF2B5EF4-FFF2-40B4-BE49-F238E27FC236}">
                <a16:creationId xmlns:a16="http://schemas.microsoft.com/office/drawing/2014/main" id="{E5F552EF-42A3-6A4F-B6A8-41C62BA950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4726" y="220257"/>
            <a:ext cx="345308" cy="345308"/>
          </a:xfrm>
          <a:prstGeom prst="rect">
            <a:avLst/>
          </a:prstGeom>
        </p:spPr>
      </p:pic>
      <p:pic>
        <p:nvPicPr>
          <p:cNvPr id="29" name="Picture 53">
            <a:extLst>
              <a:ext uri="{FF2B5EF4-FFF2-40B4-BE49-F238E27FC236}">
                <a16:creationId xmlns:a16="http://schemas.microsoft.com/office/drawing/2014/main" id="{0DFCA5C7-A2AA-7D45-A576-4FDDD826C8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839905" y="1125751"/>
            <a:ext cx="506553" cy="506553"/>
          </a:xfrm>
          <a:prstGeom prst="rect">
            <a:avLst/>
          </a:prstGeom>
        </p:spPr>
      </p:pic>
      <p:cxnSp>
        <p:nvCxnSpPr>
          <p:cNvPr id="30" name="Straight Connector 29">
            <a:extLst>
              <a:ext uri="{FF2B5EF4-FFF2-40B4-BE49-F238E27FC236}">
                <a16:creationId xmlns:a16="http://schemas.microsoft.com/office/drawing/2014/main" id="{EAB999B1-4AB3-244C-B322-D31081550602}"/>
              </a:ext>
            </a:extLst>
          </p:cNvPr>
          <p:cNvCxnSpPr>
            <a:cxnSpLocks/>
          </p:cNvCxnSpPr>
          <p:nvPr/>
        </p:nvCxnSpPr>
        <p:spPr bwMode="auto">
          <a:xfrm>
            <a:off x="5941064" y="3107536"/>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31" name="Graphic 30">
            <a:extLst>
              <a:ext uri="{FF2B5EF4-FFF2-40B4-BE49-F238E27FC236}">
                <a16:creationId xmlns:a16="http://schemas.microsoft.com/office/drawing/2014/main" id="{670CB44D-96F7-6E4B-889B-6305E11C70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41063" y="1984972"/>
            <a:ext cx="357478" cy="357478"/>
          </a:xfrm>
          <a:prstGeom prst="rect">
            <a:avLst/>
          </a:prstGeom>
        </p:spPr>
      </p:pic>
      <p:pic>
        <p:nvPicPr>
          <p:cNvPr id="32" name="Picture 63">
            <a:extLst>
              <a:ext uri="{FF2B5EF4-FFF2-40B4-BE49-F238E27FC236}">
                <a16:creationId xmlns:a16="http://schemas.microsoft.com/office/drawing/2014/main" id="{29A26B81-28F2-DA4F-BE4D-97FAE65BDB3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843415" y="3149052"/>
            <a:ext cx="517005" cy="517005"/>
          </a:xfrm>
          <a:prstGeom prst="rect">
            <a:avLst/>
          </a:prstGeom>
        </p:spPr>
      </p:pic>
    </p:spTree>
    <p:extLst>
      <p:ext uri="{BB962C8B-B14F-4D97-AF65-F5344CB8AC3E}">
        <p14:creationId xmlns:p14="http://schemas.microsoft.com/office/powerpoint/2010/main" val="1859794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6C4D8-0786-D540-A38E-19E61BCEFA53}"/>
              </a:ext>
            </a:extLst>
          </p:cNvPr>
          <p:cNvSpPr/>
          <p:nvPr/>
        </p:nvSpPr>
        <p:spPr bwMode="auto">
          <a:xfrm>
            <a:off x="5712888" y="956"/>
            <a:ext cx="3422659" cy="5140167"/>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67" tIns="17967" rIns="17967" bIns="17967" numCol="1" rtlCol="0" anchor="t" anchorCtr="0" compatLnSpc="1">
            <a:prstTxWarp prst="textNoShape">
              <a:avLst/>
            </a:prstTxWarp>
          </a:bodyPr>
          <a:lstStyle/>
          <a:p>
            <a:pPr defTabSz="456286" fontAlgn="base">
              <a:lnSpc>
                <a:spcPct val="90000"/>
              </a:lnSpc>
              <a:spcBef>
                <a:spcPct val="0"/>
              </a:spcBef>
              <a:spcAft>
                <a:spcPct val="0"/>
              </a:spcAft>
            </a:pPr>
            <a:endParaRPr lang="en-US" sz="698" dirty="0">
              <a:solidFill>
                <a:srgbClr val="FFFFFF"/>
              </a:solidFill>
              <a:latin typeface="Arial" panose="020B0604020202020204" pitchFamily="34" charset="0"/>
            </a:endParaRPr>
          </a:p>
        </p:txBody>
      </p:sp>
      <p:pic>
        <p:nvPicPr>
          <p:cNvPr id="7" name="Picture 57">
            <a:extLst>
              <a:ext uri="{FF2B5EF4-FFF2-40B4-BE49-F238E27FC236}">
                <a16:creationId xmlns:a16="http://schemas.microsoft.com/office/drawing/2014/main" id="{9AD8C2E8-7D7D-4B46-82CD-A7207C39215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35088" y="2336311"/>
            <a:ext cx="517962" cy="517962"/>
          </a:xfrm>
          <a:prstGeom prst="rect">
            <a:avLst/>
          </a:prstGeom>
        </p:spPr>
      </p:pic>
      <p:pic>
        <p:nvPicPr>
          <p:cNvPr id="8" name="Picture 61">
            <a:extLst>
              <a:ext uri="{FF2B5EF4-FFF2-40B4-BE49-F238E27FC236}">
                <a16:creationId xmlns:a16="http://schemas.microsoft.com/office/drawing/2014/main" id="{9AB712DF-6552-E64A-A87B-DFE8CB1CB2A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49536" y="139895"/>
            <a:ext cx="513549" cy="513549"/>
          </a:xfrm>
          <a:prstGeom prst="rect">
            <a:avLst/>
          </a:prstGeom>
        </p:spPr>
      </p:pic>
      <p:pic>
        <p:nvPicPr>
          <p:cNvPr id="9" name="Graphic 8">
            <a:extLst>
              <a:ext uri="{FF2B5EF4-FFF2-40B4-BE49-F238E27FC236}">
                <a16:creationId xmlns:a16="http://schemas.microsoft.com/office/drawing/2014/main" id="{18B930AF-31CF-4148-A98F-D3B36693C1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3068" y="1322322"/>
            <a:ext cx="345171" cy="345171"/>
          </a:xfrm>
          <a:prstGeom prst="rect">
            <a:avLst/>
          </a:prstGeom>
        </p:spPr>
      </p:pic>
      <p:sp>
        <p:nvSpPr>
          <p:cNvPr id="10" name="Text Placeholder 3">
            <a:extLst>
              <a:ext uri="{FF2B5EF4-FFF2-40B4-BE49-F238E27FC236}">
                <a16:creationId xmlns:a16="http://schemas.microsoft.com/office/drawing/2014/main" id="{83ADC17A-8B5E-9D4F-8CFF-6855B0477DFC}"/>
              </a:ext>
            </a:extLst>
          </p:cNvPr>
          <p:cNvSpPr txBox="1">
            <a:spLocks/>
          </p:cNvSpPr>
          <p:nvPr/>
        </p:nvSpPr>
        <p:spPr>
          <a:xfrm>
            <a:off x="6625596" y="203175"/>
            <a:ext cx="2281772" cy="4781074"/>
          </a:xfrm>
          <a:prstGeom prst="rect">
            <a:avLst/>
          </a:prstGeom>
        </p:spPr>
        <p:txBody>
          <a:bodyPr vert="horz" wrap="square" lIns="0" tIns="0" rIns="0" bIns="0" rtlCol="0" anchor="t" anchorCtr="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4412">
              <a:spcBef>
                <a:spcPts val="0"/>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Acquisition</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Multi-channel document acquisition</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Sources include scanner, fax, </a:t>
            </a:r>
            <a:br>
              <a:rPr lang="en-US" sz="998" dirty="0">
                <a:solidFill>
                  <a:srgbClr val="000000"/>
                </a:solidFill>
                <a:latin typeface="Arial" panose="020B0604020202020204" pitchFamily="34" charset="0"/>
              </a:rPr>
            </a:br>
            <a:r>
              <a:rPr lang="en-US" sz="998" dirty="0">
                <a:solidFill>
                  <a:srgbClr val="000000"/>
                </a:solidFill>
                <a:latin typeface="Arial" panose="020B0604020202020204" pitchFamily="34" charset="0"/>
              </a:rPr>
              <a:t>email, mobile, file system, </a:t>
            </a:r>
            <a:br>
              <a:rPr lang="en-US" sz="998" dirty="0">
                <a:solidFill>
                  <a:srgbClr val="000000"/>
                </a:solidFill>
                <a:latin typeface="Arial" panose="020B0604020202020204" pitchFamily="34" charset="0"/>
              </a:rPr>
            </a:br>
            <a:r>
              <a:rPr lang="en-US" sz="998" dirty="0">
                <a:solidFill>
                  <a:srgbClr val="000000"/>
                </a:solidFill>
                <a:latin typeface="Arial" panose="020B0604020202020204" pitchFamily="34" charset="0"/>
              </a:rPr>
              <a:t>content repository</a:t>
            </a:r>
          </a:p>
          <a:p>
            <a:pPr defTabSz="684412">
              <a:spcBef>
                <a:spcPts val="1897"/>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Extraction</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Classify and extract data from documents and images</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Machine learning and AI tools</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Sophisticated rules to validate data</a:t>
            </a:r>
          </a:p>
          <a:p>
            <a:pPr defTabSz="684412">
              <a:spcBef>
                <a:spcPts val="1897"/>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End-to-end solution</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Build flexible and customizable capture applications</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Manage capture workflow</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High availability and enterprise-</a:t>
            </a:r>
            <a:br>
              <a:rPr lang="en-US" sz="998" dirty="0">
                <a:solidFill>
                  <a:srgbClr val="000000"/>
                </a:solidFill>
                <a:latin typeface="Arial" panose="020B0604020202020204" pitchFamily="34" charset="0"/>
              </a:rPr>
            </a:br>
            <a:r>
              <a:rPr lang="en-US" sz="998" dirty="0">
                <a:solidFill>
                  <a:srgbClr val="000000"/>
                </a:solidFill>
                <a:latin typeface="Arial" panose="020B0604020202020204" pitchFamily="34" charset="0"/>
              </a:rPr>
              <a:t>grade reliability, security, and disaster recovery</a:t>
            </a:r>
          </a:p>
          <a:p>
            <a:pPr marL="219017" indent="-219017" defTabSz="684412">
              <a:spcBef>
                <a:spcPts val="300"/>
              </a:spcBef>
              <a:spcAft>
                <a:spcPct val="0"/>
              </a:spcAft>
              <a:buClr>
                <a:srgbClr val="000000"/>
              </a:buClr>
              <a:buSzPct val="100000"/>
              <a:buFont typeface="System Font Regular"/>
              <a:buChar char="–"/>
              <a:defRPr/>
            </a:pPr>
            <a:endParaRPr lang="en-US" sz="998" dirty="0">
              <a:solidFill>
                <a:srgbClr val="000000"/>
              </a:solidFill>
              <a:latin typeface="Arial" panose="020B0604020202020204" pitchFamily="34" charset="0"/>
            </a:endParaRPr>
          </a:p>
        </p:txBody>
      </p:sp>
      <p:cxnSp>
        <p:nvCxnSpPr>
          <p:cNvPr id="12" name="Straight Connector 11">
            <a:extLst>
              <a:ext uri="{FF2B5EF4-FFF2-40B4-BE49-F238E27FC236}">
                <a16:creationId xmlns:a16="http://schemas.microsoft.com/office/drawing/2014/main" id="{355D95B5-6219-8D46-9226-5F08D87E3FCF}"/>
              </a:ext>
            </a:extLst>
          </p:cNvPr>
          <p:cNvCxnSpPr>
            <a:cxnSpLocks/>
          </p:cNvCxnSpPr>
          <p:nvPr/>
        </p:nvCxnSpPr>
        <p:spPr bwMode="auto">
          <a:xfrm>
            <a:off x="5941063" y="1179066"/>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8E772C9-6684-D640-8591-9B67706BA346}"/>
              </a:ext>
            </a:extLst>
          </p:cNvPr>
          <p:cNvCxnSpPr>
            <a:cxnSpLocks/>
          </p:cNvCxnSpPr>
          <p:nvPr/>
        </p:nvCxnSpPr>
        <p:spPr bwMode="auto">
          <a:xfrm>
            <a:off x="5941063" y="2315388"/>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8E8D0D7E-5783-094F-8D75-3B2BEC7639FC}"/>
              </a:ext>
            </a:extLst>
          </p:cNvPr>
          <p:cNvSpPr txBox="1">
            <a:spLocks/>
          </p:cNvSpPr>
          <p:nvPr/>
        </p:nvSpPr>
        <p:spPr>
          <a:xfrm>
            <a:off x="3202937" y="899884"/>
            <a:ext cx="2172593" cy="182643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lvl="1" indent="0" defTabSz="456286">
              <a:spcBef>
                <a:spcPts val="1098"/>
              </a:spcBef>
              <a:buClr>
                <a:srgbClr val="000000"/>
              </a:buClr>
              <a:buNone/>
            </a:pPr>
            <a:r>
              <a:rPr lang="en-US" sz="1298" kern="0" dirty="0">
                <a:solidFill>
                  <a:schemeClr val="bg1"/>
                </a:solidFill>
                <a:latin typeface="Arial" panose="020B0604020202020204" pitchFamily="34" charset="0"/>
                <a:cs typeface="Arial" panose="020B0604020202020204" pitchFamily="34" charset="0"/>
              </a:rPr>
              <a:t>IBM uses a combination of Watson analytics, advanced imaging and machine learning to understand documents.</a:t>
            </a:r>
          </a:p>
        </p:txBody>
      </p:sp>
      <p:sp>
        <p:nvSpPr>
          <p:cNvPr id="24" name="Text Placeholder 2">
            <a:extLst>
              <a:ext uri="{FF2B5EF4-FFF2-40B4-BE49-F238E27FC236}">
                <a16:creationId xmlns:a16="http://schemas.microsoft.com/office/drawing/2014/main" id="{9C41FF98-B092-D843-B884-BFDBBA881482}"/>
              </a:ext>
            </a:extLst>
          </p:cNvPr>
          <p:cNvSpPr txBox="1">
            <a:spLocks/>
          </p:cNvSpPr>
          <p:nvPr/>
        </p:nvSpPr>
        <p:spPr>
          <a:xfrm>
            <a:off x="316240" y="899884"/>
            <a:ext cx="2614150" cy="1851785"/>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pPr>
            <a:r>
              <a:rPr lang="en-US" sz="1298" kern="0" dirty="0">
                <a:solidFill>
                  <a:schemeClr val="bg1"/>
                </a:solidFill>
                <a:latin typeface="Arial" panose="020B0604020202020204" pitchFamily="34" charset="0"/>
                <a:cs typeface="Arial" panose="020B0604020202020204" pitchFamily="34" charset="0"/>
              </a:rPr>
              <a:t>Document processing is the ability to import unstructured paper or electronic documents and extract  data through recognition, classification and artificial intelligence.</a:t>
            </a:r>
          </a:p>
        </p:txBody>
      </p:sp>
      <p:sp>
        <p:nvSpPr>
          <p:cNvPr id="2" name="Title 1">
            <a:extLst>
              <a:ext uri="{FF2B5EF4-FFF2-40B4-BE49-F238E27FC236}">
                <a16:creationId xmlns:a16="http://schemas.microsoft.com/office/drawing/2014/main" id="{79DCB8A0-10B8-AA40-B510-64553D856C6C}"/>
              </a:ext>
            </a:extLst>
          </p:cNvPr>
          <p:cNvSpPr>
            <a:spLocks noGrp="1"/>
          </p:cNvSpPr>
          <p:nvPr>
            <p:ph type="title"/>
          </p:nvPr>
        </p:nvSpPr>
        <p:spPr/>
        <p:txBody>
          <a:bodyPr/>
          <a:lstStyle/>
          <a:p>
            <a:r>
              <a:rPr lang="en-US" dirty="0"/>
              <a:t>Capture and process documents</a:t>
            </a:r>
          </a:p>
        </p:txBody>
      </p:sp>
      <p:sp>
        <p:nvSpPr>
          <p:cNvPr id="16" name="Title 57">
            <a:extLst>
              <a:ext uri="{FF2B5EF4-FFF2-40B4-BE49-F238E27FC236}">
                <a16:creationId xmlns:a16="http://schemas.microsoft.com/office/drawing/2014/main" id="{BEFAB607-6322-FA47-9D32-65FC6FF04DFA}"/>
              </a:ext>
            </a:extLst>
          </p:cNvPr>
          <p:cNvSpPr txBox="1">
            <a:spLocks/>
          </p:cNvSpPr>
          <p:nvPr/>
        </p:nvSpPr>
        <p:spPr>
          <a:xfrm>
            <a:off x="236632" y="205553"/>
            <a:ext cx="4107191" cy="306246"/>
          </a:xfrm>
          <a:prstGeom prst="rect">
            <a:avLst/>
          </a:prstGeom>
        </p:spPr>
        <p:txBody>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743"/>
            <a:endParaRPr lang="en-US" sz="2195" kern="0" dirty="0">
              <a:solidFill>
                <a:srgbClr val="000000"/>
              </a:solidFill>
              <a:latin typeface="Arial" panose="020B0604020202020204" pitchFamily="34" charset="0"/>
              <a:cs typeface="Arial" panose="020B0604020202020204" pitchFamily="34" charset="0"/>
            </a:endParaRPr>
          </a:p>
        </p:txBody>
      </p:sp>
      <p:pic>
        <p:nvPicPr>
          <p:cNvPr id="27" name="Picture 26" descr="Graphical user interface&#10;&#10;Description automatically generated">
            <a:extLst>
              <a:ext uri="{FF2B5EF4-FFF2-40B4-BE49-F238E27FC236}">
                <a16:creationId xmlns:a16="http://schemas.microsoft.com/office/drawing/2014/main" id="{D74A19CD-688E-1941-BD0C-9AED1935A7F2}"/>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189617" y="2254439"/>
            <a:ext cx="3481548" cy="2399516"/>
          </a:xfrm>
          <a:prstGeom prst="rect">
            <a:avLst/>
          </a:prstGeom>
          <a:ln>
            <a:solidFill>
              <a:schemeClr val="tx1"/>
            </a:solidFill>
          </a:ln>
        </p:spPr>
      </p:pic>
    </p:spTree>
    <p:extLst>
      <p:ext uri="{BB962C8B-B14F-4D97-AF65-F5344CB8AC3E}">
        <p14:creationId xmlns:p14="http://schemas.microsoft.com/office/powerpoint/2010/main" val="2319344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6C4D8-0786-D540-A38E-19E61BCEFA53}"/>
              </a:ext>
            </a:extLst>
          </p:cNvPr>
          <p:cNvSpPr/>
          <p:nvPr/>
        </p:nvSpPr>
        <p:spPr bwMode="auto">
          <a:xfrm>
            <a:off x="5712887" y="3333"/>
            <a:ext cx="3422659" cy="5140167"/>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67" tIns="17967" rIns="17967" bIns="17967" numCol="1" rtlCol="0" anchor="t" anchorCtr="0" compatLnSpc="1">
            <a:prstTxWarp prst="textNoShape">
              <a:avLst/>
            </a:prstTxWarp>
          </a:bodyPr>
          <a:lstStyle/>
          <a:p>
            <a:pPr defTabSz="456286" fontAlgn="base">
              <a:lnSpc>
                <a:spcPct val="90000"/>
              </a:lnSpc>
              <a:spcBef>
                <a:spcPct val="0"/>
              </a:spcBef>
              <a:spcAft>
                <a:spcPct val="0"/>
              </a:spcAft>
            </a:pPr>
            <a:endParaRPr lang="en-US" sz="698" dirty="0">
              <a:solidFill>
                <a:srgbClr val="FFFFFF"/>
              </a:solidFill>
              <a:latin typeface="Arial" panose="020B0604020202020204" pitchFamily="34" charset="0"/>
            </a:endParaRPr>
          </a:p>
        </p:txBody>
      </p:sp>
      <p:sp>
        <p:nvSpPr>
          <p:cNvPr id="24" name="Text Placeholder 2">
            <a:extLst>
              <a:ext uri="{FF2B5EF4-FFF2-40B4-BE49-F238E27FC236}">
                <a16:creationId xmlns:a16="http://schemas.microsoft.com/office/drawing/2014/main" id="{9C41FF98-B092-D843-B884-BFDBBA881482}"/>
              </a:ext>
            </a:extLst>
          </p:cNvPr>
          <p:cNvSpPr txBox="1">
            <a:spLocks/>
          </p:cNvSpPr>
          <p:nvPr/>
        </p:nvSpPr>
        <p:spPr>
          <a:xfrm>
            <a:off x="381673" y="786919"/>
            <a:ext cx="2801285" cy="1851785"/>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5830">
              <a:spcBef>
                <a:spcPts val="1097"/>
              </a:spcBef>
              <a:buClr>
                <a:srgbClr val="000000"/>
              </a:buClr>
            </a:pPr>
            <a:r>
              <a:rPr lang="en-US" sz="1298" kern="0" dirty="0">
                <a:solidFill>
                  <a:schemeClr val="bg1"/>
                </a:solidFill>
                <a:latin typeface="Arial" panose="020B0604020202020204" pitchFamily="34" charset="0"/>
                <a:cs typeface="Arial" panose="020B0604020202020204" pitchFamily="34" charset="0"/>
              </a:rPr>
              <a:t>Workflow defines how work gets done through a sequence of steps performed collaboratively between humans and systems. Workflow management is the design, execution, and monitoring of workflows. </a:t>
            </a:r>
          </a:p>
        </p:txBody>
      </p:sp>
      <p:sp>
        <p:nvSpPr>
          <p:cNvPr id="4" name="Title 3">
            <a:extLst>
              <a:ext uri="{FF2B5EF4-FFF2-40B4-BE49-F238E27FC236}">
                <a16:creationId xmlns:a16="http://schemas.microsoft.com/office/drawing/2014/main" id="{A41243FB-3A9A-D24B-9BF3-ADB5F3ABE4BF}"/>
              </a:ext>
            </a:extLst>
          </p:cNvPr>
          <p:cNvSpPr>
            <a:spLocks noGrp="1"/>
          </p:cNvSpPr>
          <p:nvPr>
            <p:ph type="title"/>
          </p:nvPr>
        </p:nvSpPr>
        <p:spPr/>
        <p:txBody>
          <a:bodyPr/>
          <a:lstStyle/>
          <a:p>
            <a:r>
              <a:rPr lang="en-US" dirty="0"/>
              <a:t>Manage work</a:t>
            </a:r>
          </a:p>
        </p:txBody>
      </p:sp>
      <p:sp>
        <p:nvSpPr>
          <p:cNvPr id="16" name="Title 57">
            <a:extLst>
              <a:ext uri="{FF2B5EF4-FFF2-40B4-BE49-F238E27FC236}">
                <a16:creationId xmlns:a16="http://schemas.microsoft.com/office/drawing/2014/main" id="{BEFAB607-6322-FA47-9D32-65FC6FF04DFA}"/>
              </a:ext>
            </a:extLst>
          </p:cNvPr>
          <p:cNvSpPr txBox="1">
            <a:spLocks/>
          </p:cNvSpPr>
          <p:nvPr/>
        </p:nvSpPr>
        <p:spPr>
          <a:xfrm>
            <a:off x="236632" y="205553"/>
            <a:ext cx="4107191" cy="306246"/>
          </a:xfrm>
          <a:prstGeom prst="rect">
            <a:avLst/>
          </a:prstGeom>
        </p:spPr>
        <p:txBody>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743"/>
            <a:endParaRPr lang="en-US" sz="2195" kern="0" dirty="0">
              <a:solidFill>
                <a:srgbClr val="000000"/>
              </a:solidFill>
              <a:latin typeface="Arial" panose="020B0604020202020204" pitchFamily="34" charset="0"/>
              <a:cs typeface="Arial" panose="020B0604020202020204" pitchFamily="34" charset="0"/>
            </a:endParaRPr>
          </a:p>
        </p:txBody>
      </p:sp>
      <p:pic>
        <p:nvPicPr>
          <p:cNvPr id="25" name="Picture 69">
            <a:extLst>
              <a:ext uri="{FF2B5EF4-FFF2-40B4-BE49-F238E27FC236}">
                <a16:creationId xmlns:a16="http://schemas.microsoft.com/office/drawing/2014/main" id="{3813E87C-D9FB-5545-8CD6-1EC5E22B75E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57675" y="1466424"/>
            <a:ext cx="517005" cy="517005"/>
          </a:xfrm>
          <a:prstGeom prst="rect">
            <a:avLst/>
          </a:prstGeom>
        </p:spPr>
      </p:pic>
      <p:sp>
        <p:nvSpPr>
          <p:cNvPr id="26" name="Text Placeholder 3">
            <a:extLst>
              <a:ext uri="{FF2B5EF4-FFF2-40B4-BE49-F238E27FC236}">
                <a16:creationId xmlns:a16="http://schemas.microsoft.com/office/drawing/2014/main" id="{306388CB-341E-4E4C-9010-CB7246EC6FB5}"/>
              </a:ext>
            </a:extLst>
          </p:cNvPr>
          <p:cNvSpPr txBox="1">
            <a:spLocks/>
          </p:cNvSpPr>
          <p:nvPr/>
        </p:nvSpPr>
        <p:spPr>
          <a:xfrm>
            <a:off x="6625596" y="203175"/>
            <a:ext cx="2408537" cy="4781074"/>
          </a:xfrm>
          <a:prstGeom prst="rect">
            <a:avLst/>
          </a:prstGeom>
        </p:spPr>
        <p:txBody>
          <a:bodyPr vert="horz" wrap="square" lIns="0" tIns="0" rIns="0" bIns="0" rtlCol="0" anchor="t" anchorCtr="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3728">
              <a:spcBef>
                <a:spcPts val="0"/>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Design</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Graphical workflow designer</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Low-code/ No-code authoring environment</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UI builder with rich palette of controls</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Reuse common components</a:t>
            </a:r>
          </a:p>
          <a:p>
            <a:pPr defTabSz="683728">
              <a:spcBef>
                <a:spcPts val="1895"/>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Execution and monitoring</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360° view of workflow instances, activities and content</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Flexible search and filtering</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Responsive, mobile ready UI</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Real time process and case metrics </a:t>
            </a:r>
          </a:p>
          <a:p>
            <a:pPr defTabSz="683728">
              <a:spcBef>
                <a:spcPts val="300"/>
              </a:spcBef>
              <a:spcAft>
                <a:spcPct val="0"/>
              </a:spcAft>
              <a:buClr>
                <a:srgbClr val="000000"/>
              </a:buClr>
              <a:buSzPct val="100000"/>
              <a:defRPr/>
            </a:pPr>
            <a:endParaRPr lang="en-US" sz="998" dirty="0">
              <a:solidFill>
                <a:srgbClr val="000000"/>
              </a:solidFill>
              <a:latin typeface="Arial" panose="020B0604020202020204" pitchFamily="34" charset="0"/>
              <a:ea typeface=""/>
              <a:cs typeface="Arial" panose="020B0604020202020204" pitchFamily="34" charset="0"/>
              <a:sym typeface="Arial"/>
            </a:endParaRPr>
          </a:p>
          <a:p>
            <a:pPr defTabSz="683728">
              <a:spcBef>
                <a:spcPts val="300"/>
              </a:spcBef>
              <a:spcAft>
                <a:spcPct val="0"/>
              </a:spcAft>
              <a:buClr>
                <a:srgbClr val="000000"/>
              </a:buClr>
              <a:buSzPct val="100000"/>
              <a:defRPr/>
            </a:pPr>
            <a:r>
              <a:rPr lang="en-US" sz="998" dirty="0">
                <a:solidFill>
                  <a:srgbClr val="0062FF"/>
                </a:solidFill>
                <a:latin typeface="Arial" panose="020B0604020202020204" pitchFamily="34" charset="0"/>
                <a:ea typeface=""/>
                <a:cs typeface="Arial" panose="020B0604020202020204" pitchFamily="34" charset="0"/>
                <a:sym typeface="Arial"/>
              </a:rPr>
              <a:t>Governance and lifecycle management</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Centrally managed development</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Built-in versioning and “one-click deployment”</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Manage hundreds of process applications across the enterprise</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Available fit-for-purpose application scaling </a:t>
            </a:r>
          </a:p>
          <a:p>
            <a:pPr marL="173216" indent="-173216" defTabSz="683728">
              <a:spcBef>
                <a:spcPts val="300"/>
              </a:spcBef>
              <a:spcAft>
                <a:spcPct val="0"/>
              </a:spcAft>
              <a:buClr>
                <a:srgbClr val="000000"/>
              </a:buClr>
              <a:buSzPct val="100000"/>
              <a:buFont typeface="System Font Regular"/>
              <a:buChar char="–"/>
              <a:defRPr/>
            </a:pPr>
            <a:endParaRPr lang="en-US" sz="998" dirty="0">
              <a:solidFill>
                <a:srgbClr val="000000"/>
              </a:solidFill>
              <a:latin typeface="Arial" panose="020B0604020202020204" pitchFamily="34" charset="0"/>
            </a:endParaRPr>
          </a:p>
        </p:txBody>
      </p:sp>
      <p:cxnSp>
        <p:nvCxnSpPr>
          <p:cNvPr id="27" name="Straight Connector 26">
            <a:extLst>
              <a:ext uri="{FF2B5EF4-FFF2-40B4-BE49-F238E27FC236}">
                <a16:creationId xmlns:a16="http://schemas.microsoft.com/office/drawing/2014/main" id="{91120B3D-85AE-A246-AE55-447D61E2683A}"/>
              </a:ext>
            </a:extLst>
          </p:cNvPr>
          <p:cNvCxnSpPr>
            <a:cxnSpLocks/>
          </p:cNvCxnSpPr>
          <p:nvPr/>
        </p:nvCxnSpPr>
        <p:spPr bwMode="auto">
          <a:xfrm>
            <a:off x="5941064" y="1397177"/>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1C20CC2-BF04-BB42-AFEE-9DFF6959E96C}"/>
              </a:ext>
            </a:extLst>
          </p:cNvPr>
          <p:cNvCxnSpPr>
            <a:cxnSpLocks/>
          </p:cNvCxnSpPr>
          <p:nvPr/>
        </p:nvCxnSpPr>
        <p:spPr bwMode="auto">
          <a:xfrm>
            <a:off x="5941064" y="2732881"/>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9" name="Picture 58">
            <a:extLst>
              <a:ext uri="{FF2B5EF4-FFF2-40B4-BE49-F238E27FC236}">
                <a16:creationId xmlns:a16="http://schemas.microsoft.com/office/drawing/2014/main" id="{75581974-EAF8-A047-B415-D22F6555CFB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52738" y="142309"/>
            <a:ext cx="508950" cy="508950"/>
          </a:xfrm>
          <a:prstGeom prst="rect">
            <a:avLst/>
          </a:prstGeom>
        </p:spPr>
      </p:pic>
      <p:pic>
        <p:nvPicPr>
          <p:cNvPr id="30" name="Picture 63">
            <a:extLst>
              <a:ext uri="{FF2B5EF4-FFF2-40B4-BE49-F238E27FC236}">
                <a16:creationId xmlns:a16="http://schemas.microsoft.com/office/drawing/2014/main" id="{0F40414C-852B-D94E-ADDE-D104B8EB009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47906" y="2787980"/>
            <a:ext cx="517484" cy="51748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951B252D-31D0-314C-86E2-F1CD8C903195}"/>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5402" y="2277374"/>
            <a:ext cx="4364392" cy="2270664"/>
          </a:xfrm>
          <a:prstGeom prst="rect">
            <a:avLst/>
          </a:prstGeom>
          <a:ln>
            <a:solidFill>
              <a:schemeClr val="tx1"/>
            </a:solidFill>
          </a:ln>
        </p:spPr>
      </p:pic>
      <p:sp>
        <p:nvSpPr>
          <p:cNvPr id="2" name="Rectangle 1">
            <a:extLst>
              <a:ext uri="{FF2B5EF4-FFF2-40B4-BE49-F238E27FC236}">
                <a16:creationId xmlns:a16="http://schemas.microsoft.com/office/drawing/2014/main" id="{84EB473F-F5F5-924A-8A0F-12E6E3DAF329}"/>
              </a:ext>
            </a:extLst>
          </p:cNvPr>
          <p:cNvSpPr/>
          <p:nvPr/>
        </p:nvSpPr>
        <p:spPr>
          <a:xfrm>
            <a:off x="3333480" y="761007"/>
            <a:ext cx="2128489" cy="1091004"/>
          </a:xfrm>
          <a:prstGeom prst="rect">
            <a:avLst/>
          </a:prstGeom>
        </p:spPr>
        <p:txBody>
          <a:bodyPr wrap="square">
            <a:spAutoFit/>
          </a:bodyPr>
          <a:lstStyle/>
          <a:p>
            <a:r>
              <a:rPr lang="en-US" sz="1298" kern="0" dirty="0">
                <a:solidFill>
                  <a:schemeClr val="bg1"/>
                </a:solidFill>
                <a:latin typeface="Arial" panose="020B0604020202020204" pitchFamily="34" charset="0"/>
              </a:rPr>
              <a:t>IBM enables both process and case owners to engage directly in workflow implementation</a:t>
            </a:r>
          </a:p>
        </p:txBody>
      </p:sp>
    </p:spTree>
    <p:extLst>
      <p:ext uri="{BB962C8B-B14F-4D97-AF65-F5344CB8AC3E}">
        <p14:creationId xmlns:p14="http://schemas.microsoft.com/office/powerpoint/2010/main" val="2590512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6C4D8-0786-D540-A38E-19E61BCEFA53}"/>
              </a:ext>
            </a:extLst>
          </p:cNvPr>
          <p:cNvSpPr/>
          <p:nvPr/>
        </p:nvSpPr>
        <p:spPr bwMode="auto">
          <a:xfrm>
            <a:off x="5712888" y="956"/>
            <a:ext cx="3422659" cy="5140167"/>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67" tIns="17967" rIns="17967" bIns="17967" numCol="1" rtlCol="0" anchor="t" anchorCtr="0" compatLnSpc="1">
            <a:prstTxWarp prst="textNoShape">
              <a:avLst/>
            </a:prstTxWarp>
          </a:bodyPr>
          <a:lstStyle/>
          <a:p>
            <a:pPr defTabSz="456286" fontAlgn="base">
              <a:lnSpc>
                <a:spcPct val="90000"/>
              </a:lnSpc>
              <a:spcBef>
                <a:spcPct val="0"/>
              </a:spcBef>
              <a:spcAft>
                <a:spcPct val="0"/>
              </a:spcAft>
            </a:pPr>
            <a:endParaRPr lang="en-US" sz="698" dirty="0">
              <a:solidFill>
                <a:srgbClr val="FFFFFF"/>
              </a:solidFill>
              <a:latin typeface="Arial" panose="020B0604020202020204" pitchFamily="34" charset="0"/>
            </a:endParaRPr>
          </a:p>
        </p:txBody>
      </p:sp>
      <p:sp>
        <p:nvSpPr>
          <p:cNvPr id="23" name="Text Placeholder 2">
            <a:extLst>
              <a:ext uri="{FF2B5EF4-FFF2-40B4-BE49-F238E27FC236}">
                <a16:creationId xmlns:a16="http://schemas.microsoft.com/office/drawing/2014/main" id="{8E8D0D7E-5783-094F-8D75-3B2BEC7639FC}"/>
              </a:ext>
            </a:extLst>
          </p:cNvPr>
          <p:cNvSpPr txBox="1">
            <a:spLocks/>
          </p:cNvSpPr>
          <p:nvPr/>
        </p:nvSpPr>
        <p:spPr>
          <a:xfrm>
            <a:off x="3202936" y="899884"/>
            <a:ext cx="2248795" cy="182643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lvl="1" indent="0" defTabSz="456286">
              <a:spcBef>
                <a:spcPts val="1098"/>
              </a:spcBef>
              <a:buClr>
                <a:srgbClr val="000000"/>
              </a:buClr>
              <a:buNone/>
            </a:pPr>
            <a:r>
              <a:rPr lang="en-US" sz="1298" kern="0" dirty="0">
                <a:solidFill>
                  <a:schemeClr val="bg1"/>
                </a:solidFill>
                <a:latin typeface="Arial" panose="020B0604020202020204" pitchFamily="34" charset="0"/>
                <a:cs typeface="Arial" panose="020B0604020202020204" pitchFamily="34" charset="0"/>
              </a:rPr>
              <a:t>IBM provides comprehensive lifecycle management for development, testing and governance of business rules.</a:t>
            </a:r>
          </a:p>
        </p:txBody>
      </p:sp>
      <p:sp>
        <p:nvSpPr>
          <p:cNvPr id="24" name="Text Placeholder 2">
            <a:extLst>
              <a:ext uri="{FF2B5EF4-FFF2-40B4-BE49-F238E27FC236}">
                <a16:creationId xmlns:a16="http://schemas.microsoft.com/office/drawing/2014/main" id="{9C41FF98-B092-D843-B884-BFDBBA881482}"/>
              </a:ext>
            </a:extLst>
          </p:cNvPr>
          <p:cNvSpPr txBox="1">
            <a:spLocks/>
          </p:cNvSpPr>
          <p:nvPr/>
        </p:nvSpPr>
        <p:spPr>
          <a:xfrm>
            <a:off x="316240" y="899884"/>
            <a:ext cx="2691176" cy="1851785"/>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5830">
              <a:spcBef>
                <a:spcPts val="1097"/>
              </a:spcBef>
              <a:buClr>
                <a:srgbClr val="000000"/>
              </a:buClr>
            </a:pPr>
            <a:r>
              <a:rPr lang="en-US" sz="1299" kern="0" dirty="0">
                <a:solidFill>
                  <a:schemeClr val="bg1"/>
                </a:solidFill>
                <a:latin typeface="+mj-lt"/>
                <a:cs typeface="Arial" panose="020B0604020202020204" pitchFamily="34" charset="0"/>
              </a:rPr>
              <a:t>Decisions</a:t>
            </a:r>
            <a:r>
              <a:rPr lang="en-US" sz="1299" kern="0" dirty="0">
                <a:solidFill>
                  <a:schemeClr val="bg1"/>
                </a:solidFill>
                <a:latin typeface="Arial" panose="020B0604020202020204" pitchFamily="34" charset="0"/>
                <a:cs typeface="Arial" panose="020B0604020202020204" pitchFamily="34" charset="0"/>
              </a:rPr>
              <a:t> are the repeatable </a:t>
            </a:r>
            <a:br>
              <a:rPr lang="en-US" sz="1299" kern="0" dirty="0">
                <a:solidFill>
                  <a:schemeClr val="bg1"/>
                </a:solidFill>
                <a:latin typeface="Arial" panose="020B0604020202020204" pitchFamily="34" charset="0"/>
                <a:cs typeface="Arial" panose="020B0604020202020204" pitchFamily="34" charset="0"/>
              </a:rPr>
            </a:br>
            <a:r>
              <a:rPr lang="en-US" sz="1299" kern="0" dirty="0">
                <a:solidFill>
                  <a:schemeClr val="bg1"/>
                </a:solidFill>
                <a:latin typeface="Arial" panose="020B0604020202020204" pitchFamily="34" charset="0"/>
                <a:cs typeface="Arial" panose="020B0604020202020204" pitchFamily="34" charset="0"/>
              </a:rPr>
              <a:t>rules and policies made as </a:t>
            </a:r>
            <a:br>
              <a:rPr lang="en-US" sz="1299" kern="0" dirty="0">
                <a:solidFill>
                  <a:schemeClr val="bg1"/>
                </a:solidFill>
                <a:latin typeface="Arial" panose="020B0604020202020204" pitchFamily="34" charset="0"/>
                <a:cs typeface="Arial" panose="020B0604020202020204" pitchFamily="34" charset="0"/>
              </a:rPr>
            </a:br>
            <a:r>
              <a:rPr lang="en-US" sz="1299" kern="0" dirty="0">
                <a:solidFill>
                  <a:schemeClr val="bg1"/>
                </a:solidFill>
                <a:latin typeface="Arial" panose="020B0604020202020204" pitchFamily="34" charset="0"/>
                <a:cs typeface="Arial" panose="020B0604020202020204" pitchFamily="34" charset="0"/>
              </a:rPr>
              <a:t>part of business operations. </a:t>
            </a:r>
            <a:r>
              <a:rPr lang="en-US" sz="1299" kern="0" dirty="0">
                <a:solidFill>
                  <a:schemeClr val="bg1"/>
                </a:solidFill>
                <a:latin typeface="+mj-lt"/>
                <a:cs typeface="Arial" panose="020B0604020202020204" pitchFamily="34" charset="0"/>
              </a:rPr>
              <a:t>Decision management </a:t>
            </a:r>
            <a:r>
              <a:rPr lang="en-US" sz="1299" kern="0" dirty="0">
                <a:solidFill>
                  <a:schemeClr val="bg1"/>
                </a:solidFill>
                <a:latin typeface="Arial" panose="020B0604020202020204" pitchFamily="34" charset="0"/>
                <a:cs typeface="Arial" panose="020B0604020202020204" pitchFamily="34" charset="0"/>
              </a:rPr>
              <a:t>is the software used to gather, manage, execute and monitor decisions.</a:t>
            </a:r>
          </a:p>
        </p:txBody>
      </p:sp>
      <p:sp>
        <p:nvSpPr>
          <p:cNvPr id="2" name="Title 1">
            <a:extLst>
              <a:ext uri="{FF2B5EF4-FFF2-40B4-BE49-F238E27FC236}">
                <a16:creationId xmlns:a16="http://schemas.microsoft.com/office/drawing/2014/main" id="{6BCE5628-79D2-5D4D-B8C5-A2F30A8E92EC}"/>
              </a:ext>
            </a:extLst>
          </p:cNvPr>
          <p:cNvSpPr>
            <a:spLocks noGrp="1"/>
          </p:cNvSpPr>
          <p:nvPr>
            <p:ph type="title"/>
          </p:nvPr>
        </p:nvSpPr>
        <p:spPr/>
        <p:txBody>
          <a:bodyPr/>
          <a:lstStyle/>
          <a:p>
            <a:r>
              <a:rPr lang="en-US" dirty="0"/>
              <a:t>Automate decisions</a:t>
            </a:r>
          </a:p>
        </p:txBody>
      </p:sp>
      <p:sp>
        <p:nvSpPr>
          <p:cNvPr id="16" name="Title 57">
            <a:extLst>
              <a:ext uri="{FF2B5EF4-FFF2-40B4-BE49-F238E27FC236}">
                <a16:creationId xmlns:a16="http://schemas.microsoft.com/office/drawing/2014/main" id="{BEFAB607-6322-FA47-9D32-65FC6FF04DFA}"/>
              </a:ext>
            </a:extLst>
          </p:cNvPr>
          <p:cNvSpPr txBox="1">
            <a:spLocks/>
          </p:cNvSpPr>
          <p:nvPr/>
        </p:nvSpPr>
        <p:spPr>
          <a:xfrm>
            <a:off x="236632" y="205553"/>
            <a:ext cx="4107191" cy="306246"/>
          </a:xfrm>
          <a:prstGeom prst="rect">
            <a:avLst/>
          </a:prstGeom>
        </p:spPr>
        <p:txBody>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743"/>
            <a:endParaRPr lang="en-US" sz="2195" kern="0" dirty="0">
              <a:solidFill>
                <a:srgbClr val="000000"/>
              </a:solidFill>
              <a:latin typeface="Arial" panose="020B0604020202020204" pitchFamily="34" charset="0"/>
              <a:cs typeface="Arial" panose="020B0604020202020204" pitchFamily="34" charset="0"/>
            </a:endParaRPr>
          </a:p>
        </p:txBody>
      </p:sp>
      <p:sp>
        <p:nvSpPr>
          <p:cNvPr id="27" name="Text Placeholder 3">
            <a:extLst>
              <a:ext uri="{FF2B5EF4-FFF2-40B4-BE49-F238E27FC236}">
                <a16:creationId xmlns:a16="http://schemas.microsoft.com/office/drawing/2014/main" id="{6CBC8EA6-1BD0-834D-98D5-D39AAF77F274}"/>
              </a:ext>
            </a:extLst>
          </p:cNvPr>
          <p:cNvSpPr txBox="1">
            <a:spLocks/>
          </p:cNvSpPr>
          <p:nvPr/>
        </p:nvSpPr>
        <p:spPr>
          <a:xfrm>
            <a:off x="6625596" y="203175"/>
            <a:ext cx="2408537" cy="4781074"/>
          </a:xfrm>
          <a:prstGeom prst="rect">
            <a:avLst/>
          </a:prstGeom>
        </p:spPr>
        <p:txBody>
          <a:bodyPr vert="horz" wrap="square" lIns="0" tIns="0" rIns="0" bIns="0" rtlCol="0" anchor="t" anchorCtr="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3728">
              <a:spcBef>
                <a:spcPts val="0"/>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Define</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No-code decision modeling </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Graphical guided tools to model</a:t>
            </a:r>
            <a:br>
              <a:rPr lang="en-US" sz="998" dirty="0">
                <a:solidFill>
                  <a:srgbClr val="000000"/>
                </a:solidFill>
                <a:latin typeface="Arial" panose="020B0604020202020204" pitchFamily="34" charset="0"/>
              </a:rPr>
            </a:br>
            <a:r>
              <a:rPr lang="en-US" sz="998" dirty="0">
                <a:solidFill>
                  <a:srgbClr val="000000"/>
                </a:solidFill>
                <a:latin typeface="Arial" panose="020B0604020202020204" pitchFamily="34" charset="0"/>
              </a:rPr>
              <a:t>and validate decisions</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Integrates business rules with </a:t>
            </a:r>
            <a:br>
              <a:rPr lang="en-US" sz="998" dirty="0">
                <a:solidFill>
                  <a:srgbClr val="000000"/>
                </a:solidFill>
                <a:latin typeface="Arial" panose="020B0604020202020204" pitchFamily="34" charset="0"/>
              </a:rPr>
            </a:br>
            <a:r>
              <a:rPr lang="en-US" sz="998" dirty="0">
                <a:solidFill>
                  <a:srgbClr val="000000"/>
                </a:solidFill>
                <a:latin typeface="Arial" panose="020B0604020202020204" pitchFamily="34" charset="0"/>
              </a:rPr>
              <a:t>machine learning</a:t>
            </a:r>
          </a:p>
          <a:p>
            <a:pPr defTabSz="683728">
              <a:spcBef>
                <a:spcPts val="1897"/>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Execution and testing</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Test and simulate decisions</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Execute decisions with speed </a:t>
            </a:r>
            <a:br>
              <a:rPr lang="en-US" sz="998" dirty="0">
                <a:solidFill>
                  <a:srgbClr val="000000"/>
                </a:solidFill>
                <a:latin typeface="Arial" panose="020B0604020202020204" pitchFamily="34" charset="0"/>
              </a:rPr>
            </a:br>
            <a:r>
              <a:rPr lang="en-US" sz="998" dirty="0">
                <a:solidFill>
                  <a:srgbClr val="000000"/>
                </a:solidFill>
                <a:latin typeface="Arial" panose="020B0604020202020204" pitchFamily="34" charset="0"/>
              </a:rPr>
              <a:t>and consistency</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Highly scalable micro services architecture</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Execution tracing for auditability </a:t>
            </a:r>
            <a:endParaRPr lang="en-US" sz="998" dirty="0">
              <a:solidFill>
                <a:srgbClr val="0062FF"/>
              </a:solidFill>
              <a:latin typeface="Arial" panose="020B0604020202020204" pitchFamily="34" charset="0"/>
              <a:ea typeface=""/>
              <a:cs typeface="Arial" panose="020B0604020202020204" pitchFamily="34" charset="0"/>
              <a:sym typeface="Arial"/>
            </a:endParaRPr>
          </a:p>
          <a:p>
            <a:pPr defTabSz="683728">
              <a:spcBef>
                <a:spcPts val="1897"/>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Governance and lifecycle management</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Release management and versioning</a:t>
            </a:r>
          </a:p>
          <a:p>
            <a:pPr marL="173216" indent="-173216" defTabSz="683728">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Role-based permission management</a:t>
            </a:r>
          </a:p>
          <a:p>
            <a:pPr marL="173216" indent="-173216" defTabSz="683728">
              <a:spcBef>
                <a:spcPts val="300"/>
              </a:spcBef>
              <a:spcAft>
                <a:spcPct val="0"/>
              </a:spcAft>
              <a:buClr>
                <a:srgbClr val="000000"/>
              </a:buClr>
              <a:buSzPct val="100000"/>
              <a:buFont typeface="System Font Regular"/>
              <a:buChar char="–"/>
              <a:defRPr/>
            </a:pPr>
            <a:endParaRPr lang="en-US" sz="998" dirty="0">
              <a:solidFill>
                <a:srgbClr val="000000"/>
              </a:solidFill>
              <a:latin typeface="Arial" panose="020B0604020202020204" pitchFamily="34" charset="0"/>
            </a:endParaRPr>
          </a:p>
          <a:p>
            <a:pPr marL="173216" indent="-173216" defTabSz="683728">
              <a:spcBef>
                <a:spcPts val="300"/>
              </a:spcBef>
              <a:spcAft>
                <a:spcPct val="0"/>
              </a:spcAft>
              <a:buClr>
                <a:srgbClr val="000000"/>
              </a:buClr>
              <a:buSzPct val="100000"/>
              <a:buFont typeface="System Font Regular"/>
              <a:buChar char="–"/>
              <a:defRPr/>
            </a:pPr>
            <a:endParaRPr lang="en-US" sz="998" dirty="0">
              <a:solidFill>
                <a:srgbClr val="000000"/>
              </a:solidFill>
              <a:latin typeface="Arial" panose="020B0604020202020204" pitchFamily="34" charset="0"/>
            </a:endParaRPr>
          </a:p>
        </p:txBody>
      </p:sp>
      <p:cxnSp>
        <p:nvCxnSpPr>
          <p:cNvPr id="28" name="Straight Connector 27">
            <a:extLst>
              <a:ext uri="{FF2B5EF4-FFF2-40B4-BE49-F238E27FC236}">
                <a16:creationId xmlns:a16="http://schemas.microsoft.com/office/drawing/2014/main" id="{8C2635CF-445F-0540-9195-7C2657ADD5D7}"/>
              </a:ext>
            </a:extLst>
          </p:cNvPr>
          <p:cNvCxnSpPr>
            <a:cxnSpLocks/>
          </p:cNvCxnSpPr>
          <p:nvPr/>
        </p:nvCxnSpPr>
        <p:spPr bwMode="auto">
          <a:xfrm>
            <a:off x="5941063" y="1372327"/>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2FF7DA6-569B-1F43-AB6E-F534D7F37F4C}"/>
              </a:ext>
            </a:extLst>
          </p:cNvPr>
          <p:cNvCxnSpPr>
            <a:cxnSpLocks/>
          </p:cNvCxnSpPr>
          <p:nvPr/>
        </p:nvCxnSpPr>
        <p:spPr bwMode="auto">
          <a:xfrm>
            <a:off x="5941063" y="2842213"/>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30" name="Picture 69">
            <a:extLst>
              <a:ext uri="{FF2B5EF4-FFF2-40B4-BE49-F238E27FC236}">
                <a16:creationId xmlns:a16="http://schemas.microsoft.com/office/drawing/2014/main" id="{1B8A1DB3-E657-F342-9036-E304E98AF4A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46956" y="1424864"/>
            <a:ext cx="517484" cy="517484"/>
          </a:xfrm>
          <a:prstGeom prst="rect">
            <a:avLst/>
          </a:prstGeom>
        </p:spPr>
      </p:pic>
      <p:pic>
        <p:nvPicPr>
          <p:cNvPr id="31" name="Picture 63">
            <a:extLst>
              <a:ext uri="{FF2B5EF4-FFF2-40B4-BE49-F238E27FC236}">
                <a16:creationId xmlns:a16="http://schemas.microsoft.com/office/drawing/2014/main" id="{F866E15F-73E0-8244-88A2-1D8E9E91A00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27945" y="139552"/>
            <a:ext cx="517484" cy="517484"/>
          </a:xfrm>
          <a:prstGeom prst="rect">
            <a:avLst/>
          </a:prstGeom>
        </p:spPr>
      </p:pic>
      <p:pic>
        <p:nvPicPr>
          <p:cNvPr id="32" name="Picture 63">
            <a:extLst>
              <a:ext uri="{FF2B5EF4-FFF2-40B4-BE49-F238E27FC236}">
                <a16:creationId xmlns:a16="http://schemas.microsoft.com/office/drawing/2014/main" id="{F2D989BB-815F-2940-9B73-A0CD4EDC24B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45548" y="2884727"/>
            <a:ext cx="517484" cy="517484"/>
          </a:xfrm>
          <a:prstGeom prst="rect">
            <a:avLst/>
          </a:prstGeom>
        </p:spPr>
      </p:pic>
      <p:pic>
        <p:nvPicPr>
          <p:cNvPr id="18" name="Picture 17" descr="Graphical user interface, Teams&#10;&#10;Description automatically generated">
            <a:extLst>
              <a:ext uri="{FF2B5EF4-FFF2-40B4-BE49-F238E27FC236}">
                <a16:creationId xmlns:a16="http://schemas.microsoft.com/office/drawing/2014/main" id="{515C1442-2DBF-D34E-882F-A1BBCC963A03}"/>
              </a:ext>
            </a:extLst>
          </p:cNvPr>
          <p:cNvPicPr/>
          <p:nvPr/>
        </p:nvPicPr>
        <p:blipFill>
          <a:blip r:embed="rId9" cstate="hqprint">
            <a:extLst>
              <a:ext uri="{28A0092B-C50C-407E-A947-70E740481C1C}">
                <a14:useLocalDpi xmlns:a14="http://schemas.microsoft.com/office/drawing/2010/main"/>
              </a:ext>
            </a:extLst>
          </a:blip>
          <a:stretch>
            <a:fillRect/>
          </a:stretch>
        </p:blipFill>
        <p:spPr>
          <a:xfrm>
            <a:off x="863481" y="2252775"/>
            <a:ext cx="3994378" cy="2533076"/>
          </a:xfrm>
          <a:prstGeom prst="rect">
            <a:avLst/>
          </a:prstGeom>
          <a:ln>
            <a:solidFill>
              <a:schemeClr val="tx1"/>
            </a:solidFill>
          </a:ln>
        </p:spPr>
      </p:pic>
    </p:spTree>
    <p:extLst>
      <p:ext uri="{BB962C8B-B14F-4D97-AF65-F5344CB8AC3E}">
        <p14:creationId xmlns:p14="http://schemas.microsoft.com/office/powerpoint/2010/main" val="651665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6C4D8-0786-D540-A38E-19E61BCEFA53}"/>
              </a:ext>
            </a:extLst>
          </p:cNvPr>
          <p:cNvSpPr/>
          <p:nvPr/>
        </p:nvSpPr>
        <p:spPr bwMode="auto">
          <a:xfrm>
            <a:off x="5712888" y="956"/>
            <a:ext cx="3422659" cy="5140167"/>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67" tIns="17967" rIns="17967" bIns="17967" numCol="1" rtlCol="0" anchor="t" anchorCtr="0" compatLnSpc="1">
            <a:prstTxWarp prst="textNoShape">
              <a:avLst/>
            </a:prstTxWarp>
          </a:bodyPr>
          <a:lstStyle/>
          <a:p>
            <a:pPr defTabSz="456286" fontAlgn="base">
              <a:lnSpc>
                <a:spcPct val="90000"/>
              </a:lnSpc>
              <a:spcBef>
                <a:spcPct val="0"/>
              </a:spcBef>
              <a:spcAft>
                <a:spcPct val="0"/>
              </a:spcAft>
            </a:pPr>
            <a:endParaRPr lang="en-US" sz="698" dirty="0">
              <a:solidFill>
                <a:srgbClr val="FFFFFF"/>
              </a:solidFill>
              <a:latin typeface="Arial" panose="020B0604020202020204" pitchFamily="34" charset="0"/>
            </a:endParaRPr>
          </a:p>
        </p:txBody>
      </p:sp>
      <p:sp>
        <p:nvSpPr>
          <p:cNvPr id="23" name="Text Placeholder 2">
            <a:extLst>
              <a:ext uri="{FF2B5EF4-FFF2-40B4-BE49-F238E27FC236}">
                <a16:creationId xmlns:a16="http://schemas.microsoft.com/office/drawing/2014/main" id="{8E8D0D7E-5783-094F-8D75-3B2BEC7639FC}"/>
              </a:ext>
            </a:extLst>
          </p:cNvPr>
          <p:cNvSpPr txBox="1">
            <a:spLocks/>
          </p:cNvSpPr>
          <p:nvPr/>
        </p:nvSpPr>
        <p:spPr>
          <a:xfrm>
            <a:off x="3451810" y="899884"/>
            <a:ext cx="2009948" cy="1202878"/>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lvl="1" indent="0" defTabSz="456286">
              <a:spcBef>
                <a:spcPts val="1098"/>
              </a:spcBef>
              <a:buClr>
                <a:srgbClr val="000000"/>
              </a:buClr>
              <a:buNone/>
            </a:pPr>
            <a:r>
              <a:rPr lang="en-US" sz="1298" kern="0" dirty="0">
                <a:solidFill>
                  <a:schemeClr val="bg1"/>
                </a:solidFill>
                <a:latin typeface="Arial" panose="020B0604020202020204" pitchFamily="34" charset="0"/>
                <a:cs typeface="Arial" panose="020B0604020202020204" pitchFamily="34" charset="0"/>
              </a:rPr>
              <a:t>IBM provides ability to create and deliver</a:t>
            </a:r>
            <a:br>
              <a:rPr lang="en-US" sz="1298" kern="0" dirty="0">
                <a:solidFill>
                  <a:schemeClr val="bg1"/>
                </a:solidFill>
                <a:latin typeface="Arial" panose="020B0604020202020204" pitchFamily="34" charset="0"/>
                <a:cs typeface="Arial" panose="020B0604020202020204" pitchFamily="34" charset="0"/>
              </a:rPr>
            </a:br>
            <a:r>
              <a:rPr lang="en-US" sz="1298" kern="0" dirty="0">
                <a:solidFill>
                  <a:schemeClr val="bg1"/>
                </a:solidFill>
                <a:latin typeface="Arial" panose="020B0604020202020204" pitchFamily="34" charset="0"/>
                <a:cs typeface="Arial" panose="020B0604020202020204" pitchFamily="34" charset="0"/>
              </a:rPr>
              <a:t>automation applications </a:t>
            </a:r>
            <a:br>
              <a:rPr lang="en-US" sz="1298" kern="0" dirty="0">
                <a:solidFill>
                  <a:schemeClr val="bg1"/>
                </a:solidFill>
                <a:latin typeface="Arial" panose="020B0604020202020204" pitchFamily="34" charset="0"/>
                <a:cs typeface="Arial" panose="020B0604020202020204" pitchFamily="34" charset="0"/>
              </a:rPr>
            </a:br>
            <a:r>
              <a:rPr lang="en-US" sz="1298" kern="0" dirty="0">
                <a:solidFill>
                  <a:schemeClr val="bg1"/>
                </a:solidFill>
                <a:latin typeface="Arial" panose="020B0604020202020204" pitchFamily="34" charset="0"/>
                <a:cs typeface="Arial" panose="020B0604020202020204" pitchFamily="34" charset="0"/>
              </a:rPr>
              <a:t>in a fraction of the time </a:t>
            </a:r>
            <a:br>
              <a:rPr lang="en-US" sz="1298" kern="0" dirty="0">
                <a:solidFill>
                  <a:schemeClr val="bg1"/>
                </a:solidFill>
                <a:latin typeface="Arial" panose="020B0604020202020204" pitchFamily="34" charset="0"/>
                <a:cs typeface="Arial" panose="020B0604020202020204" pitchFamily="34" charset="0"/>
              </a:rPr>
            </a:br>
            <a:r>
              <a:rPr lang="en-US" sz="1298" kern="0" dirty="0">
                <a:solidFill>
                  <a:schemeClr val="bg1"/>
                </a:solidFill>
                <a:latin typeface="Arial" panose="020B0604020202020204" pitchFamily="34" charset="0"/>
                <a:cs typeface="Arial" panose="020B0604020202020204" pitchFamily="34" charset="0"/>
              </a:rPr>
              <a:t>it takes with traditional methods</a:t>
            </a:r>
          </a:p>
          <a:p>
            <a:pPr marL="0" lvl="1" indent="0" defTabSz="456286">
              <a:spcBef>
                <a:spcPts val="1098"/>
              </a:spcBef>
              <a:buClr>
                <a:srgbClr val="000000"/>
              </a:buClr>
              <a:buNone/>
            </a:pPr>
            <a:endParaRPr lang="en-US" sz="1298" kern="0" dirty="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B44ADDB-488B-6A4E-8E6B-96EC53160269}"/>
              </a:ext>
            </a:extLst>
          </p:cNvPr>
          <p:cNvSpPr>
            <a:spLocks noGrp="1"/>
          </p:cNvSpPr>
          <p:nvPr>
            <p:ph type="title"/>
          </p:nvPr>
        </p:nvSpPr>
        <p:spPr/>
        <p:txBody>
          <a:bodyPr/>
          <a:lstStyle/>
          <a:p>
            <a:r>
              <a:rPr lang="en-US" dirty="0"/>
              <a:t>Build low-code applications</a:t>
            </a:r>
          </a:p>
        </p:txBody>
      </p:sp>
      <p:sp>
        <p:nvSpPr>
          <p:cNvPr id="16" name="Title 57">
            <a:extLst>
              <a:ext uri="{FF2B5EF4-FFF2-40B4-BE49-F238E27FC236}">
                <a16:creationId xmlns:a16="http://schemas.microsoft.com/office/drawing/2014/main" id="{BEFAB607-6322-FA47-9D32-65FC6FF04DFA}"/>
              </a:ext>
            </a:extLst>
          </p:cNvPr>
          <p:cNvSpPr txBox="1">
            <a:spLocks/>
          </p:cNvSpPr>
          <p:nvPr/>
        </p:nvSpPr>
        <p:spPr>
          <a:xfrm>
            <a:off x="236632" y="205553"/>
            <a:ext cx="4107191" cy="306246"/>
          </a:xfrm>
          <a:prstGeom prst="rect">
            <a:avLst/>
          </a:prstGeom>
        </p:spPr>
        <p:txBody>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743"/>
            <a:endParaRPr lang="en-US" sz="2195" kern="0" dirty="0">
              <a:solidFill>
                <a:srgbClr val="000000"/>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39157D3-2AAD-D940-82F8-457C980ACC8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330937" y="2571039"/>
            <a:ext cx="3680815" cy="2042903"/>
          </a:xfrm>
          <a:prstGeom prst="rect">
            <a:avLst/>
          </a:prstGeom>
        </p:spPr>
      </p:pic>
      <p:sp>
        <p:nvSpPr>
          <p:cNvPr id="21" name="Text Placeholder 2">
            <a:extLst>
              <a:ext uri="{FF2B5EF4-FFF2-40B4-BE49-F238E27FC236}">
                <a16:creationId xmlns:a16="http://schemas.microsoft.com/office/drawing/2014/main" id="{8956A923-2AE8-F043-9C67-9FA9B5D49B76}"/>
              </a:ext>
            </a:extLst>
          </p:cNvPr>
          <p:cNvSpPr txBox="1">
            <a:spLocks/>
          </p:cNvSpPr>
          <p:nvPr/>
        </p:nvSpPr>
        <p:spPr>
          <a:xfrm>
            <a:off x="236631" y="899884"/>
            <a:ext cx="2563475" cy="2464219"/>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286">
              <a:spcBef>
                <a:spcPts val="1098"/>
              </a:spcBef>
              <a:buClr>
                <a:srgbClr val="000000"/>
              </a:buClr>
            </a:pPr>
            <a:r>
              <a:rPr lang="en-US" sz="1298" kern="0" dirty="0">
                <a:solidFill>
                  <a:schemeClr val="bg1"/>
                </a:solidFill>
                <a:latin typeface="Arial" panose="020B0604020202020204" pitchFamily="34" charset="0"/>
                <a:cs typeface="Arial" panose="020B0604020202020204" pitchFamily="34" charset="0"/>
              </a:rPr>
              <a:t>Low-code application development is a visual approach to building applications using drag-and-drop components.  Low-code tools enable business users and developers to create applications without having to write code. </a:t>
            </a:r>
          </a:p>
        </p:txBody>
      </p:sp>
      <p:cxnSp>
        <p:nvCxnSpPr>
          <p:cNvPr id="22" name="Straight Connector 21">
            <a:extLst>
              <a:ext uri="{FF2B5EF4-FFF2-40B4-BE49-F238E27FC236}">
                <a16:creationId xmlns:a16="http://schemas.microsoft.com/office/drawing/2014/main" id="{F4BD3C65-E085-F44D-AC07-B8B900F6E8EE}"/>
              </a:ext>
            </a:extLst>
          </p:cNvPr>
          <p:cNvCxnSpPr>
            <a:cxnSpLocks/>
          </p:cNvCxnSpPr>
          <p:nvPr/>
        </p:nvCxnSpPr>
        <p:spPr bwMode="auto">
          <a:xfrm>
            <a:off x="5941064" y="1221244"/>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6625C86-3FB2-5E48-9F16-036E2D227FAF}"/>
              </a:ext>
            </a:extLst>
          </p:cNvPr>
          <p:cNvCxnSpPr>
            <a:cxnSpLocks/>
          </p:cNvCxnSpPr>
          <p:nvPr/>
        </p:nvCxnSpPr>
        <p:spPr bwMode="auto">
          <a:xfrm>
            <a:off x="5941064" y="2471037"/>
            <a:ext cx="2966305" cy="0"/>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8" name="Graphic 27">
            <a:extLst>
              <a:ext uri="{FF2B5EF4-FFF2-40B4-BE49-F238E27FC236}">
                <a16:creationId xmlns:a16="http://schemas.microsoft.com/office/drawing/2014/main" id="{EB613C67-086F-914B-B806-505FB669F7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6452" y="219253"/>
            <a:ext cx="357478" cy="357478"/>
          </a:xfrm>
          <a:prstGeom prst="rect">
            <a:avLst/>
          </a:prstGeom>
        </p:spPr>
      </p:pic>
      <p:pic>
        <p:nvPicPr>
          <p:cNvPr id="29" name="Graphic 28">
            <a:extLst>
              <a:ext uri="{FF2B5EF4-FFF2-40B4-BE49-F238E27FC236}">
                <a16:creationId xmlns:a16="http://schemas.microsoft.com/office/drawing/2014/main" id="{D8A2F20E-6D37-A44F-A68C-D3EF393D2B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2331" y="1347067"/>
            <a:ext cx="357809" cy="357809"/>
          </a:xfrm>
          <a:prstGeom prst="rect">
            <a:avLst/>
          </a:prstGeom>
        </p:spPr>
      </p:pic>
      <p:pic>
        <p:nvPicPr>
          <p:cNvPr id="31" name="Picture 63">
            <a:extLst>
              <a:ext uri="{FF2B5EF4-FFF2-40B4-BE49-F238E27FC236}">
                <a16:creationId xmlns:a16="http://schemas.microsoft.com/office/drawing/2014/main" id="{1F68A1C5-343A-544F-8B31-25FC80299E4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849904" y="2512224"/>
            <a:ext cx="517484" cy="517484"/>
          </a:xfrm>
          <a:prstGeom prst="rect">
            <a:avLst/>
          </a:prstGeom>
        </p:spPr>
      </p:pic>
      <p:sp>
        <p:nvSpPr>
          <p:cNvPr id="32" name="Text Placeholder 3">
            <a:extLst>
              <a:ext uri="{FF2B5EF4-FFF2-40B4-BE49-F238E27FC236}">
                <a16:creationId xmlns:a16="http://schemas.microsoft.com/office/drawing/2014/main" id="{266C766D-04BF-AF43-AF24-E4833F25D97F}"/>
              </a:ext>
            </a:extLst>
          </p:cNvPr>
          <p:cNvSpPr txBox="1">
            <a:spLocks/>
          </p:cNvSpPr>
          <p:nvPr/>
        </p:nvSpPr>
        <p:spPr>
          <a:xfrm>
            <a:off x="6625596" y="203175"/>
            <a:ext cx="2408537" cy="4781074"/>
          </a:xfrm>
          <a:prstGeom prst="rect">
            <a:avLst/>
          </a:prstGeom>
        </p:spPr>
        <p:txBody>
          <a:bodyPr vert="horz" wrap="square" lIns="0" tIns="0" rIns="0" bIns="0" rtlCol="0" anchor="t" anchorCtr="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4412">
              <a:spcBef>
                <a:spcPts val="0"/>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Build</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Low-code application builder</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UI builder with rich palette of controls</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Drag and drop automation components for workflow, decisions and content</a:t>
            </a:r>
          </a:p>
          <a:p>
            <a:pPr defTabSz="684412">
              <a:spcBef>
                <a:spcPts val="1898"/>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Collaboration and reuse</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Toolkits and templates are created </a:t>
            </a:r>
            <a:br>
              <a:rPr lang="en-US" sz="998" dirty="0">
                <a:solidFill>
                  <a:srgbClr val="000000"/>
                </a:solidFill>
                <a:latin typeface="Arial" panose="020B0604020202020204" pitchFamily="34" charset="0"/>
              </a:rPr>
            </a:br>
            <a:r>
              <a:rPr lang="en-US" sz="998" dirty="0">
                <a:solidFill>
                  <a:srgbClr val="000000"/>
                </a:solidFill>
                <a:latin typeface="Arial" panose="020B0604020202020204" pitchFamily="34" charset="0"/>
              </a:rPr>
              <a:t>by developers and used by business users to assemble applications</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Components can be reused </a:t>
            </a:r>
            <a:br>
              <a:rPr lang="en-US" sz="998" dirty="0">
                <a:solidFill>
                  <a:srgbClr val="000000"/>
                </a:solidFill>
                <a:latin typeface="Arial" panose="020B0604020202020204" pitchFamily="34" charset="0"/>
              </a:rPr>
            </a:br>
            <a:r>
              <a:rPr lang="en-US" sz="998" dirty="0">
                <a:solidFill>
                  <a:srgbClr val="000000"/>
                </a:solidFill>
                <a:latin typeface="Arial" panose="020B0604020202020204" pitchFamily="34" charset="0"/>
              </a:rPr>
              <a:t>across applications</a:t>
            </a:r>
          </a:p>
          <a:p>
            <a:pPr defTabSz="684412">
              <a:spcBef>
                <a:spcPts val="1898"/>
              </a:spcBef>
              <a:spcAft>
                <a:spcPts val="150"/>
              </a:spcAft>
              <a:buClr>
                <a:srgbClr val="70AD47">
                  <a:lumMod val="50000"/>
                </a:srgbClr>
              </a:buClr>
              <a:buSzPct val="120000"/>
              <a:defRPr/>
            </a:pPr>
            <a:r>
              <a:rPr lang="en-US" sz="998" dirty="0">
                <a:solidFill>
                  <a:srgbClr val="0062FF"/>
                </a:solidFill>
                <a:latin typeface="Arial" panose="020B0604020202020204" pitchFamily="34" charset="0"/>
                <a:ea typeface=""/>
                <a:cs typeface="Arial" panose="020B0604020202020204" pitchFamily="34" charset="0"/>
                <a:sym typeface="Arial"/>
              </a:rPr>
              <a:t>Governance and lifecycle management</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Test applications</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Create new versions</a:t>
            </a:r>
          </a:p>
          <a:p>
            <a:pPr marL="173388" indent="-173388" defTabSz="684412">
              <a:spcBef>
                <a:spcPts val="300"/>
              </a:spcBef>
              <a:spcAft>
                <a:spcPct val="0"/>
              </a:spcAft>
              <a:buClr>
                <a:srgbClr val="000000"/>
              </a:buClr>
              <a:buSzPct val="100000"/>
              <a:buFont typeface="System Font Regular"/>
              <a:buChar char="–"/>
              <a:defRPr/>
            </a:pPr>
            <a:r>
              <a:rPr lang="en-US" sz="998" dirty="0">
                <a:solidFill>
                  <a:srgbClr val="000000"/>
                </a:solidFill>
                <a:latin typeface="Arial" panose="020B0604020202020204" pitchFamily="34" charset="0"/>
              </a:rPr>
              <a:t>Publish for deployment</a:t>
            </a:r>
          </a:p>
          <a:p>
            <a:pPr marL="173388" indent="-173388" defTabSz="684412">
              <a:spcBef>
                <a:spcPts val="300"/>
              </a:spcBef>
              <a:spcAft>
                <a:spcPct val="0"/>
              </a:spcAft>
              <a:buClr>
                <a:srgbClr val="000000"/>
              </a:buClr>
              <a:buSzPct val="100000"/>
              <a:buFont typeface="System Font Regular"/>
              <a:buChar char="–"/>
              <a:defRPr/>
            </a:pPr>
            <a:endParaRPr lang="en-US" sz="998" dirty="0">
              <a:solidFill>
                <a:srgbClr val="000000"/>
              </a:solidFill>
              <a:latin typeface="Arial" panose="020B0604020202020204" pitchFamily="34" charset="0"/>
            </a:endParaRPr>
          </a:p>
          <a:p>
            <a:pPr marL="173388" indent="-173388" defTabSz="684412">
              <a:spcBef>
                <a:spcPts val="300"/>
              </a:spcBef>
              <a:spcAft>
                <a:spcPct val="0"/>
              </a:spcAft>
              <a:buClr>
                <a:srgbClr val="000000"/>
              </a:buClr>
              <a:buSzPct val="100000"/>
              <a:buFont typeface="System Font Regular"/>
              <a:buChar char="–"/>
              <a:defRPr/>
            </a:pPr>
            <a:endParaRPr lang="en-US" sz="998" dirty="0">
              <a:solidFill>
                <a:srgbClr val="000000"/>
              </a:solidFill>
              <a:latin typeface="Arial" panose="020B0604020202020204" pitchFamily="34" charset="0"/>
            </a:endParaRPr>
          </a:p>
        </p:txBody>
      </p:sp>
    </p:spTree>
    <p:extLst>
      <p:ext uri="{BB962C8B-B14F-4D97-AF65-F5344CB8AC3E}">
        <p14:creationId xmlns:p14="http://schemas.microsoft.com/office/powerpoint/2010/main" val="915584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221226-ED75-4BEE-B3C6-D05AE0D1826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135"/>
          <a:stretch/>
        </p:blipFill>
        <p:spPr>
          <a:xfrm>
            <a:off x="0" y="0"/>
            <a:ext cx="9144000" cy="5143499"/>
          </a:xfrm>
          <a:prstGeom prst="rect">
            <a:avLst/>
          </a:prstGeom>
        </p:spPr>
      </p:pic>
      <p:sp>
        <p:nvSpPr>
          <p:cNvPr id="2" name="Title 1">
            <a:extLst>
              <a:ext uri="{FF2B5EF4-FFF2-40B4-BE49-F238E27FC236}">
                <a16:creationId xmlns:a16="http://schemas.microsoft.com/office/drawing/2014/main" id="{5DBBAB28-992E-4BB6-917A-1D06C1CE6013}"/>
              </a:ext>
            </a:extLst>
          </p:cNvPr>
          <p:cNvSpPr txBox="1">
            <a:spLocks/>
          </p:cNvSpPr>
          <p:nvPr/>
        </p:nvSpPr>
        <p:spPr>
          <a:xfrm>
            <a:off x="228599" y="148983"/>
            <a:ext cx="5456573" cy="436572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lvl="0" defTabSz="457189">
              <a:defRPr/>
            </a:pPr>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endParaRPr>
          </a:p>
        </p:txBody>
      </p:sp>
      <p:pic>
        <p:nvPicPr>
          <p:cNvPr id="6" name="Picture 5" descr="A picture containing drawing&#10;&#10;Description automatically generated">
            <a:extLst>
              <a:ext uri="{FF2B5EF4-FFF2-40B4-BE49-F238E27FC236}">
                <a16:creationId xmlns:a16="http://schemas.microsoft.com/office/drawing/2014/main" id="{3A31FB3F-EF00-A144-A40B-19CA9A8162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5172" y="1923683"/>
            <a:ext cx="1525814" cy="1319367"/>
          </a:xfrm>
          <a:prstGeom prst="rect">
            <a:avLst/>
          </a:prstGeom>
        </p:spPr>
      </p:pic>
      <p:sp>
        <p:nvSpPr>
          <p:cNvPr id="5" name="Title 4">
            <a:extLst>
              <a:ext uri="{FF2B5EF4-FFF2-40B4-BE49-F238E27FC236}">
                <a16:creationId xmlns:a16="http://schemas.microsoft.com/office/drawing/2014/main" id="{7D891E50-74D5-4F40-8D59-E69672618E0A}"/>
              </a:ext>
            </a:extLst>
          </p:cNvPr>
          <p:cNvSpPr>
            <a:spLocks noGrp="1"/>
          </p:cNvSpPr>
          <p:nvPr>
            <p:ph type="title"/>
          </p:nvPr>
        </p:nvSpPr>
        <p:spPr>
          <a:xfrm>
            <a:off x="210312" y="201168"/>
            <a:ext cx="5474860" cy="332399"/>
          </a:xfrm>
        </p:spPr>
        <p:txBody>
          <a:bodyPr wrap="square">
            <a:spAutoFit/>
          </a:bodyPr>
          <a:lstStyle/>
          <a:p>
            <a:r>
              <a:rPr lang="en-US" dirty="0"/>
              <a:t>Expert Lab Services</a:t>
            </a:r>
          </a:p>
        </p:txBody>
      </p:sp>
    </p:spTree>
    <p:extLst>
      <p:ext uri="{BB962C8B-B14F-4D97-AF65-F5344CB8AC3E}">
        <p14:creationId xmlns:p14="http://schemas.microsoft.com/office/powerpoint/2010/main" val="2940879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221226-ED75-4BEE-B3C6-D05AE0D1826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5135"/>
          <a:stretch/>
        </p:blipFill>
        <p:spPr>
          <a:xfrm>
            <a:off x="0" y="0"/>
            <a:ext cx="9144000" cy="5143499"/>
          </a:xfrm>
          <a:prstGeom prst="rect">
            <a:avLst/>
          </a:prstGeom>
        </p:spPr>
      </p:pic>
      <p:sp>
        <p:nvSpPr>
          <p:cNvPr id="2" name="Title 1">
            <a:extLst>
              <a:ext uri="{FF2B5EF4-FFF2-40B4-BE49-F238E27FC236}">
                <a16:creationId xmlns:a16="http://schemas.microsoft.com/office/drawing/2014/main" id="{5DBBAB28-992E-4BB6-917A-1D06C1CE6013}"/>
              </a:ext>
            </a:extLst>
          </p:cNvPr>
          <p:cNvSpPr txBox="1">
            <a:spLocks/>
          </p:cNvSpPr>
          <p:nvPr/>
        </p:nvSpPr>
        <p:spPr>
          <a:xfrm>
            <a:off x="228599" y="148983"/>
            <a:ext cx="5456573" cy="436572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charset="0"/>
            </a:endParaRPr>
          </a:p>
        </p:txBody>
      </p:sp>
      <p:pic>
        <p:nvPicPr>
          <p:cNvPr id="6" name="Picture 5" descr="A picture containing drawing&#10;&#10;Description automatically generated">
            <a:extLst>
              <a:ext uri="{FF2B5EF4-FFF2-40B4-BE49-F238E27FC236}">
                <a16:creationId xmlns:a16="http://schemas.microsoft.com/office/drawing/2014/main" id="{3A31FB3F-EF00-A144-A40B-19CA9A8162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5172" y="1923683"/>
            <a:ext cx="1525814" cy="1319367"/>
          </a:xfrm>
          <a:prstGeom prst="rect">
            <a:avLst/>
          </a:prstGeom>
        </p:spPr>
      </p:pic>
      <p:sp>
        <p:nvSpPr>
          <p:cNvPr id="5" name="Title 4">
            <a:extLst>
              <a:ext uri="{FF2B5EF4-FFF2-40B4-BE49-F238E27FC236}">
                <a16:creationId xmlns:a16="http://schemas.microsoft.com/office/drawing/2014/main" id="{7D891E50-74D5-4F40-8D59-E69672618E0A}"/>
              </a:ext>
            </a:extLst>
          </p:cNvPr>
          <p:cNvSpPr>
            <a:spLocks noGrp="1"/>
          </p:cNvSpPr>
          <p:nvPr>
            <p:ph type="title"/>
          </p:nvPr>
        </p:nvSpPr>
        <p:spPr>
          <a:xfrm>
            <a:off x="210312" y="201168"/>
            <a:ext cx="5580888" cy="1218795"/>
          </a:xfrm>
        </p:spPr>
        <p:txBody>
          <a:bodyPr wrap="square">
            <a:spAutoFit/>
          </a:bodyPr>
          <a:lstStyle/>
          <a:p>
            <a:r>
              <a:rPr lang="en-US" dirty="0"/>
              <a:t>Capabilities of IBM Business Automation</a:t>
            </a:r>
            <a:br>
              <a:rPr lang="en-US" dirty="0"/>
            </a:br>
            <a:br>
              <a:rPr lang="en-US" dirty="0"/>
            </a:br>
            <a:r>
              <a:rPr lang="en-US" sz="2000" dirty="0"/>
              <a:t>Complete, integrated solution for digitizing and automating work</a:t>
            </a:r>
            <a:endParaRPr lang="en-US" dirty="0"/>
          </a:p>
        </p:txBody>
      </p:sp>
    </p:spTree>
    <p:extLst>
      <p:ext uri="{BB962C8B-B14F-4D97-AF65-F5344CB8AC3E}">
        <p14:creationId xmlns:p14="http://schemas.microsoft.com/office/powerpoint/2010/main" val="1423165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9130A4-2F73-3D42-9586-576A4ECF142C}"/>
              </a:ext>
            </a:extLst>
          </p:cNvPr>
          <p:cNvSpPr/>
          <p:nvPr/>
        </p:nvSpPr>
        <p:spPr bwMode="auto">
          <a:xfrm>
            <a:off x="2275282" y="5309"/>
            <a:ext cx="6851656" cy="5143500"/>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defTabSz="456743" fontAlgn="base">
              <a:lnSpc>
                <a:spcPct val="90000"/>
              </a:lnSpc>
              <a:spcBef>
                <a:spcPct val="0"/>
              </a:spcBef>
              <a:spcAft>
                <a:spcPct val="0"/>
              </a:spcAft>
              <a:defRPr/>
            </a:pPr>
            <a:r>
              <a:rPr lang="en-US" sz="674" dirty="0">
                <a:latin typeface="Arial" panose="020B0604020202020204" pitchFamily="34" charset="0"/>
              </a:rPr>
              <a:t>Greg:  as of 1/10/22 at 10:22am PT, connected with Sandeep.  He will update slides 51-52 ASAP.</a:t>
            </a:r>
            <a:endParaRPr lang="en-US" sz="699" dirty="0">
              <a:solidFill>
                <a:srgbClr val="FFFFFF"/>
              </a:solidFill>
              <a:latin typeface="Arial" panose="020B0604020202020204" pitchFamily="34" charset="0"/>
            </a:endParaRPr>
          </a:p>
        </p:txBody>
      </p:sp>
      <p:sp>
        <p:nvSpPr>
          <p:cNvPr id="9" name="Text Placeholder 6">
            <a:extLst>
              <a:ext uri="{FF2B5EF4-FFF2-40B4-BE49-F238E27FC236}">
                <a16:creationId xmlns:a16="http://schemas.microsoft.com/office/drawing/2014/main" id="{13E2BED1-7C0F-3848-836E-7956A078A3DD}"/>
              </a:ext>
            </a:extLst>
          </p:cNvPr>
          <p:cNvSpPr txBox="1">
            <a:spLocks/>
          </p:cNvSpPr>
          <p:nvPr/>
        </p:nvSpPr>
        <p:spPr>
          <a:xfrm>
            <a:off x="1895232" y="5396731"/>
            <a:ext cx="4085096" cy="1477383"/>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6743">
              <a:spcBef>
                <a:spcPts val="1099"/>
              </a:spcBef>
              <a:defRPr/>
            </a:pPr>
            <a:endParaRPr lang="en-US" sz="2398" dirty="0">
              <a:solidFill>
                <a:srgbClr val="FFFFFF"/>
              </a:solidFill>
              <a:latin typeface="Arial" panose="020B0604020202020204" pitchFamily="34" charset="0"/>
            </a:endParaRPr>
          </a:p>
        </p:txBody>
      </p:sp>
      <p:sp>
        <p:nvSpPr>
          <p:cNvPr id="42" name="Text Placeholder">
            <a:extLst>
              <a:ext uri="{FF2B5EF4-FFF2-40B4-BE49-F238E27FC236}">
                <a16:creationId xmlns:a16="http://schemas.microsoft.com/office/drawing/2014/main" id="{6D4DBE53-9B22-7E47-BF07-EA0CE9A8BD5F}"/>
              </a:ext>
            </a:extLst>
          </p:cNvPr>
          <p:cNvSpPr txBox="1">
            <a:spLocks/>
          </p:cNvSpPr>
          <p:nvPr/>
        </p:nvSpPr>
        <p:spPr>
          <a:xfrm>
            <a:off x="2565848" y="692058"/>
            <a:ext cx="5751175" cy="346123"/>
          </a:xfrm>
          <a:prstGeom prst="rect">
            <a:avLst/>
          </a:prstGeom>
        </p:spPr>
        <p:txBody>
          <a:bodyPr lIns="0" tIns="0" rIns="0" bIns="0"/>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spcBef>
                <a:spcPts val="1099"/>
              </a:spcBef>
              <a:buClr>
                <a:srgbClr val="000000"/>
              </a:buClr>
              <a:defRPr/>
            </a:pPr>
            <a:r>
              <a:rPr lang="en-US" sz="1050" kern="0" dirty="0">
                <a:solidFill>
                  <a:srgbClr val="000000"/>
                </a:solidFill>
                <a:latin typeface="Arial" panose="020B0604020202020204" pitchFamily="34" charset="0"/>
                <a:cs typeface="Arial" panose="020B0604020202020204" pitchFamily="34" charset="0"/>
              </a:rPr>
              <a:t>Objective: Execute a focused and fast paced 6-week engagement with Expert Labs</a:t>
            </a:r>
          </a:p>
        </p:txBody>
      </p:sp>
      <p:grpSp>
        <p:nvGrpSpPr>
          <p:cNvPr id="3" name="Group 2">
            <a:extLst>
              <a:ext uri="{FF2B5EF4-FFF2-40B4-BE49-F238E27FC236}">
                <a16:creationId xmlns:a16="http://schemas.microsoft.com/office/drawing/2014/main" id="{904B41A7-CE28-3A4B-A0EF-76DF25C29834}"/>
              </a:ext>
            </a:extLst>
          </p:cNvPr>
          <p:cNvGrpSpPr/>
          <p:nvPr/>
        </p:nvGrpSpPr>
        <p:grpSpPr>
          <a:xfrm>
            <a:off x="2521173" y="1086292"/>
            <a:ext cx="6408927" cy="2799310"/>
            <a:chOff x="5038548" y="4201526"/>
            <a:chExt cx="12829722" cy="5603805"/>
          </a:xfrm>
        </p:grpSpPr>
        <p:grpSp>
          <p:nvGrpSpPr>
            <p:cNvPr id="12" name="Group 11">
              <a:extLst>
                <a:ext uri="{FF2B5EF4-FFF2-40B4-BE49-F238E27FC236}">
                  <a16:creationId xmlns:a16="http://schemas.microsoft.com/office/drawing/2014/main" id="{297ABB70-4199-1744-A35C-86DBD7CB219C}"/>
                </a:ext>
              </a:extLst>
            </p:cNvPr>
            <p:cNvGrpSpPr/>
            <p:nvPr/>
          </p:nvGrpSpPr>
          <p:grpSpPr>
            <a:xfrm>
              <a:off x="5038548" y="4750538"/>
              <a:ext cx="12829722" cy="5054793"/>
              <a:chOff x="3209750" y="2581275"/>
              <a:chExt cx="12829722" cy="5054793"/>
            </a:xfrm>
          </p:grpSpPr>
          <p:sp>
            <p:nvSpPr>
              <p:cNvPr id="13" name="Rectangle">
                <a:extLst>
                  <a:ext uri="{FF2B5EF4-FFF2-40B4-BE49-F238E27FC236}">
                    <a16:creationId xmlns:a16="http://schemas.microsoft.com/office/drawing/2014/main" id="{E13F5BF9-0F50-A64C-BD05-9B6B60B4157E}"/>
                  </a:ext>
                </a:extLst>
              </p:cNvPr>
              <p:cNvSpPr/>
              <p:nvPr/>
            </p:nvSpPr>
            <p:spPr>
              <a:xfrm>
                <a:off x="3209750" y="3351815"/>
                <a:ext cx="2560320" cy="685801"/>
              </a:xfrm>
              <a:prstGeom prst="rect">
                <a:avLst/>
              </a:prstGeom>
              <a:solidFill>
                <a:srgbClr val="F3F3F3"/>
              </a:solidFill>
              <a:ln w="38100" cap="flat">
                <a:solidFill>
                  <a:srgbClr val="FFFFFF"/>
                </a:solidFill>
                <a:prstDash val="solid"/>
                <a:miter lim="800000"/>
              </a:ln>
              <a:effectLst/>
            </p:spPr>
            <p:txBody>
              <a:bodyPr wrap="square" lIns="0" tIns="0" rIns="0" bIns="0" numCol="1" anchor="ctr">
                <a:noAutofit/>
              </a:bodyPr>
              <a:lstStyle/>
              <a:p>
                <a:pPr algn="ctr" defTabSz="685114" hangingPunct="0">
                  <a:lnSpc>
                    <a:spcPct val="90000"/>
                  </a:lnSpc>
                  <a:defRPr sz="3600">
                    <a:latin typeface="Arial"/>
                    <a:ea typeface="Arial"/>
                    <a:cs typeface="Arial"/>
                    <a:sym typeface="Arial"/>
                  </a:defRPr>
                </a:pPr>
                <a:endParaRPr sz="1600" kern="0">
                  <a:solidFill>
                    <a:srgbClr val="000000"/>
                  </a:solidFill>
                  <a:latin typeface="Arial"/>
                  <a:ea typeface="Arial"/>
                  <a:cs typeface="Arial"/>
                  <a:sym typeface="Arial"/>
                </a:endParaRPr>
              </a:p>
            </p:txBody>
          </p:sp>
          <p:grpSp>
            <p:nvGrpSpPr>
              <p:cNvPr id="15" name="Group 14">
                <a:extLst>
                  <a:ext uri="{FF2B5EF4-FFF2-40B4-BE49-F238E27FC236}">
                    <a16:creationId xmlns:a16="http://schemas.microsoft.com/office/drawing/2014/main" id="{F33C4F15-7F01-C047-ACB8-F75F9751404F}"/>
                  </a:ext>
                </a:extLst>
              </p:cNvPr>
              <p:cNvGrpSpPr/>
              <p:nvPr/>
            </p:nvGrpSpPr>
            <p:grpSpPr>
              <a:xfrm>
                <a:off x="5843763" y="3351815"/>
                <a:ext cx="10195709" cy="685801"/>
                <a:chOff x="7591232" y="4307357"/>
                <a:chExt cx="10257856" cy="685801"/>
              </a:xfrm>
            </p:grpSpPr>
            <p:sp>
              <p:nvSpPr>
                <p:cNvPr id="36" name="Rectangle">
                  <a:extLst>
                    <a:ext uri="{FF2B5EF4-FFF2-40B4-BE49-F238E27FC236}">
                      <a16:creationId xmlns:a16="http://schemas.microsoft.com/office/drawing/2014/main" id="{4C6A74A1-402C-0B4C-8633-D1D67400C868}"/>
                    </a:ext>
                  </a:extLst>
                </p:cNvPr>
                <p:cNvSpPr/>
                <p:nvPr/>
              </p:nvSpPr>
              <p:spPr>
                <a:xfrm>
                  <a:off x="7591232" y="4307357"/>
                  <a:ext cx="2571755" cy="685801"/>
                </a:xfrm>
                <a:prstGeom prst="rect">
                  <a:avLst/>
                </a:prstGeom>
                <a:solidFill>
                  <a:srgbClr val="C9DEFF"/>
                </a:solidFill>
                <a:ln w="38100" cap="flat">
                  <a:solidFill>
                    <a:srgbClr val="FFFFFF"/>
                  </a:solidFill>
                  <a:prstDash val="solid"/>
                  <a:miter lim="800000"/>
                </a:ln>
                <a:effectLst/>
              </p:spPr>
              <p:txBody>
                <a:bodyPr wrap="square" lIns="0" tIns="0" rIns="0" bIns="0" numCol="1" anchor="ctr">
                  <a:noAutofit/>
                </a:bodyPr>
                <a:lstStyle/>
                <a:p>
                  <a:pPr algn="ctr" defTabSz="685114" hangingPunct="0">
                    <a:lnSpc>
                      <a:spcPct val="90000"/>
                    </a:lnSpc>
                    <a:defRPr sz="3600">
                      <a:latin typeface="Arial"/>
                      <a:ea typeface="Arial"/>
                      <a:cs typeface="Arial"/>
                      <a:sym typeface="Arial"/>
                    </a:defRPr>
                  </a:pPr>
                  <a:endParaRPr sz="1600" kern="0" dirty="0">
                    <a:solidFill>
                      <a:srgbClr val="000000"/>
                    </a:solidFill>
                    <a:latin typeface="Arial"/>
                    <a:ea typeface="Arial"/>
                    <a:cs typeface="Arial"/>
                    <a:sym typeface="Arial"/>
                  </a:endParaRPr>
                </a:p>
              </p:txBody>
            </p:sp>
            <p:sp>
              <p:nvSpPr>
                <p:cNvPr id="37" name="Rectangle">
                  <a:extLst>
                    <a:ext uri="{FF2B5EF4-FFF2-40B4-BE49-F238E27FC236}">
                      <a16:creationId xmlns:a16="http://schemas.microsoft.com/office/drawing/2014/main" id="{CBA875FE-0EDC-084A-9897-35052D20B1F6}"/>
                    </a:ext>
                  </a:extLst>
                </p:cNvPr>
                <p:cNvSpPr/>
                <p:nvPr/>
              </p:nvSpPr>
              <p:spPr>
                <a:xfrm>
                  <a:off x="10153265" y="4307357"/>
                  <a:ext cx="2571755" cy="685800"/>
                </a:xfrm>
                <a:prstGeom prst="rect">
                  <a:avLst/>
                </a:prstGeom>
                <a:solidFill>
                  <a:srgbClr val="97C1FF"/>
                </a:solidFill>
                <a:ln w="38100" cap="flat">
                  <a:solidFill>
                    <a:srgbClr val="FFFFFF"/>
                  </a:solidFill>
                  <a:prstDash val="solid"/>
                  <a:miter lim="800000"/>
                </a:ln>
                <a:effectLst/>
              </p:spPr>
              <p:txBody>
                <a:bodyPr wrap="square" lIns="0" tIns="0" rIns="0" bIns="0" numCol="1" anchor="ctr">
                  <a:noAutofit/>
                </a:bodyPr>
                <a:lstStyle/>
                <a:p>
                  <a:pPr algn="ctr" defTabSz="685114" hangingPunct="0">
                    <a:lnSpc>
                      <a:spcPct val="90000"/>
                    </a:lnSpc>
                    <a:defRPr sz="3600">
                      <a:latin typeface="Arial"/>
                      <a:ea typeface="Arial"/>
                      <a:cs typeface="Arial"/>
                      <a:sym typeface="Arial"/>
                    </a:defRPr>
                  </a:pPr>
                  <a:endParaRPr sz="1600" kern="0" dirty="0">
                    <a:solidFill>
                      <a:srgbClr val="000000"/>
                    </a:solidFill>
                    <a:latin typeface="Arial"/>
                    <a:ea typeface="Arial"/>
                    <a:cs typeface="Arial"/>
                    <a:sym typeface="Arial"/>
                  </a:endParaRPr>
                </a:p>
              </p:txBody>
            </p:sp>
            <p:sp>
              <p:nvSpPr>
                <p:cNvPr id="38" name="Rectangle">
                  <a:extLst>
                    <a:ext uri="{FF2B5EF4-FFF2-40B4-BE49-F238E27FC236}">
                      <a16:creationId xmlns:a16="http://schemas.microsoft.com/office/drawing/2014/main" id="{A6FAA31E-A239-4143-A684-2EE393D9A97F}"/>
                    </a:ext>
                  </a:extLst>
                </p:cNvPr>
                <p:cNvSpPr/>
                <p:nvPr/>
              </p:nvSpPr>
              <p:spPr>
                <a:xfrm>
                  <a:off x="12715298" y="4307357"/>
                  <a:ext cx="2571755" cy="685801"/>
                </a:xfrm>
                <a:prstGeom prst="rect">
                  <a:avLst/>
                </a:prstGeom>
                <a:solidFill>
                  <a:srgbClr val="6EA6FF"/>
                </a:solidFill>
                <a:ln w="38100" cap="flat">
                  <a:solidFill>
                    <a:srgbClr val="FFFFFF"/>
                  </a:solidFill>
                  <a:prstDash val="solid"/>
                  <a:miter lim="800000"/>
                </a:ln>
                <a:effectLst/>
              </p:spPr>
              <p:txBody>
                <a:bodyPr wrap="square" lIns="0" tIns="0" rIns="0" bIns="0" numCol="1" anchor="ctr">
                  <a:noAutofit/>
                </a:bodyPr>
                <a:lstStyle/>
                <a:p>
                  <a:pPr algn="ctr" defTabSz="685114" hangingPunct="0">
                    <a:lnSpc>
                      <a:spcPct val="90000"/>
                    </a:lnSpc>
                    <a:defRPr sz="3600">
                      <a:latin typeface="Arial"/>
                      <a:ea typeface="Arial"/>
                      <a:cs typeface="Arial"/>
                      <a:sym typeface="Arial"/>
                    </a:defRPr>
                  </a:pPr>
                  <a:endParaRPr sz="1600" kern="0" dirty="0">
                    <a:solidFill>
                      <a:srgbClr val="000000"/>
                    </a:solidFill>
                    <a:latin typeface="Arial"/>
                    <a:ea typeface="Arial"/>
                    <a:cs typeface="Arial"/>
                    <a:sym typeface="Arial"/>
                  </a:endParaRPr>
                </a:p>
              </p:txBody>
            </p:sp>
            <p:sp>
              <p:nvSpPr>
                <p:cNvPr id="39" name="Rectangle">
                  <a:extLst>
                    <a:ext uri="{FF2B5EF4-FFF2-40B4-BE49-F238E27FC236}">
                      <a16:creationId xmlns:a16="http://schemas.microsoft.com/office/drawing/2014/main" id="{0C00A74A-3587-F84A-ACFC-041570D4B3B5}"/>
                    </a:ext>
                  </a:extLst>
                </p:cNvPr>
                <p:cNvSpPr/>
                <p:nvPr/>
              </p:nvSpPr>
              <p:spPr>
                <a:xfrm>
                  <a:off x="15277333" y="4307357"/>
                  <a:ext cx="2571755" cy="685801"/>
                </a:xfrm>
                <a:prstGeom prst="rect">
                  <a:avLst/>
                </a:prstGeom>
                <a:solidFill>
                  <a:srgbClr val="0064FF"/>
                </a:solidFill>
                <a:ln w="38100" cap="flat">
                  <a:solidFill>
                    <a:srgbClr val="FFFFFF"/>
                  </a:solidFill>
                  <a:prstDash val="solid"/>
                  <a:miter lim="800000"/>
                </a:ln>
                <a:effectLst/>
              </p:spPr>
              <p:txBody>
                <a:bodyPr wrap="square" lIns="0" tIns="0" rIns="0" bIns="0" numCol="1" anchor="ctr">
                  <a:noAutofit/>
                </a:bodyPr>
                <a:lstStyle/>
                <a:p>
                  <a:pPr algn="ctr" defTabSz="685114" hangingPunct="0">
                    <a:lnSpc>
                      <a:spcPct val="90000"/>
                    </a:lnSpc>
                    <a:defRPr sz="3600">
                      <a:latin typeface="Arial"/>
                      <a:ea typeface="Arial"/>
                      <a:cs typeface="Arial"/>
                      <a:sym typeface="Arial"/>
                    </a:defRPr>
                  </a:pPr>
                  <a:endParaRPr sz="1600" kern="0" dirty="0">
                    <a:solidFill>
                      <a:srgbClr val="000000"/>
                    </a:solidFill>
                    <a:latin typeface="Arial"/>
                    <a:ea typeface="Arial"/>
                    <a:cs typeface="Arial"/>
                    <a:sym typeface="Arial"/>
                  </a:endParaRPr>
                </a:p>
              </p:txBody>
            </p:sp>
          </p:grpSp>
          <p:sp>
            <p:nvSpPr>
              <p:cNvPr id="18" name="Week 3">
                <a:extLst>
                  <a:ext uri="{FF2B5EF4-FFF2-40B4-BE49-F238E27FC236}">
                    <a16:creationId xmlns:a16="http://schemas.microsoft.com/office/drawing/2014/main" id="{74139CDB-6E50-4943-B257-9BB5E1407C70}"/>
                  </a:ext>
                </a:extLst>
              </p:cNvPr>
              <p:cNvSpPr txBox="1"/>
              <p:nvPr/>
            </p:nvSpPr>
            <p:spPr>
              <a:xfrm>
                <a:off x="8399933" y="3355341"/>
                <a:ext cx="2492577" cy="644983"/>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7" tIns="45677" rIns="45677" bIns="45677" numCol="1" anchor="t" anchorCtr="0">
                <a:noAutofit/>
              </a:bodyPr>
              <a:lstStyle>
                <a:lvl1pPr algn="ctr">
                  <a:lnSpc>
                    <a:spcPct val="90000"/>
                  </a:lnSpc>
                  <a:defRPr sz="1800"/>
                </a:lvl1pPr>
              </a:lstStyle>
              <a:p>
                <a:pPr algn="l" defTabSz="685311" hangingPunct="0">
                  <a:lnSpc>
                    <a:spcPct val="110000"/>
                  </a:lnSpc>
                  <a:defRPr/>
                </a:pPr>
                <a:r>
                  <a:rPr lang="en-US" sz="900" kern="0" dirty="0">
                    <a:solidFill>
                      <a:srgbClr val="000000"/>
                    </a:solidFill>
                    <a:latin typeface="Arial" panose="020B0604020202020204" pitchFamily="34" charset="0"/>
                    <a:sym typeface="IBM Plex Sans Light"/>
                  </a:rPr>
                  <a:t>Infrastructure build</a:t>
                </a:r>
              </a:p>
            </p:txBody>
          </p:sp>
          <p:sp>
            <p:nvSpPr>
              <p:cNvPr id="19" name="Week 4">
                <a:extLst>
                  <a:ext uri="{FF2B5EF4-FFF2-40B4-BE49-F238E27FC236}">
                    <a16:creationId xmlns:a16="http://schemas.microsoft.com/office/drawing/2014/main" id="{333834E6-2C6D-F64C-94F2-C9D49282A833}"/>
                  </a:ext>
                </a:extLst>
              </p:cNvPr>
              <p:cNvSpPr txBox="1"/>
              <p:nvPr/>
            </p:nvSpPr>
            <p:spPr>
              <a:xfrm>
                <a:off x="10946447" y="3355341"/>
                <a:ext cx="2517818" cy="644983"/>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7" tIns="45677" rIns="45677" bIns="45677" numCol="1" anchor="t" anchorCtr="0">
                <a:noAutofit/>
              </a:bodyPr>
              <a:lstStyle>
                <a:lvl1pPr algn="ctr">
                  <a:lnSpc>
                    <a:spcPct val="90000"/>
                  </a:lnSpc>
                  <a:defRPr sz="1800"/>
                </a:lvl1pPr>
              </a:lstStyle>
              <a:p>
                <a:pPr algn="l" defTabSz="685311" hangingPunct="0">
                  <a:lnSpc>
                    <a:spcPct val="110000"/>
                  </a:lnSpc>
                  <a:defRPr/>
                </a:pPr>
                <a:r>
                  <a:rPr lang="en-US" sz="900" kern="0" dirty="0">
                    <a:solidFill>
                      <a:srgbClr val="000000"/>
                    </a:solidFill>
                    <a:latin typeface="Arial" panose="020B0604020202020204" pitchFamily="34" charset="0"/>
                    <a:sym typeface="IBM Plex Sans Light"/>
                  </a:rPr>
                  <a:t>Pilot solution build</a:t>
                </a:r>
              </a:p>
            </p:txBody>
          </p:sp>
          <p:sp>
            <p:nvSpPr>
              <p:cNvPr id="20" name="Week 5">
                <a:extLst>
                  <a:ext uri="{FF2B5EF4-FFF2-40B4-BE49-F238E27FC236}">
                    <a16:creationId xmlns:a16="http://schemas.microsoft.com/office/drawing/2014/main" id="{4DEE08F8-146F-C049-8DB6-19216E8C4D10}"/>
                  </a:ext>
                </a:extLst>
              </p:cNvPr>
              <p:cNvSpPr txBox="1"/>
              <p:nvPr/>
            </p:nvSpPr>
            <p:spPr>
              <a:xfrm>
                <a:off x="13502621" y="3355341"/>
                <a:ext cx="2527016" cy="644983"/>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7" tIns="45677" rIns="45677" bIns="45677" numCol="1" anchor="t" anchorCtr="0">
                <a:noAutofit/>
              </a:bodyPr>
              <a:lstStyle>
                <a:lvl1pPr algn="ctr">
                  <a:lnSpc>
                    <a:spcPct val="90000"/>
                  </a:lnSpc>
                  <a:defRPr sz="1800"/>
                </a:lvl1pPr>
              </a:lstStyle>
              <a:p>
                <a:pPr algn="l" defTabSz="761247">
                  <a:lnSpc>
                    <a:spcPct val="110000"/>
                  </a:lnSpc>
                  <a:defRPr/>
                </a:pPr>
                <a:r>
                  <a:rPr lang="en-US" sz="900" dirty="0">
                    <a:solidFill>
                      <a:srgbClr val="FFFFFF"/>
                    </a:solidFill>
                    <a:latin typeface="Arial" panose="020B0604020202020204" pitchFamily="34" charset="0"/>
                  </a:rPr>
                  <a:t>Close out</a:t>
                </a:r>
              </a:p>
              <a:p>
                <a:pPr algn="l" defTabSz="761247">
                  <a:lnSpc>
                    <a:spcPct val="110000"/>
                  </a:lnSpc>
                  <a:defRPr/>
                </a:pPr>
                <a:endParaRPr lang="en-US" sz="900" kern="0" dirty="0">
                  <a:solidFill>
                    <a:srgbClr val="FFFFFF"/>
                  </a:solidFill>
                  <a:latin typeface="Arial" panose="020B0604020202020204" pitchFamily="34" charset="0"/>
                  <a:sym typeface="IBM Plex Sans Light"/>
                </a:endParaRPr>
              </a:p>
            </p:txBody>
          </p:sp>
          <p:sp>
            <p:nvSpPr>
              <p:cNvPr id="21" name="Week 2">
                <a:extLst>
                  <a:ext uri="{FF2B5EF4-FFF2-40B4-BE49-F238E27FC236}">
                    <a16:creationId xmlns:a16="http://schemas.microsoft.com/office/drawing/2014/main" id="{2E34C6D8-66FB-B344-BE92-FC43E8953A17}"/>
                  </a:ext>
                </a:extLst>
              </p:cNvPr>
              <p:cNvSpPr txBox="1"/>
              <p:nvPr/>
            </p:nvSpPr>
            <p:spPr>
              <a:xfrm>
                <a:off x="5853423" y="3355341"/>
                <a:ext cx="2513264" cy="644983"/>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7" tIns="45677" rIns="45677" bIns="45677" numCol="1" anchor="t" anchorCtr="0">
                <a:noAutofit/>
              </a:bodyPr>
              <a:lstStyle>
                <a:lvl1pPr algn="ctr">
                  <a:lnSpc>
                    <a:spcPct val="90000"/>
                  </a:lnSpc>
                  <a:defRPr sz="1800"/>
                </a:lvl1pPr>
              </a:lstStyle>
              <a:p>
                <a:pPr algn="l" defTabSz="685311" hangingPunct="0">
                  <a:lnSpc>
                    <a:spcPct val="110000"/>
                  </a:lnSpc>
                  <a:defRPr/>
                </a:pPr>
                <a:r>
                  <a:rPr lang="en-US" sz="900" kern="0" dirty="0">
                    <a:solidFill>
                      <a:srgbClr val="000000"/>
                    </a:solidFill>
                    <a:latin typeface="Arial" panose="020B0604020202020204" pitchFamily="34" charset="0"/>
                    <a:sym typeface="IBM Plex Sans Light"/>
                  </a:rPr>
                  <a:t>Architecture workshop</a:t>
                </a:r>
              </a:p>
            </p:txBody>
          </p:sp>
          <p:sp>
            <p:nvSpPr>
              <p:cNvPr id="22" name="Week 1">
                <a:extLst>
                  <a:ext uri="{FF2B5EF4-FFF2-40B4-BE49-F238E27FC236}">
                    <a16:creationId xmlns:a16="http://schemas.microsoft.com/office/drawing/2014/main" id="{43B0AEDB-5AEC-344E-A18D-2E6D4F113A64}"/>
                  </a:ext>
                </a:extLst>
              </p:cNvPr>
              <p:cNvSpPr txBox="1"/>
              <p:nvPr/>
            </p:nvSpPr>
            <p:spPr>
              <a:xfrm>
                <a:off x="3219469" y="3289314"/>
                <a:ext cx="2550643" cy="77704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77" tIns="45677" rIns="45677" bIns="45677" numCol="1" anchor="ctr">
                <a:spAutoFit/>
              </a:bodyPr>
              <a:lstStyle>
                <a:lvl1pPr algn="ctr">
                  <a:lnSpc>
                    <a:spcPct val="90000"/>
                  </a:lnSpc>
                  <a:defRPr sz="1800"/>
                </a:lvl1pPr>
              </a:lstStyle>
              <a:p>
                <a:pPr algn="l" defTabSz="685311" hangingPunct="0">
                  <a:lnSpc>
                    <a:spcPct val="110000"/>
                  </a:lnSpc>
                  <a:defRPr/>
                </a:pPr>
                <a:r>
                  <a:rPr lang="en-US" sz="900" kern="0" dirty="0">
                    <a:solidFill>
                      <a:srgbClr val="000000"/>
                    </a:solidFill>
                    <a:latin typeface="Arial" panose="020B0604020202020204" pitchFamily="34" charset="0"/>
                    <a:sym typeface="IBM Plex Sans Light"/>
                  </a:rPr>
                  <a:t>Solution assess</a:t>
                </a:r>
              </a:p>
              <a:p>
                <a:pPr algn="l" defTabSz="685311" hangingPunct="0">
                  <a:lnSpc>
                    <a:spcPct val="110000"/>
                  </a:lnSpc>
                  <a:defRPr/>
                </a:pPr>
                <a:r>
                  <a:rPr lang="en-US" sz="900" kern="0" dirty="0">
                    <a:solidFill>
                      <a:srgbClr val="000000"/>
                    </a:solidFill>
                    <a:latin typeface="Arial" panose="020B0604020202020204" pitchFamily="34" charset="0"/>
                    <a:sym typeface="IBM Plex Sans Light"/>
                  </a:rPr>
                  <a:t>(No fee)</a:t>
                </a:r>
              </a:p>
            </p:txBody>
          </p:sp>
          <p:sp>
            <p:nvSpPr>
              <p:cNvPr id="23" name="Line 5">
                <a:extLst>
                  <a:ext uri="{FF2B5EF4-FFF2-40B4-BE49-F238E27FC236}">
                    <a16:creationId xmlns:a16="http://schemas.microsoft.com/office/drawing/2014/main" id="{BE2ABB73-8729-8242-94CF-63EDE4A2D9D9}"/>
                  </a:ext>
                </a:extLst>
              </p:cNvPr>
              <p:cNvSpPr/>
              <p:nvPr/>
            </p:nvSpPr>
            <p:spPr>
              <a:xfrm flipV="1">
                <a:off x="3231333" y="3070462"/>
                <a:ext cx="2524817" cy="0"/>
              </a:xfrm>
              <a:prstGeom prst="line">
                <a:avLst/>
              </a:prstGeom>
              <a:noFill/>
              <a:ln w="12700" cap="flat">
                <a:solidFill>
                  <a:srgbClr val="000000"/>
                </a:solidFill>
                <a:prstDash val="solid"/>
                <a:round/>
              </a:ln>
              <a:effectLst/>
            </p:spPr>
            <p:txBody>
              <a:bodyPr wrap="square" lIns="45677" tIns="45677" rIns="45677" bIns="45677" numCol="1" anchor="t">
                <a:noAutofit/>
              </a:bodyPr>
              <a:lstStyle/>
              <a:p>
                <a:pPr defTabSz="685114" hangingPunct="0">
                  <a:defRPr sz="3400">
                    <a:latin typeface="IBM Plex Sans"/>
                    <a:ea typeface="IBM Plex Sans"/>
                    <a:cs typeface="IBM Plex Sans"/>
                    <a:sym typeface="IBM Plex Sans"/>
                  </a:defRPr>
                </a:pPr>
                <a:endParaRPr sz="1600" kern="0" dirty="0">
                  <a:solidFill>
                    <a:srgbClr val="000000"/>
                  </a:solidFill>
                  <a:latin typeface="Arial" panose="020B0604020202020204" pitchFamily="34" charset="0"/>
                  <a:ea typeface="IBM Plex Sans"/>
                  <a:cs typeface="Arial" panose="020B0604020202020204" pitchFamily="34" charset="0"/>
                  <a:sym typeface="IBM Plex Sans"/>
                </a:endParaRPr>
              </a:p>
            </p:txBody>
          </p:sp>
          <p:sp>
            <p:nvSpPr>
              <p:cNvPr id="24" name="Rectangle 33">
                <a:extLst>
                  <a:ext uri="{FF2B5EF4-FFF2-40B4-BE49-F238E27FC236}">
                    <a16:creationId xmlns:a16="http://schemas.microsoft.com/office/drawing/2014/main" id="{933DB645-F407-2C43-BE80-46C44135BAB4}"/>
                  </a:ext>
                </a:extLst>
              </p:cNvPr>
              <p:cNvSpPr txBox="1"/>
              <p:nvPr/>
            </p:nvSpPr>
            <p:spPr>
              <a:xfrm>
                <a:off x="3302409" y="2581275"/>
                <a:ext cx="2167122" cy="48052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defTabSz="456743">
                  <a:defRPr/>
                </a:pPr>
                <a:r>
                  <a:rPr lang="en-US" sz="1050" dirty="0">
                    <a:solidFill>
                      <a:srgbClr val="000000"/>
                    </a:solidFill>
                    <a:latin typeface="Arial" panose="020B0604020202020204" pitchFamily="34" charset="0"/>
                  </a:rPr>
                  <a:t>½ day</a:t>
                </a:r>
              </a:p>
            </p:txBody>
          </p:sp>
          <p:sp>
            <p:nvSpPr>
              <p:cNvPr id="25" name="Rectangle 24">
                <a:extLst>
                  <a:ext uri="{FF2B5EF4-FFF2-40B4-BE49-F238E27FC236}">
                    <a16:creationId xmlns:a16="http://schemas.microsoft.com/office/drawing/2014/main" id="{488E94EE-D57A-9A4D-BDF6-A172A7C0ADE5}"/>
                  </a:ext>
                </a:extLst>
              </p:cNvPr>
              <p:cNvSpPr/>
              <p:nvPr/>
            </p:nvSpPr>
            <p:spPr>
              <a:xfrm>
                <a:off x="3341372" y="4350079"/>
                <a:ext cx="2395728" cy="3285989"/>
              </a:xfrm>
              <a:prstGeom prst="rect">
                <a:avLst/>
              </a:prstGeom>
            </p:spPr>
            <p:txBody>
              <a:bodyPr wrap="square" lIns="0" tIns="0" rIns="0" bIns="0">
                <a:spAutoFit/>
              </a:bodyPr>
              <a:lstStyle/>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Set expectations for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6-week engagement</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Provide Cloud Pak functional overview</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Review pilot use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case options</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Discuss pre-</a:t>
                </a:r>
                <a:r>
                  <a:rPr lang="en-US" sz="900" dirty="0" err="1">
                    <a:solidFill>
                      <a:srgbClr val="000000"/>
                    </a:solidFill>
                    <a:latin typeface="Arial" panose="020B0604020202020204" pitchFamily="34" charset="0"/>
                    <a:cs typeface="Calibri Light" panose="020F0302020204030204" pitchFamily="34" charset="0"/>
                  </a:rPr>
                  <a:t>reqs</a:t>
                </a:r>
                <a:r>
                  <a:rPr lang="en-US" sz="900" dirty="0">
                    <a:solidFill>
                      <a:srgbClr val="000000"/>
                    </a:solidFill>
                    <a:latin typeface="Arial" panose="020B0604020202020204" pitchFamily="34" charset="0"/>
                    <a:cs typeface="Calibri Light" panose="020F0302020204030204" pitchFamily="34" charset="0"/>
                  </a:rPr>
                  <a:t>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and dependencies</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Assess readiness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to commence</a:t>
                </a:r>
              </a:p>
            </p:txBody>
          </p:sp>
          <p:sp>
            <p:nvSpPr>
              <p:cNvPr id="26" name="Rectangle 25">
                <a:extLst>
                  <a:ext uri="{FF2B5EF4-FFF2-40B4-BE49-F238E27FC236}">
                    <a16:creationId xmlns:a16="http://schemas.microsoft.com/office/drawing/2014/main" id="{04BA2A07-73CC-F64F-B1AD-7F5F5F523876}"/>
                  </a:ext>
                </a:extLst>
              </p:cNvPr>
              <p:cNvSpPr/>
              <p:nvPr/>
            </p:nvSpPr>
            <p:spPr>
              <a:xfrm>
                <a:off x="5974996" y="4350079"/>
                <a:ext cx="2514968" cy="3157631"/>
              </a:xfrm>
              <a:prstGeom prst="rect">
                <a:avLst/>
              </a:prstGeom>
            </p:spPr>
            <p:txBody>
              <a:bodyPr wrap="square" lIns="0" tIns="0" rIns="0" bIns="0">
                <a:spAutoFit/>
              </a:bodyPr>
              <a:lstStyle/>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Define pilot use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case scope and requirements</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Assess risks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and mitigation</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Create solution architecture and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design specifications</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Plan for infrastructure and solution build</a:t>
                </a:r>
              </a:p>
            </p:txBody>
          </p:sp>
          <p:sp>
            <p:nvSpPr>
              <p:cNvPr id="27" name="Rectangle 26">
                <a:extLst>
                  <a:ext uri="{FF2B5EF4-FFF2-40B4-BE49-F238E27FC236}">
                    <a16:creationId xmlns:a16="http://schemas.microsoft.com/office/drawing/2014/main" id="{1C3BDCE4-CFE0-AF45-945D-CC609B1298C4}"/>
                  </a:ext>
                </a:extLst>
              </p:cNvPr>
              <p:cNvSpPr/>
              <p:nvPr/>
            </p:nvSpPr>
            <p:spPr>
              <a:xfrm>
                <a:off x="8504916" y="4350079"/>
                <a:ext cx="2440329" cy="1940787"/>
              </a:xfrm>
              <a:prstGeom prst="rect">
                <a:avLst/>
              </a:prstGeom>
            </p:spPr>
            <p:txBody>
              <a:bodyPr wrap="square" lIns="0" tIns="0" rIns="0" bIns="0">
                <a:spAutoFit/>
              </a:bodyPr>
              <a:lstStyle/>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Install and configure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the IBM Cloud Pak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for Business Automation on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Red Hat® OpenShift® container platform </a:t>
                </a:r>
              </a:p>
            </p:txBody>
          </p:sp>
          <p:sp>
            <p:nvSpPr>
              <p:cNvPr id="29" name="Rectangle 28">
                <a:extLst>
                  <a:ext uri="{FF2B5EF4-FFF2-40B4-BE49-F238E27FC236}">
                    <a16:creationId xmlns:a16="http://schemas.microsoft.com/office/drawing/2014/main" id="{3D19BD75-AFAE-5F4B-840F-BFD882FAEC59}"/>
                  </a:ext>
                </a:extLst>
              </p:cNvPr>
              <p:cNvSpPr/>
              <p:nvPr/>
            </p:nvSpPr>
            <p:spPr>
              <a:xfrm>
                <a:off x="11059527" y="4350079"/>
                <a:ext cx="2395728" cy="2048609"/>
              </a:xfrm>
              <a:prstGeom prst="rect">
                <a:avLst/>
              </a:prstGeom>
            </p:spPr>
            <p:txBody>
              <a:bodyPr wrap="square" lIns="0" tIns="0" rIns="0" bIns="0">
                <a:spAutoFit/>
              </a:bodyPr>
              <a:lstStyle/>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Develop pilot solution</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Test and validate</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Deploy on Cloud Pak platform</a:t>
                </a:r>
              </a:p>
              <a:p>
                <a:pPr marL="114186" indent="-114186" defTabSz="456743">
                  <a:spcBef>
                    <a:spcPts val="549"/>
                  </a:spcBef>
                  <a:buFont typeface="System Font Regular"/>
                  <a:buChar char="–"/>
                  <a:defRPr/>
                </a:pPr>
                <a:endParaRPr lang="en-US" sz="900" dirty="0">
                  <a:solidFill>
                    <a:srgbClr val="000000"/>
                  </a:solidFill>
                  <a:latin typeface="Arial" panose="020B0604020202020204" pitchFamily="34" charset="0"/>
                  <a:cs typeface="Calibri Light" panose="020F0302020204030204" pitchFamily="34" charset="0"/>
                </a:endParaRPr>
              </a:p>
            </p:txBody>
          </p:sp>
          <p:sp>
            <p:nvSpPr>
              <p:cNvPr id="30" name="Rectangle 29">
                <a:extLst>
                  <a:ext uri="{FF2B5EF4-FFF2-40B4-BE49-F238E27FC236}">
                    <a16:creationId xmlns:a16="http://schemas.microsoft.com/office/drawing/2014/main" id="{2277500C-5193-3B40-8021-EC1BA28DC268}"/>
                  </a:ext>
                </a:extLst>
              </p:cNvPr>
              <p:cNvSpPr/>
              <p:nvPr/>
            </p:nvSpPr>
            <p:spPr>
              <a:xfrm>
                <a:off x="13603322" y="4350079"/>
                <a:ext cx="2036482" cy="1237380"/>
              </a:xfrm>
              <a:prstGeom prst="rect">
                <a:avLst/>
              </a:prstGeom>
            </p:spPr>
            <p:txBody>
              <a:bodyPr wrap="square" lIns="0" tIns="0" rIns="0" bIns="0">
                <a:spAutoFit/>
              </a:bodyPr>
              <a:lstStyle/>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Demonstrate </a:t>
                </a:r>
                <a:br>
                  <a:rPr lang="en-US" sz="900" dirty="0">
                    <a:solidFill>
                      <a:srgbClr val="000000"/>
                    </a:solidFill>
                    <a:latin typeface="Arial" panose="020B0604020202020204" pitchFamily="34" charset="0"/>
                    <a:cs typeface="Calibri Light" panose="020F0302020204030204" pitchFamily="34" charset="0"/>
                  </a:rPr>
                </a:br>
                <a:r>
                  <a:rPr lang="en-US" sz="900" dirty="0">
                    <a:solidFill>
                      <a:srgbClr val="000000"/>
                    </a:solidFill>
                    <a:latin typeface="Arial" panose="020B0604020202020204" pitchFamily="34" charset="0"/>
                    <a:cs typeface="Calibri Light" panose="020F0302020204030204" pitchFamily="34" charset="0"/>
                  </a:rPr>
                  <a:t>pilot solution</a:t>
                </a:r>
              </a:p>
              <a:p>
                <a:pPr marL="114186" indent="-114186" defTabSz="456743">
                  <a:spcBef>
                    <a:spcPts val="549"/>
                  </a:spcBef>
                  <a:buFont typeface="System Font Regular"/>
                  <a:buChar char="–"/>
                  <a:defRPr/>
                </a:pPr>
                <a:r>
                  <a:rPr lang="en-US" sz="900" dirty="0">
                    <a:solidFill>
                      <a:srgbClr val="000000"/>
                    </a:solidFill>
                    <a:latin typeface="Arial" panose="020B0604020202020204" pitchFamily="34" charset="0"/>
                    <a:cs typeface="Calibri Light" panose="020F0302020204030204" pitchFamily="34" charset="0"/>
                  </a:rPr>
                  <a:t>Hand over deliverables</a:t>
                </a:r>
              </a:p>
            </p:txBody>
          </p:sp>
          <p:sp>
            <p:nvSpPr>
              <p:cNvPr id="32" name="Line 6">
                <a:extLst>
                  <a:ext uri="{FF2B5EF4-FFF2-40B4-BE49-F238E27FC236}">
                    <a16:creationId xmlns:a16="http://schemas.microsoft.com/office/drawing/2014/main" id="{75E22E82-CA51-DE49-A7C5-431E6DA25317}"/>
                  </a:ext>
                </a:extLst>
              </p:cNvPr>
              <p:cNvSpPr/>
              <p:nvPr/>
            </p:nvSpPr>
            <p:spPr>
              <a:xfrm flipH="1">
                <a:off x="5370008" y="3075589"/>
                <a:ext cx="0" cy="277871"/>
              </a:xfrm>
              <a:prstGeom prst="line">
                <a:avLst/>
              </a:prstGeom>
              <a:noFill/>
              <a:ln w="12700" cap="flat">
                <a:solidFill>
                  <a:srgbClr val="000000"/>
                </a:solidFill>
                <a:prstDash val="solid"/>
                <a:round/>
                <a:tailEnd type="oval" w="med" len="med"/>
              </a:ln>
              <a:effectLst/>
            </p:spPr>
            <p:txBody>
              <a:bodyPr wrap="square" lIns="45677" tIns="45677" rIns="45677" bIns="45677" numCol="1" anchor="t">
                <a:noAutofit/>
              </a:bodyPr>
              <a:lstStyle/>
              <a:p>
                <a:pPr defTabSz="685114" hangingPunct="0">
                  <a:defRPr sz="3400">
                    <a:latin typeface="IBM Plex Sans"/>
                    <a:ea typeface="IBM Plex Sans"/>
                    <a:cs typeface="IBM Plex Sans"/>
                    <a:sym typeface="IBM Plex Sans"/>
                  </a:defRPr>
                </a:pPr>
                <a:endParaRPr sz="1600" kern="0" dirty="0">
                  <a:solidFill>
                    <a:srgbClr val="000000"/>
                  </a:solidFill>
                  <a:latin typeface="Arial" panose="020B0604020202020204" pitchFamily="34" charset="0"/>
                  <a:ea typeface="IBM Plex Sans"/>
                  <a:cs typeface="Arial" panose="020B0604020202020204" pitchFamily="34" charset="0"/>
                  <a:sym typeface="IBM Plex Sans"/>
                </a:endParaRPr>
              </a:p>
            </p:txBody>
          </p:sp>
          <p:sp>
            <p:nvSpPr>
              <p:cNvPr id="33" name="Line 5">
                <a:extLst>
                  <a:ext uri="{FF2B5EF4-FFF2-40B4-BE49-F238E27FC236}">
                    <a16:creationId xmlns:a16="http://schemas.microsoft.com/office/drawing/2014/main" id="{F52A55A9-1E30-574C-B4FA-B9A4E99A6C25}"/>
                  </a:ext>
                </a:extLst>
              </p:cNvPr>
              <p:cNvSpPr/>
              <p:nvPr/>
            </p:nvSpPr>
            <p:spPr>
              <a:xfrm flipV="1">
                <a:off x="5863255" y="3070462"/>
                <a:ext cx="10157793" cy="0"/>
              </a:xfrm>
              <a:prstGeom prst="line">
                <a:avLst/>
              </a:prstGeom>
              <a:noFill/>
              <a:ln w="12700" cap="flat">
                <a:solidFill>
                  <a:srgbClr val="171717"/>
                </a:solidFill>
                <a:prstDash val="solid"/>
                <a:round/>
              </a:ln>
              <a:effectLst/>
            </p:spPr>
            <p:txBody>
              <a:bodyPr wrap="square" lIns="45677" tIns="45677" rIns="45677" bIns="45677" numCol="1" anchor="t">
                <a:noAutofit/>
              </a:bodyPr>
              <a:lstStyle/>
              <a:p>
                <a:pPr defTabSz="685114" hangingPunct="0">
                  <a:defRPr sz="3400">
                    <a:latin typeface="IBM Plex Sans"/>
                    <a:ea typeface="IBM Plex Sans"/>
                    <a:cs typeface="IBM Plex Sans"/>
                    <a:sym typeface="IBM Plex Sans"/>
                  </a:defRPr>
                </a:pPr>
                <a:endParaRPr sz="1600" kern="0" dirty="0">
                  <a:solidFill>
                    <a:srgbClr val="000000"/>
                  </a:solidFill>
                  <a:latin typeface="Arial" panose="020B0604020202020204" pitchFamily="34" charset="0"/>
                  <a:ea typeface="IBM Plex Sans"/>
                  <a:cs typeface="Arial" panose="020B0604020202020204" pitchFamily="34" charset="0"/>
                  <a:sym typeface="IBM Plex Sans"/>
                </a:endParaRPr>
              </a:p>
            </p:txBody>
          </p:sp>
          <p:sp>
            <p:nvSpPr>
              <p:cNvPr id="34" name="Rectangle 33">
                <a:extLst>
                  <a:ext uri="{FF2B5EF4-FFF2-40B4-BE49-F238E27FC236}">
                    <a16:creationId xmlns:a16="http://schemas.microsoft.com/office/drawing/2014/main" id="{454D03AF-5BD8-CF4F-B8A3-686AFC4D011C}"/>
                  </a:ext>
                </a:extLst>
              </p:cNvPr>
              <p:cNvSpPr txBox="1"/>
              <p:nvPr/>
            </p:nvSpPr>
            <p:spPr>
              <a:xfrm>
                <a:off x="5949594" y="2581275"/>
                <a:ext cx="1900045" cy="48052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defTabSz="456743">
                  <a:defRPr/>
                </a:pPr>
                <a:r>
                  <a:rPr lang="en-US" sz="1050" dirty="0">
                    <a:solidFill>
                      <a:srgbClr val="000000"/>
                    </a:solidFill>
                    <a:latin typeface="Arial" panose="020B0604020202020204" pitchFamily="34" charset="0"/>
                  </a:rPr>
                  <a:t>6 weeks</a:t>
                </a:r>
              </a:p>
            </p:txBody>
          </p:sp>
          <p:sp>
            <p:nvSpPr>
              <p:cNvPr id="35" name="Line 6">
                <a:extLst>
                  <a:ext uri="{FF2B5EF4-FFF2-40B4-BE49-F238E27FC236}">
                    <a16:creationId xmlns:a16="http://schemas.microsoft.com/office/drawing/2014/main" id="{53AAF3FD-9C7D-D74C-9576-7423C388C9E9}"/>
                  </a:ext>
                </a:extLst>
              </p:cNvPr>
              <p:cNvSpPr/>
              <p:nvPr/>
            </p:nvSpPr>
            <p:spPr>
              <a:xfrm flipH="1">
                <a:off x="6188366" y="3075589"/>
                <a:ext cx="0" cy="274320"/>
              </a:xfrm>
              <a:prstGeom prst="line">
                <a:avLst/>
              </a:prstGeom>
              <a:noFill/>
              <a:ln w="12700" cap="flat">
                <a:solidFill>
                  <a:srgbClr val="171717"/>
                </a:solidFill>
                <a:prstDash val="solid"/>
                <a:round/>
                <a:tailEnd type="oval" w="med" len="med"/>
              </a:ln>
              <a:effectLst/>
            </p:spPr>
            <p:txBody>
              <a:bodyPr wrap="square" lIns="45677" tIns="45677" rIns="45677" bIns="45677" numCol="1" anchor="t">
                <a:noAutofit/>
              </a:bodyPr>
              <a:lstStyle/>
              <a:p>
                <a:pPr defTabSz="685114" hangingPunct="0">
                  <a:defRPr sz="3400">
                    <a:latin typeface="IBM Plex Sans"/>
                    <a:ea typeface="IBM Plex Sans"/>
                    <a:cs typeface="IBM Plex Sans"/>
                    <a:sym typeface="IBM Plex Sans"/>
                  </a:defRPr>
                </a:pPr>
                <a:endParaRPr sz="1600" kern="0" dirty="0">
                  <a:solidFill>
                    <a:srgbClr val="000000"/>
                  </a:solidFill>
                  <a:latin typeface="Arial" panose="020B0604020202020204" pitchFamily="34" charset="0"/>
                  <a:ea typeface="IBM Plex Sans"/>
                  <a:cs typeface="Arial" panose="020B0604020202020204" pitchFamily="34" charset="0"/>
                  <a:sym typeface="IBM Plex Sans"/>
                </a:endParaRPr>
              </a:p>
            </p:txBody>
          </p:sp>
        </p:grpSp>
        <p:sp>
          <p:nvSpPr>
            <p:cNvPr id="43" name="Text Placeholder">
              <a:extLst>
                <a:ext uri="{FF2B5EF4-FFF2-40B4-BE49-F238E27FC236}">
                  <a16:creationId xmlns:a16="http://schemas.microsoft.com/office/drawing/2014/main" id="{8E824196-80FD-964E-9A63-F7D8EAB43381}"/>
                </a:ext>
              </a:extLst>
            </p:cNvPr>
            <p:cNvSpPr txBox="1">
              <a:spLocks/>
            </p:cNvSpPr>
            <p:nvPr/>
          </p:nvSpPr>
          <p:spPr>
            <a:xfrm>
              <a:off x="5129784" y="4201526"/>
              <a:ext cx="11513000" cy="692887"/>
            </a:xfrm>
            <a:prstGeom prst="rect">
              <a:avLst/>
            </a:prstGeom>
          </p:spPr>
          <p:txBody>
            <a:bodyPr lIns="0" tIns="0" rIns="0" bIns="0"/>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spcBef>
                  <a:spcPts val="1099"/>
                </a:spcBef>
                <a:buClr>
                  <a:srgbClr val="000000"/>
                </a:buClr>
                <a:defRPr/>
              </a:pPr>
              <a:r>
                <a:rPr lang="en-US" sz="1050" kern="0" dirty="0">
                  <a:solidFill>
                    <a:srgbClr val="000000"/>
                  </a:solidFill>
                  <a:latin typeface="Arial" panose="020B0604020202020204" pitchFamily="34" charset="0"/>
                  <a:cs typeface="Arial" panose="020B0604020202020204" pitchFamily="34" charset="0"/>
                </a:rPr>
                <a:t>Our approach: </a:t>
              </a:r>
            </a:p>
          </p:txBody>
        </p:sp>
      </p:grpSp>
      <p:sp>
        <p:nvSpPr>
          <p:cNvPr id="5" name="Title 4">
            <a:extLst>
              <a:ext uri="{FF2B5EF4-FFF2-40B4-BE49-F238E27FC236}">
                <a16:creationId xmlns:a16="http://schemas.microsoft.com/office/drawing/2014/main" id="{3E405F9F-64EC-1D49-9AB5-E11F85EDE8E2}"/>
              </a:ext>
            </a:extLst>
          </p:cNvPr>
          <p:cNvSpPr>
            <a:spLocks noGrp="1"/>
          </p:cNvSpPr>
          <p:nvPr>
            <p:ph type="title"/>
          </p:nvPr>
        </p:nvSpPr>
        <p:spPr/>
        <p:txBody>
          <a:bodyPr/>
          <a:lstStyle/>
          <a:p>
            <a:r>
              <a:rPr lang="en-US" dirty="0"/>
              <a:t>Deploy a </a:t>
            </a:r>
            <a:br>
              <a:rPr lang="en-US" dirty="0"/>
            </a:br>
            <a:r>
              <a:rPr lang="en-US" dirty="0">
                <a:solidFill>
                  <a:schemeClr val="accent1"/>
                </a:solidFill>
              </a:rPr>
              <a:t>“quick win” </a:t>
            </a:r>
            <a:br>
              <a:rPr lang="en-US" dirty="0">
                <a:solidFill>
                  <a:schemeClr val="accent1"/>
                </a:solidFill>
              </a:rPr>
            </a:br>
            <a:r>
              <a:rPr lang="en-US" dirty="0"/>
              <a:t>project in </a:t>
            </a:r>
            <a:br>
              <a:rPr lang="en-US" dirty="0"/>
            </a:br>
            <a:r>
              <a:rPr lang="en-US" dirty="0"/>
              <a:t>6 weeks</a:t>
            </a:r>
          </a:p>
        </p:txBody>
      </p:sp>
    </p:spTree>
    <p:extLst>
      <p:ext uri="{BB962C8B-B14F-4D97-AF65-F5344CB8AC3E}">
        <p14:creationId xmlns:p14="http://schemas.microsoft.com/office/powerpoint/2010/main" val="1167925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891EF-5AC0-9544-9428-8DCBE93679C7}"/>
              </a:ext>
            </a:extLst>
          </p:cNvPr>
          <p:cNvSpPr>
            <a:spLocks noGrp="1"/>
          </p:cNvSpPr>
          <p:nvPr>
            <p:ph type="title"/>
          </p:nvPr>
        </p:nvSpPr>
        <p:spPr>
          <a:xfrm>
            <a:off x="210312" y="201168"/>
            <a:ext cx="6270232" cy="415194"/>
          </a:xfrm>
        </p:spPr>
        <p:txBody>
          <a:bodyPr/>
          <a:lstStyle/>
          <a:p>
            <a:r>
              <a:rPr lang="en-US" dirty="0"/>
              <a:t>Automation Innovation Workshop</a:t>
            </a:r>
          </a:p>
        </p:txBody>
      </p:sp>
      <p:sp>
        <p:nvSpPr>
          <p:cNvPr id="17" name="TextBox 16">
            <a:extLst>
              <a:ext uri="{FF2B5EF4-FFF2-40B4-BE49-F238E27FC236}">
                <a16:creationId xmlns:a16="http://schemas.microsoft.com/office/drawing/2014/main" id="{5940A6D6-DCD2-4918-9C82-16B6FF4DA133}"/>
              </a:ext>
            </a:extLst>
          </p:cNvPr>
          <p:cNvSpPr txBox="1"/>
          <p:nvPr/>
        </p:nvSpPr>
        <p:spPr>
          <a:xfrm>
            <a:off x="210313" y="616362"/>
            <a:ext cx="6985312" cy="523220"/>
          </a:xfrm>
          <a:prstGeom prst="rect">
            <a:avLst/>
          </a:prstGeom>
          <a:noFill/>
        </p:spPr>
        <p:txBody>
          <a:bodyPr wrap="square" rtlCol="0">
            <a:spAutoFit/>
          </a:bodyPr>
          <a:lstStyle/>
          <a:p>
            <a:pPr defTabSz="456785">
              <a:defRPr/>
            </a:pPr>
            <a:r>
              <a:rPr lang="en-US" sz="1400" i="1" kern="0" dirty="0">
                <a:solidFill>
                  <a:schemeClr val="bg1"/>
                </a:solidFill>
              </a:rPr>
              <a:t>IBM Expert Labs is offering a complimentary half-day workshop to help you identify how AI-powered automation can solve some of your toughest operational challenges.</a:t>
            </a:r>
          </a:p>
        </p:txBody>
      </p:sp>
      <p:sp>
        <p:nvSpPr>
          <p:cNvPr id="19" name="Rectangle 18">
            <a:extLst>
              <a:ext uri="{FF2B5EF4-FFF2-40B4-BE49-F238E27FC236}">
                <a16:creationId xmlns:a16="http://schemas.microsoft.com/office/drawing/2014/main" id="{07F4ABC3-9EDF-4A97-8DA7-293D48E96F2C}"/>
              </a:ext>
            </a:extLst>
          </p:cNvPr>
          <p:cNvSpPr/>
          <p:nvPr/>
        </p:nvSpPr>
        <p:spPr>
          <a:xfrm>
            <a:off x="210312" y="1337741"/>
            <a:ext cx="4198854" cy="2893100"/>
          </a:xfrm>
          <a:prstGeom prst="rect">
            <a:avLst/>
          </a:prstGeom>
        </p:spPr>
        <p:txBody>
          <a:bodyPr wrap="square">
            <a:spAutoFit/>
          </a:bodyPr>
          <a:lstStyle/>
          <a:p>
            <a:pPr defTabSz="456785"/>
            <a:r>
              <a:rPr lang="en-US" sz="1400" dirty="0">
                <a:solidFill>
                  <a:schemeClr val="bg1"/>
                </a:solidFill>
              </a:rPr>
              <a:t>In this workshop, IBM Automation and Industry subject matter experts will:</a:t>
            </a:r>
            <a:br>
              <a:rPr lang="en-US" sz="1400" dirty="0">
                <a:solidFill>
                  <a:schemeClr val="bg1"/>
                </a:solidFill>
              </a:rPr>
            </a:br>
            <a:endParaRPr lang="en-US" sz="1400" dirty="0">
              <a:solidFill>
                <a:schemeClr val="bg1"/>
              </a:solidFill>
            </a:endParaRPr>
          </a:p>
          <a:p>
            <a:pPr marL="142689" indent="-142689" defTabSz="456785">
              <a:buFont typeface="Arial" panose="020B0604020202020204" pitchFamily="34" charset="0"/>
              <a:buChar char="•"/>
            </a:pPr>
            <a:r>
              <a:rPr lang="en-US" sz="1400" dirty="0">
                <a:solidFill>
                  <a:schemeClr val="bg1"/>
                </a:solidFill>
              </a:rPr>
              <a:t>Share the latest in AI-powered automation, including an inside look at how industry peers are leveraging automation </a:t>
            </a:r>
            <a:br>
              <a:rPr lang="en-US" sz="1400" dirty="0">
                <a:solidFill>
                  <a:schemeClr val="bg1"/>
                </a:solidFill>
              </a:rPr>
            </a:br>
            <a:endParaRPr lang="en-US" sz="1400" dirty="0">
              <a:solidFill>
                <a:schemeClr val="bg1"/>
              </a:solidFill>
            </a:endParaRPr>
          </a:p>
          <a:p>
            <a:pPr marL="142689" indent="-142689" defTabSz="456785">
              <a:buFont typeface="Arial" panose="020B0604020202020204" pitchFamily="34" charset="0"/>
              <a:buChar char="•"/>
            </a:pPr>
            <a:r>
              <a:rPr lang="en-US" sz="1400" dirty="0">
                <a:solidFill>
                  <a:schemeClr val="bg1"/>
                </a:solidFill>
              </a:rPr>
              <a:t>Facilitate an interactive design-thinking exercise to discover top pain points and challenges within your organization that automation can solve </a:t>
            </a:r>
            <a:br>
              <a:rPr lang="en-US" sz="1400" dirty="0">
                <a:solidFill>
                  <a:schemeClr val="bg1"/>
                </a:solidFill>
              </a:rPr>
            </a:br>
            <a:endParaRPr lang="en-US" sz="1400" dirty="0">
              <a:solidFill>
                <a:schemeClr val="bg1"/>
              </a:solidFill>
            </a:endParaRPr>
          </a:p>
          <a:p>
            <a:pPr marL="142689" indent="-142689" defTabSz="456785">
              <a:buFont typeface="Arial" panose="020B0604020202020204" pitchFamily="34" charset="0"/>
              <a:buChar char="•"/>
            </a:pPr>
            <a:r>
              <a:rPr lang="en-US" sz="1400" dirty="0">
                <a:solidFill>
                  <a:schemeClr val="bg1"/>
                </a:solidFill>
              </a:rPr>
              <a:t>Co-create an actionable plan for achieving required business outcomes</a:t>
            </a:r>
          </a:p>
        </p:txBody>
      </p:sp>
      <p:sp>
        <p:nvSpPr>
          <p:cNvPr id="22" name="TextBox 21">
            <a:extLst>
              <a:ext uri="{FF2B5EF4-FFF2-40B4-BE49-F238E27FC236}">
                <a16:creationId xmlns:a16="http://schemas.microsoft.com/office/drawing/2014/main" id="{49B2D6CD-65EF-4562-9A0A-A1988B988919}"/>
              </a:ext>
            </a:extLst>
          </p:cNvPr>
          <p:cNvSpPr txBox="1"/>
          <p:nvPr/>
        </p:nvSpPr>
        <p:spPr>
          <a:xfrm>
            <a:off x="6895925" y="1337741"/>
            <a:ext cx="2210862" cy="2706254"/>
          </a:xfrm>
          <a:prstGeom prst="rect">
            <a:avLst/>
          </a:prstGeom>
          <a:noFill/>
        </p:spPr>
        <p:txBody>
          <a:bodyPr wrap="square" lIns="91355">
            <a:spAutoFit/>
          </a:bodyPr>
          <a:lstStyle/>
          <a:p>
            <a:r>
              <a:rPr lang="en-US" sz="2697" b="1" kern="0" dirty="0">
                <a:solidFill>
                  <a:srgbClr val="0062FF"/>
                </a:solidFill>
                <a:ea typeface="+mj-ea"/>
                <a:cs typeface="+mj-cs"/>
              </a:rPr>
              <a:t>79% of executives </a:t>
            </a:r>
            <a:endParaRPr lang="en-US" sz="2697" b="1" kern="0" dirty="0">
              <a:solidFill>
                <a:schemeClr val="bg1"/>
              </a:solidFill>
              <a:ea typeface="+mj-ea"/>
              <a:cs typeface="+mj-cs"/>
            </a:endParaRPr>
          </a:p>
          <a:p>
            <a:r>
              <a:rPr lang="en-US" sz="999" dirty="0">
                <a:solidFill>
                  <a:schemeClr val="bg1"/>
                </a:solidFill>
              </a:rPr>
              <a:t>whose organizations are scaling intelligent automation expect their organization to </a:t>
            </a:r>
            <a:r>
              <a:rPr lang="en-US" sz="1399" b="1" dirty="0">
                <a:solidFill>
                  <a:schemeClr val="bg1"/>
                </a:solidFill>
              </a:rPr>
              <a:t>outperform the competition in revenue growth within the next three years.</a:t>
            </a:r>
          </a:p>
          <a:p>
            <a:endParaRPr lang="en-US" sz="999" dirty="0">
              <a:solidFill>
                <a:schemeClr val="bg1"/>
              </a:solidFill>
            </a:endParaRPr>
          </a:p>
          <a:p>
            <a:r>
              <a:rPr lang="en-US" sz="999" dirty="0">
                <a:solidFill>
                  <a:schemeClr val="bg1"/>
                </a:solidFill>
              </a:rPr>
              <a:t> - IBM Institute for Business Value, Automation and the future of work, 2020</a:t>
            </a:r>
          </a:p>
        </p:txBody>
      </p:sp>
      <p:pic>
        <p:nvPicPr>
          <p:cNvPr id="27" name="Picture Placeholder 9" descr="A group of people in a classroom&#10;&#10;Description automatically generated with medium confidence">
            <a:extLst>
              <a:ext uri="{FF2B5EF4-FFF2-40B4-BE49-F238E27FC236}">
                <a16:creationId xmlns:a16="http://schemas.microsoft.com/office/drawing/2014/main" id="{E0A60A26-DF89-4FD4-B1F1-5448901D6FC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 b="-1"/>
          <a:stretch/>
        </p:blipFill>
        <p:spPr>
          <a:xfrm>
            <a:off x="4409166" y="1337741"/>
            <a:ext cx="2486758" cy="3468379"/>
          </a:xfrm>
          <a:prstGeom prst="rect">
            <a:avLst/>
          </a:prstGeom>
          <a:noFill/>
        </p:spPr>
      </p:pic>
    </p:spTree>
    <p:extLst>
      <p:ext uri="{BB962C8B-B14F-4D97-AF65-F5344CB8AC3E}">
        <p14:creationId xmlns:p14="http://schemas.microsoft.com/office/powerpoint/2010/main" val="113199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1AD83C9-0DBA-D540-8E06-FEC49F7FFB9E}"/>
              </a:ext>
            </a:extLst>
          </p:cNvPr>
          <p:cNvSpPr/>
          <p:nvPr/>
        </p:nvSpPr>
        <p:spPr bwMode="auto">
          <a:xfrm>
            <a:off x="215498" y="600608"/>
            <a:ext cx="8695834" cy="2595884"/>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pic>
        <p:nvPicPr>
          <p:cNvPr id="99" name="Graphic 56">
            <a:extLst>
              <a:ext uri="{FF2B5EF4-FFF2-40B4-BE49-F238E27FC236}">
                <a16:creationId xmlns:a16="http://schemas.microsoft.com/office/drawing/2014/main" id="{26017F5E-D341-7A4C-B888-9B3C7D7300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973" y="1924001"/>
            <a:ext cx="288285" cy="288360"/>
          </a:xfrm>
          <a:prstGeom prst="rect">
            <a:avLst/>
          </a:prstGeom>
        </p:spPr>
      </p:pic>
      <p:pic>
        <p:nvPicPr>
          <p:cNvPr id="100" name="Graphic 59">
            <a:extLst>
              <a:ext uri="{FF2B5EF4-FFF2-40B4-BE49-F238E27FC236}">
                <a16:creationId xmlns:a16="http://schemas.microsoft.com/office/drawing/2014/main" id="{9D618A2F-523E-0E41-9302-DB856B5876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3001" y="1924001"/>
            <a:ext cx="332645" cy="332732"/>
          </a:xfrm>
          <a:prstGeom prst="rect">
            <a:avLst/>
          </a:prstGeom>
        </p:spPr>
      </p:pic>
      <p:pic>
        <p:nvPicPr>
          <p:cNvPr id="101" name="Graphic 64">
            <a:extLst>
              <a:ext uri="{FF2B5EF4-FFF2-40B4-BE49-F238E27FC236}">
                <a16:creationId xmlns:a16="http://schemas.microsoft.com/office/drawing/2014/main" id="{9A57934A-47CB-1F4D-9CA0-29296CFC62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1256" y="1924001"/>
            <a:ext cx="325417" cy="325501"/>
          </a:xfrm>
          <a:prstGeom prst="rect">
            <a:avLst/>
          </a:prstGeom>
        </p:spPr>
      </p:pic>
      <p:sp>
        <p:nvSpPr>
          <p:cNvPr id="102" name="CustomShape 15">
            <a:extLst>
              <a:ext uri="{FF2B5EF4-FFF2-40B4-BE49-F238E27FC236}">
                <a16:creationId xmlns:a16="http://schemas.microsoft.com/office/drawing/2014/main" id="{29FA43D3-8FF2-994D-B1F9-0F83A16D4E6A}"/>
              </a:ext>
            </a:extLst>
          </p:cNvPr>
          <p:cNvSpPr/>
          <p:nvPr/>
        </p:nvSpPr>
        <p:spPr>
          <a:xfrm>
            <a:off x="1990518" y="2351060"/>
            <a:ext cx="914400" cy="364033"/>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Document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processing</a:t>
            </a:r>
          </a:p>
        </p:txBody>
      </p:sp>
      <p:sp>
        <p:nvSpPr>
          <p:cNvPr id="103" name="CustomShape 15">
            <a:extLst>
              <a:ext uri="{FF2B5EF4-FFF2-40B4-BE49-F238E27FC236}">
                <a16:creationId xmlns:a16="http://schemas.microsoft.com/office/drawing/2014/main" id="{BAE2EBDD-4101-DF4B-A4E6-B7367286CF2D}"/>
              </a:ext>
            </a:extLst>
          </p:cNvPr>
          <p:cNvSpPr/>
          <p:nvPr/>
        </p:nvSpPr>
        <p:spPr>
          <a:xfrm>
            <a:off x="2748003" y="1340187"/>
            <a:ext cx="914400" cy="400065"/>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Process mining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and modeling</a:t>
            </a:r>
          </a:p>
        </p:txBody>
      </p:sp>
      <p:sp>
        <p:nvSpPr>
          <p:cNvPr id="104" name="CustomShape 15">
            <a:extLst>
              <a:ext uri="{FF2B5EF4-FFF2-40B4-BE49-F238E27FC236}">
                <a16:creationId xmlns:a16="http://schemas.microsoft.com/office/drawing/2014/main" id="{995E3A8A-3297-C44C-AF10-650261ED9B3B}"/>
              </a:ext>
            </a:extLst>
          </p:cNvPr>
          <p:cNvSpPr/>
          <p:nvPr/>
        </p:nvSpPr>
        <p:spPr>
          <a:xfrm>
            <a:off x="269522" y="820148"/>
            <a:ext cx="1140878" cy="1006351"/>
          </a:xfrm>
          <a:prstGeom prst="rect">
            <a:avLst/>
          </a:prstGeom>
          <a:noFill/>
        </p:spPr>
        <p:txBody>
          <a:bodyPr wrap="square" lIns="91271" tIns="45636" rIns="0" bIns="0" rtlCol="0" anchor="t" anchorCtr="0">
            <a:noAutofit/>
          </a:bodyPr>
          <a:lstStyle/>
          <a:p>
            <a:pPr defTabSz="684378">
              <a:defRPr/>
            </a:pPr>
            <a:r>
              <a:rPr lang="en-US" sz="800" dirty="0">
                <a:solidFill>
                  <a:srgbClr val="FFFFFF"/>
                </a:solidFill>
                <a:latin typeface="Arial" panose="020B0604020202020204" pitchFamily="34" charset="0"/>
              </a:rPr>
              <a:t>Automation</a:t>
            </a:r>
          </a:p>
          <a:p>
            <a:pPr defTabSz="684378">
              <a:defRPr/>
            </a:pPr>
            <a:r>
              <a:rPr lang="en-US" sz="800" dirty="0">
                <a:solidFill>
                  <a:srgbClr val="FFFFFF"/>
                </a:solidFill>
                <a:latin typeface="Arial" panose="020B0604020202020204" pitchFamily="34" charset="0"/>
              </a:rPr>
              <a:t>accelerators</a:t>
            </a:r>
          </a:p>
        </p:txBody>
      </p:sp>
      <p:pic>
        <p:nvPicPr>
          <p:cNvPr id="105" name="Graphic 77">
            <a:extLst>
              <a:ext uri="{FF2B5EF4-FFF2-40B4-BE49-F238E27FC236}">
                <a16:creationId xmlns:a16="http://schemas.microsoft.com/office/drawing/2014/main" id="{F254CB41-29C5-624B-8285-91B9701248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74927" y="1924001"/>
            <a:ext cx="300001" cy="300079"/>
          </a:xfrm>
          <a:prstGeom prst="rect">
            <a:avLst/>
          </a:prstGeom>
        </p:spPr>
      </p:pic>
      <p:pic>
        <p:nvPicPr>
          <p:cNvPr id="106" name="Graphic 79">
            <a:extLst>
              <a:ext uri="{FF2B5EF4-FFF2-40B4-BE49-F238E27FC236}">
                <a16:creationId xmlns:a16="http://schemas.microsoft.com/office/drawing/2014/main" id="{1C3DB581-04A1-2C4E-8C14-DE2BDB827E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94925" y="804258"/>
            <a:ext cx="551919" cy="552063"/>
          </a:xfrm>
          <a:prstGeom prst="rect">
            <a:avLst/>
          </a:prstGeom>
        </p:spPr>
      </p:pic>
      <p:sp>
        <p:nvSpPr>
          <p:cNvPr id="107" name="CustomShape 15">
            <a:extLst>
              <a:ext uri="{FF2B5EF4-FFF2-40B4-BE49-F238E27FC236}">
                <a16:creationId xmlns:a16="http://schemas.microsoft.com/office/drawing/2014/main" id="{54F44FF8-B6AF-4F41-B7F7-7A746DA87633}"/>
              </a:ext>
            </a:extLst>
          </p:cNvPr>
          <p:cNvSpPr/>
          <p:nvPr/>
        </p:nvSpPr>
        <p:spPr>
          <a:xfrm>
            <a:off x="269814" y="1805718"/>
            <a:ext cx="768875" cy="884933"/>
          </a:xfrm>
          <a:prstGeom prst="rect">
            <a:avLst/>
          </a:prstGeom>
          <a:noFill/>
        </p:spPr>
        <p:txBody>
          <a:bodyPr wrap="square" lIns="91271" tIns="45636" rIns="0" bIns="0" rtlCol="0" anchor="t" anchorCtr="0">
            <a:noAutofit/>
          </a:bodyPr>
          <a:lstStyle/>
          <a:p>
            <a:pPr defTabSz="684378">
              <a:defRPr/>
            </a:pPr>
            <a:r>
              <a:rPr lang="en-US" sz="800" dirty="0">
                <a:solidFill>
                  <a:srgbClr val="FFFFFF"/>
                </a:solidFill>
                <a:latin typeface="Arial" panose="020B0604020202020204" pitchFamily="34" charset="0"/>
              </a:rPr>
              <a:t>Core automation</a:t>
            </a:r>
          </a:p>
        </p:txBody>
      </p:sp>
      <p:pic>
        <p:nvPicPr>
          <p:cNvPr id="108" name="Graphic 81" descr="Mining tools">
            <a:extLst>
              <a:ext uri="{FF2B5EF4-FFF2-40B4-BE49-F238E27FC236}">
                <a16:creationId xmlns:a16="http://schemas.microsoft.com/office/drawing/2014/main" id="{2EE7D382-1A6D-EC4A-BCB0-862A5307DA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11782" y="905165"/>
            <a:ext cx="346838" cy="346928"/>
          </a:xfrm>
          <a:prstGeom prst="rect">
            <a:avLst/>
          </a:prstGeom>
        </p:spPr>
      </p:pic>
      <p:sp>
        <p:nvSpPr>
          <p:cNvPr id="109" name="CustomShape 15">
            <a:extLst>
              <a:ext uri="{FF2B5EF4-FFF2-40B4-BE49-F238E27FC236}">
                <a16:creationId xmlns:a16="http://schemas.microsoft.com/office/drawing/2014/main" id="{B152F1C8-BBEB-3D4B-AD10-57CC7DF73A73}"/>
              </a:ext>
            </a:extLst>
          </p:cNvPr>
          <p:cNvSpPr/>
          <p:nvPr/>
        </p:nvSpPr>
        <p:spPr>
          <a:xfrm>
            <a:off x="5892396" y="1348406"/>
            <a:ext cx="914400" cy="353070"/>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Operational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intelligence</a:t>
            </a:r>
          </a:p>
        </p:txBody>
      </p:sp>
      <p:sp>
        <p:nvSpPr>
          <p:cNvPr id="110" name="CustomShape 15">
            <a:extLst>
              <a:ext uri="{FF2B5EF4-FFF2-40B4-BE49-F238E27FC236}">
                <a16:creationId xmlns:a16="http://schemas.microsoft.com/office/drawing/2014/main" id="{6E414F24-37C0-EB47-81ED-8912470D5200}"/>
              </a:ext>
            </a:extLst>
          </p:cNvPr>
          <p:cNvSpPr/>
          <p:nvPr/>
        </p:nvSpPr>
        <p:spPr>
          <a:xfrm>
            <a:off x="4320200" y="1292960"/>
            <a:ext cx="914400" cy="400065"/>
          </a:xfrm>
          <a:prstGeom prst="rect">
            <a:avLst/>
          </a:prstGeom>
          <a:noFill/>
        </p:spPr>
        <p:txBody>
          <a:bodyPr wrap="square" lIns="0" tIns="0" rIns="0" bIns="68453" rtlCol="0" anchor="b"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RPA and </a:t>
            </a:r>
            <a:br>
              <a:rPr lang="en-US" sz="899" dirty="0">
                <a:solidFill>
                  <a:srgbClr val="FFFFFF"/>
                </a:solidFill>
                <a:latin typeface="Arial" panose="020B0604020202020204" pitchFamily="34" charset="0"/>
                <a:cs typeface="Arial" panose="020B0604020202020204" pitchFamily="34" charset="0"/>
              </a:rPr>
            </a:br>
            <a:r>
              <a:rPr lang="en-US" sz="899" dirty="0">
                <a:solidFill>
                  <a:srgbClr val="FFFFFF"/>
                </a:solidFill>
                <a:latin typeface="Arial" panose="020B0604020202020204" pitchFamily="34" charset="0"/>
                <a:cs typeface="Arial" panose="020B0604020202020204" pitchFamily="34" charset="0"/>
              </a:rPr>
              <a:t>digital labor</a:t>
            </a:r>
          </a:p>
        </p:txBody>
      </p:sp>
      <p:pic>
        <p:nvPicPr>
          <p:cNvPr id="111" name="Graphic 86">
            <a:extLst>
              <a:ext uri="{FF2B5EF4-FFF2-40B4-BE49-F238E27FC236}">
                <a16:creationId xmlns:a16="http://schemas.microsoft.com/office/drawing/2014/main" id="{B35B0197-7CD4-0247-818B-C19719D9F6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3127" y="795868"/>
            <a:ext cx="562935" cy="563082"/>
          </a:xfrm>
          <a:prstGeom prst="rect">
            <a:avLst/>
          </a:prstGeom>
        </p:spPr>
      </p:pic>
      <p:sp>
        <p:nvSpPr>
          <p:cNvPr id="112" name="CustomShape 15">
            <a:extLst>
              <a:ext uri="{FF2B5EF4-FFF2-40B4-BE49-F238E27FC236}">
                <a16:creationId xmlns:a16="http://schemas.microsoft.com/office/drawing/2014/main" id="{1D1B61D2-625D-2946-A428-C5BF0EC95E0F}"/>
              </a:ext>
            </a:extLst>
          </p:cNvPr>
          <p:cNvSpPr/>
          <p:nvPr/>
        </p:nvSpPr>
        <p:spPr>
          <a:xfrm>
            <a:off x="3429646" y="2351060"/>
            <a:ext cx="1005840" cy="364033"/>
          </a:xfrm>
          <a:prstGeom prst="rect">
            <a:avLst/>
          </a:prstGeom>
          <a:noFill/>
        </p:spPr>
        <p:txBody>
          <a:bodyPr wrap="square" lIns="0" tIns="0" rIns="0" bIns="68453" rtlCol="0" anchor="t" anchorCtr="0">
            <a:noAutofit/>
          </a:bodyPr>
          <a:lstStyle/>
          <a:p>
            <a:pPr algn="ctr" defTabSz="684378">
              <a:defRPr/>
            </a:pPr>
            <a:r>
              <a:rPr lang="en-US" sz="850" dirty="0">
                <a:solidFill>
                  <a:srgbClr val="FFFFFF"/>
                </a:solidFill>
                <a:latin typeface="Arial"/>
                <a:cs typeface="Arial"/>
              </a:rPr>
              <a:t>Workflow automation</a:t>
            </a:r>
          </a:p>
        </p:txBody>
      </p:sp>
      <p:sp>
        <p:nvSpPr>
          <p:cNvPr id="113" name="CustomShape 15">
            <a:extLst>
              <a:ext uri="{FF2B5EF4-FFF2-40B4-BE49-F238E27FC236}">
                <a16:creationId xmlns:a16="http://schemas.microsoft.com/office/drawing/2014/main" id="{314FC64B-A11A-5944-B43D-27AA2B769770}"/>
              </a:ext>
            </a:extLst>
          </p:cNvPr>
          <p:cNvSpPr/>
          <p:nvPr/>
        </p:nvSpPr>
        <p:spPr>
          <a:xfrm>
            <a:off x="5049674" y="2351060"/>
            <a:ext cx="1005840" cy="364033"/>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Decision management</a:t>
            </a:r>
          </a:p>
        </p:txBody>
      </p:sp>
      <p:sp>
        <p:nvSpPr>
          <p:cNvPr id="114" name="CustomShape 15">
            <a:extLst>
              <a:ext uri="{FF2B5EF4-FFF2-40B4-BE49-F238E27FC236}">
                <a16:creationId xmlns:a16="http://schemas.microsoft.com/office/drawing/2014/main" id="{9CBA3988-376C-CC42-8DA6-3608979C9AEA}"/>
              </a:ext>
            </a:extLst>
          </p:cNvPr>
          <p:cNvSpPr/>
          <p:nvPr/>
        </p:nvSpPr>
        <p:spPr>
          <a:xfrm>
            <a:off x="6586482" y="2351060"/>
            <a:ext cx="1005840" cy="364033"/>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Content </a:t>
            </a:r>
          </a:p>
          <a:p>
            <a:pPr algn="ctr" defTabSz="684378">
              <a:defRPr/>
            </a:pPr>
            <a:r>
              <a:rPr lang="en-US" sz="899" dirty="0">
                <a:solidFill>
                  <a:srgbClr val="FFFFFF"/>
                </a:solidFill>
                <a:latin typeface="Arial" panose="020B0604020202020204" pitchFamily="34" charset="0"/>
                <a:cs typeface="Arial" panose="020B0604020202020204" pitchFamily="34" charset="0"/>
              </a:rPr>
              <a:t>services</a:t>
            </a:r>
          </a:p>
        </p:txBody>
      </p:sp>
      <p:grpSp>
        <p:nvGrpSpPr>
          <p:cNvPr id="7" name="Group 6">
            <a:extLst>
              <a:ext uri="{FF2B5EF4-FFF2-40B4-BE49-F238E27FC236}">
                <a16:creationId xmlns:a16="http://schemas.microsoft.com/office/drawing/2014/main" id="{3BD1D4CB-0E68-6C49-BCEB-307BDD44F69F}"/>
              </a:ext>
            </a:extLst>
          </p:cNvPr>
          <p:cNvGrpSpPr/>
          <p:nvPr/>
        </p:nvGrpSpPr>
        <p:grpSpPr>
          <a:xfrm>
            <a:off x="1682126" y="1849716"/>
            <a:ext cx="6179703" cy="890005"/>
            <a:chOff x="1742201" y="1824172"/>
            <a:chExt cx="6179703" cy="890005"/>
          </a:xfrm>
        </p:grpSpPr>
        <p:sp>
          <p:nvSpPr>
            <p:cNvPr id="134" name="Rectangle 133">
              <a:extLst>
                <a:ext uri="{FF2B5EF4-FFF2-40B4-BE49-F238E27FC236}">
                  <a16:creationId xmlns:a16="http://schemas.microsoft.com/office/drawing/2014/main" id="{3893C786-927D-BE41-9D87-CAC48BC396C5}"/>
                </a:ext>
              </a:extLst>
            </p:cNvPr>
            <p:cNvSpPr/>
            <p:nvPr/>
          </p:nvSpPr>
          <p:spPr bwMode="auto">
            <a:xfrm>
              <a:off x="1742201" y="1824172"/>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5" name="Rectangle 134">
              <a:extLst>
                <a:ext uri="{FF2B5EF4-FFF2-40B4-BE49-F238E27FC236}">
                  <a16:creationId xmlns:a16="http://schemas.microsoft.com/office/drawing/2014/main" id="{3893C786-927D-BE41-9D87-CAC48BC396C5}"/>
                </a:ext>
              </a:extLst>
            </p:cNvPr>
            <p:cNvSpPr/>
            <p:nvPr/>
          </p:nvSpPr>
          <p:spPr bwMode="auto">
            <a:xfrm>
              <a:off x="3321379"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6" name="Rectangle 135">
              <a:extLst>
                <a:ext uri="{FF2B5EF4-FFF2-40B4-BE49-F238E27FC236}">
                  <a16:creationId xmlns:a16="http://schemas.microsoft.com/office/drawing/2014/main" id="{3893C786-927D-BE41-9D87-CAC48BC396C5}"/>
                </a:ext>
              </a:extLst>
            </p:cNvPr>
            <p:cNvSpPr/>
            <p:nvPr/>
          </p:nvSpPr>
          <p:spPr bwMode="auto">
            <a:xfrm>
              <a:off x="4876564"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7" name="Rectangle 136">
              <a:extLst>
                <a:ext uri="{FF2B5EF4-FFF2-40B4-BE49-F238E27FC236}">
                  <a16:creationId xmlns:a16="http://schemas.microsoft.com/office/drawing/2014/main" id="{3893C786-927D-BE41-9D87-CAC48BC396C5}"/>
                </a:ext>
              </a:extLst>
            </p:cNvPr>
            <p:cNvSpPr/>
            <p:nvPr/>
          </p:nvSpPr>
          <p:spPr bwMode="auto">
            <a:xfrm>
              <a:off x="6449215" y="1826945"/>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6" name="Group 15">
            <a:extLst>
              <a:ext uri="{FF2B5EF4-FFF2-40B4-BE49-F238E27FC236}">
                <a16:creationId xmlns:a16="http://schemas.microsoft.com/office/drawing/2014/main" id="{D6D7B5E9-AF90-FD46-AEDF-32B87878181F}"/>
              </a:ext>
            </a:extLst>
          </p:cNvPr>
          <p:cNvGrpSpPr/>
          <p:nvPr/>
        </p:nvGrpSpPr>
        <p:grpSpPr>
          <a:xfrm>
            <a:off x="2496288" y="833162"/>
            <a:ext cx="4587988" cy="887232"/>
            <a:chOff x="2452925" y="848698"/>
            <a:chExt cx="4587988" cy="887232"/>
          </a:xfrm>
        </p:grpSpPr>
        <p:sp>
          <p:nvSpPr>
            <p:cNvPr id="132" name="Rectangle 131">
              <a:extLst>
                <a:ext uri="{FF2B5EF4-FFF2-40B4-BE49-F238E27FC236}">
                  <a16:creationId xmlns:a16="http://schemas.microsoft.com/office/drawing/2014/main" id="{3893C786-927D-BE41-9D87-CAC48BC396C5}"/>
                </a:ext>
              </a:extLst>
            </p:cNvPr>
            <p:cNvSpPr/>
            <p:nvPr/>
          </p:nvSpPr>
          <p:spPr bwMode="auto">
            <a:xfrm>
              <a:off x="4010575" y="848698"/>
              <a:ext cx="1472689" cy="887232"/>
            </a:xfrm>
            <a:prstGeom prst="rect">
              <a:avLst/>
            </a:prstGeom>
            <a:solidFill>
              <a:schemeClr val="bg1">
                <a:alpha val="18000"/>
              </a:schemeClr>
            </a:solidFill>
            <a:ln w="63500">
              <a:solidFill>
                <a:srgbClr val="E6D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33" name="Rectangle 132">
              <a:extLst>
                <a:ext uri="{FF2B5EF4-FFF2-40B4-BE49-F238E27FC236}">
                  <a16:creationId xmlns:a16="http://schemas.microsoft.com/office/drawing/2014/main" id="{3893C786-927D-BE41-9D87-CAC48BC396C5}"/>
                </a:ext>
              </a:extLst>
            </p:cNvPr>
            <p:cNvSpPr/>
            <p:nvPr/>
          </p:nvSpPr>
          <p:spPr bwMode="auto">
            <a:xfrm>
              <a:off x="5568224" y="848698"/>
              <a:ext cx="1472689" cy="887232"/>
            </a:xfrm>
            <a:prstGeom prst="rect">
              <a:avLst/>
            </a:prstGeom>
            <a:solidFill>
              <a:schemeClr val="bg1">
                <a:alpha val="18000"/>
              </a:schemeClr>
            </a:solidFill>
            <a:ln w="6350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sp>
          <p:nvSpPr>
            <p:cNvPr id="141" name="Rectangle 140">
              <a:extLst>
                <a:ext uri="{FF2B5EF4-FFF2-40B4-BE49-F238E27FC236}">
                  <a16:creationId xmlns:a16="http://schemas.microsoft.com/office/drawing/2014/main" id="{3893C786-927D-BE41-9D87-CAC48BC396C5}"/>
                </a:ext>
              </a:extLst>
            </p:cNvPr>
            <p:cNvSpPr/>
            <p:nvPr/>
          </p:nvSpPr>
          <p:spPr bwMode="auto">
            <a:xfrm>
              <a:off x="2452925" y="848698"/>
              <a:ext cx="1472689" cy="887232"/>
            </a:xfrm>
            <a:prstGeom prst="rect">
              <a:avLst/>
            </a:prstGeom>
            <a:solidFill>
              <a:schemeClr val="bg1">
                <a:alpha val="18000"/>
              </a:schemeClr>
            </a:solidFill>
            <a:ln w="635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grpSp>
      <p:sp>
        <p:nvSpPr>
          <p:cNvPr id="122" name="Title 1">
            <a:extLst>
              <a:ext uri="{FF2B5EF4-FFF2-40B4-BE49-F238E27FC236}">
                <a16:creationId xmlns:a16="http://schemas.microsoft.com/office/drawing/2014/main" id="{F8B888EB-9203-D341-AA7D-1B69FCC919E3}"/>
              </a:ext>
            </a:extLst>
          </p:cNvPr>
          <p:cNvSpPr txBox="1">
            <a:spLocks/>
          </p:cNvSpPr>
          <p:nvPr/>
        </p:nvSpPr>
        <p:spPr>
          <a:xfrm>
            <a:off x="215482" y="203978"/>
            <a:ext cx="7867043" cy="32647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defTabSz="685097"/>
            <a:r>
              <a:rPr lang="en-US" sz="2398" kern="0" dirty="0">
                <a:solidFill>
                  <a:srgbClr val="FFFFFF"/>
                </a:solidFill>
                <a:latin typeface="Arial" panose="020B0604020202020204" pitchFamily="34" charset="0"/>
                <a:cs typeface="Arial" panose="020B0604020202020204" pitchFamily="34" charset="0"/>
              </a:rPr>
              <a:t>Capabilities of IBM Business Automation</a:t>
            </a:r>
          </a:p>
        </p:txBody>
      </p:sp>
      <p:sp>
        <p:nvSpPr>
          <p:cNvPr id="129" name="Slide Number Placeholder 2">
            <a:extLst>
              <a:ext uri="{FF2B5EF4-FFF2-40B4-BE49-F238E27FC236}">
                <a16:creationId xmlns:a16="http://schemas.microsoft.com/office/drawing/2014/main" id="{2427E5F4-F016-1D48-B376-4CE4162075DD}"/>
              </a:ext>
            </a:extLst>
          </p:cNvPr>
          <p:cNvSpPr txBox="1">
            <a:spLocks/>
          </p:cNvSpPr>
          <p:nvPr/>
        </p:nvSpPr>
        <p:spPr>
          <a:xfrm>
            <a:off x="7084276" y="4532696"/>
            <a:ext cx="1827040" cy="166533"/>
          </a:xfrm>
          <a:prstGeom prst="rect">
            <a:avLst/>
          </a:prstGeom>
        </p:spPr>
        <p:txBody>
          <a:bodyPr vert="horz" lIns="0" tIns="0" rIns="0" bIns="0" rtlCol="0" anchor="ctr"/>
          <a:lstStyle>
            <a:defPPr>
              <a:defRPr lang="en-US"/>
            </a:defPPr>
            <a:lvl1pPr marL="0" algn="r" defTabSz="685749" rtl="0" eaLnBrk="1" latinLnBrk="0" hangingPunct="1">
              <a:defRPr sz="600" kern="1200">
                <a:solidFill>
                  <a:schemeClr val="bg1"/>
                </a:solidFill>
                <a:latin typeface="IBM Plex Sans" panose="020B0503050203000203" pitchFamily="34" charset="0"/>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defTabSz="685046">
              <a:defRPr/>
            </a:pPr>
            <a:fld id="{59395FB3-9C97-154F-86B2-7E381B951268}" type="slidenum">
              <a:rPr lang="en-US" sz="599">
                <a:solidFill>
                  <a:schemeClr val="tx1"/>
                </a:solidFill>
                <a:latin typeface="Arial" panose="020B0604020202020204" pitchFamily="34" charset="0"/>
              </a:rPr>
              <a:pPr defTabSz="685046">
                <a:defRPr/>
              </a:pPr>
              <a:t>6</a:t>
            </a:fld>
            <a:endParaRPr lang="en-US" sz="599" dirty="0">
              <a:solidFill>
                <a:schemeClr val="tx1"/>
              </a:solidFill>
              <a:latin typeface="Arial" panose="020B0604020202020204" pitchFamily="34" charset="0"/>
            </a:endParaRPr>
          </a:p>
        </p:txBody>
      </p:sp>
      <p:sp>
        <p:nvSpPr>
          <p:cNvPr id="76" name="Rectangle 75">
            <a:extLst>
              <a:ext uri="{FF2B5EF4-FFF2-40B4-BE49-F238E27FC236}">
                <a16:creationId xmlns:a16="http://schemas.microsoft.com/office/drawing/2014/main" id="{42ADC158-EDE0-714D-A3D7-BBAA62E8C249}"/>
              </a:ext>
            </a:extLst>
          </p:cNvPr>
          <p:cNvSpPr/>
          <p:nvPr/>
        </p:nvSpPr>
        <p:spPr>
          <a:xfrm>
            <a:off x="218855" y="3327629"/>
            <a:ext cx="2103120" cy="1371600"/>
          </a:xfrm>
          <a:prstGeom prst="rect">
            <a:avLst/>
          </a:prstGeom>
          <a:solidFill>
            <a:srgbClr val="FFC000"/>
          </a:solidFill>
          <a:ln>
            <a:noFill/>
          </a:ln>
        </p:spPr>
        <p:txBody>
          <a:bodyPr wrap="square" lIns="91440" tIns="91440" rIns="0" bIns="0">
            <a:noAutofit/>
          </a:bodyPr>
          <a:lstStyle/>
          <a:p>
            <a:pPr defTabSz="684133">
              <a:spcAft>
                <a:spcPts val="549"/>
              </a:spcAft>
              <a:defRPr/>
            </a:pPr>
            <a:r>
              <a:rPr lang="en-US" sz="800" dirty="0">
                <a:solidFill>
                  <a:srgbClr val="000000"/>
                </a:solidFill>
                <a:latin typeface="Arial" panose="020B0604020202020204" pitchFamily="34" charset="0"/>
                <a:ea typeface="IBM Plex Sans" charset="0"/>
                <a:cs typeface="Arial" panose="020B0604020202020204" pitchFamily="34" charset="0"/>
              </a:rPr>
              <a:t>         </a:t>
            </a:r>
            <a:r>
              <a:rPr lang="en-US" sz="1000" dirty="0">
                <a:solidFill>
                  <a:srgbClr val="000000"/>
                </a:solidFill>
                <a:latin typeface="Arial" panose="020B0604020202020204" pitchFamily="34" charset="0"/>
                <a:ea typeface="IBM Plex Sans" charset="0"/>
                <a:cs typeface="Arial" panose="020B0604020202020204" pitchFamily="34" charset="0"/>
              </a:rPr>
              <a:t>Process mining and modeling</a:t>
            </a:r>
            <a:endParaRPr lang="en-US" sz="800" dirty="0">
              <a:solidFill>
                <a:srgbClr val="000000"/>
              </a:solidFill>
              <a:latin typeface="Arial" panose="020B0604020202020204" pitchFamily="34" charset="0"/>
              <a:ea typeface="IBM Plex Sans" charset="0"/>
              <a:cs typeface="Arial" panose="020B0604020202020204" pitchFamily="34" charset="0"/>
            </a:endParaRP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Discover frequency, rework, duration, and cost from real data</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Generate process models  </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Analyze impact on KPIs</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Simulate future processes</a:t>
            </a:r>
          </a:p>
        </p:txBody>
      </p:sp>
      <p:grpSp>
        <p:nvGrpSpPr>
          <p:cNvPr id="89" name="Group 88">
            <a:extLst>
              <a:ext uri="{FF2B5EF4-FFF2-40B4-BE49-F238E27FC236}">
                <a16:creationId xmlns:a16="http://schemas.microsoft.com/office/drawing/2014/main" id="{24961A15-FAF7-3D4A-9AE0-D3250E3EDED5}"/>
              </a:ext>
            </a:extLst>
          </p:cNvPr>
          <p:cNvGrpSpPr/>
          <p:nvPr/>
        </p:nvGrpSpPr>
        <p:grpSpPr>
          <a:xfrm>
            <a:off x="4618815" y="3341326"/>
            <a:ext cx="2099869" cy="1371600"/>
            <a:chOff x="4897530" y="5008286"/>
            <a:chExt cx="5669280" cy="4410528"/>
          </a:xfrm>
        </p:grpSpPr>
        <p:sp>
          <p:nvSpPr>
            <p:cNvPr id="90" name="Rectangle 89">
              <a:extLst>
                <a:ext uri="{FF2B5EF4-FFF2-40B4-BE49-F238E27FC236}">
                  <a16:creationId xmlns:a16="http://schemas.microsoft.com/office/drawing/2014/main" id="{92756F94-1F5B-8948-A998-6DCC303BF619}"/>
                </a:ext>
              </a:extLst>
            </p:cNvPr>
            <p:cNvSpPr/>
            <p:nvPr/>
          </p:nvSpPr>
          <p:spPr>
            <a:xfrm>
              <a:off x="4897530" y="5008286"/>
              <a:ext cx="5669280" cy="4410528"/>
            </a:xfrm>
            <a:prstGeom prst="rect">
              <a:avLst/>
            </a:prstGeom>
            <a:solidFill>
              <a:srgbClr val="FFFF00"/>
            </a:solidFill>
            <a:ln>
              <a:noFill/>
            </a:ln>
          </p:spPr>
          <p:txBody>
            <a:bodyPr wrap="square" lIns="91440" tIns="91440" rIns="91440" bIns="0" anchor="t">
              <a:noAutofit/>
            </a:bodyPr>
            <a:lstStyle/>
            <a:p>
              <a:pPr defTabSz="684133">
                <a:spcAft>
                  <a:spcPts val="549"/>
                </a:spcAft>
                <a:defRPr/>
              </a:pPr>
              <a:r>
                <a:rPr lang="en-US" sz="800" dirty="0">
                  <a:solidFill>
                    <a:srgbClr val="000000"/>
                  </a:solidFill>
                  <a:ea typeface="IBM Plex Sans" charset="0"/>
                  <a:cs typeface="Arial" panose="020B0604020202020204" pitchFamily="34" charset="0"/>
                </a:rPr>
                <a:t>           </a:t>
              </a:r>
              <a:r>
                <a:rPr lang="en-US" sz="1000" dirty="0">
                  <a:solidFill>
                    <a:srgbClr val="000000"/>
                  </a:solidFill>
                  <a:ea typeface="IBM Plex Sans" charset="0"/>
                  <a:cs typeface="Arial" panose="020B0604020202020204" pitchFamily="34" charset="0"/>
                </a:rPr>
                <a:t>Core automation</a:t>
              </a:r>
              <a:endParaRPr lang="en-US" sz="800" dirty="0">
                <a:solidFill>
                  <a:srgbClr val="000000"/>
                </a:solidFill>
                <a:ea typeface="IBM Plex Sans" charset="0"/>
                <a:cs typeface="Arial" panose="020B0604020202020204" pitchFamily="34" charset="0"/>
              </a:endParaRPr>
            </a:p>
            <a:p>
              <a:pPr marL="91440" indent="-91440" defTabSz="684133">
                <a:spcBef>
                  <a:spcPts val="499"/>
                </a:spcBef>
                <a:buFont typeface="Arial" panose="020B0604020202020204" pitchFamily="34" charset="0"/>
                <a:buChar char="•"/>
                <a:defRPr/>
              </a:pPr>
              <a:r>
                <a:rPr lang="en-US" sz="800" dirty="0">
                  <a:solidFill>
                    <a:srgbClr val="000000"/>
                  </a:solidFill>
                </a:rPr>
                <a:t>Content services</a:t>
              </a:r>
              <a:endParaRPr lang="en-US" sz="800" dirty="0">
                <a:ea typeface="+mn-lt"/>
                <a:cs typeface="+mn-lt"/>
              </a:endParaRPr>
            </a:p>
            <a:p>
              <a:pPr marL="91440" indent="-91440" defTabSz="684133">
                <a:spcBef>
                  <a:spcPts val="499"/>
                </a:spcBef>
                <a:buFont typeface="Arial" panose="020B0604020202020204" pitchFamily="34" charset="0"/>
                <a:buChar char="•"/>
                <a:defRPr/>
              </a:pPr>
              <a:r>
                <a:rPr lang="en-US" sz="800" dirty="0">
                  <a:solidFill>
                    <a:srgbClr val="000000"/>
                  </a:solidFill>
                </a:rPr>
                <a:t>Document processing</a:t>
              </a:r>
              <a:endParaRPr lang="en-US" sz="800" dirty="0"/>
            </a:p>
            <a:p>
              <a:pPr marL="91440" indent="-91440" defTabSz="684133">
                <a:spcBef>
                  <a:spcPts val="499"/>
                </a:spcBef>
                <a:buFont typeface="Arial" panose="020B0604020202020204" pitchFamily="34" charset="0"/>
                <a:buChar char="•"/>
                <a:defRPr/>
              </a:pPr>
              <a:r>
                <a:rPr lang="en-US" sz="800" dirty="0">
                  <a:solidFill>
                    <a:srgbClr val="000000"/>
                  </a:solidFill>
                  <a:cs typeface="Arial"/>
                </a:rPr>
                <a:t>Workflow automation</a:t>
              </a:r>
              <a:endParaRPr lang="en-US" sz="800" dirty="0">
                <a:cs typeface="Arial" panose="020B0604020202020204"/>
              </a:endParaRPr>
            </a:p>
            <a:p>
              <a:pPr marL="91440" indent="-91440" defTabSz="684133">
                <a:spcBef>
                  <a:spcPts val="499"/>
                </a:spcBef>
                <a:buFont typeface="Arial" panose="020B0604020202020204" pitchFamily="34" charset="0"/>
                <a:buChar char="•"/>
                <a:defRPr/>
              </a:pPr>
              <a:r>
                <a:rPr lang="en-US" sz="800" dirty="0">
                  <a:solidFill>
                    <a:srgbClr val="000000"/>
                  </a:solidFill>
                  <a:ea typeface="IBM Plex Sans" charset="0"/>
                  <a:cs typeface="Arial" panose="020B0604020202020204" pitchFamily="34" charset="0"/>
                </a:rPr>
                <a:t>Decision management</a:t>
              </a:r>
            </a:p>
            <a:p>
              <a:pPr marL="91440" indent="-91440" defTabSz="684133">
                <a:spcBef>
                  <a:spcPts val="499"/>
                </a:spcBef>
                <a:buFont typeface="Arial" panose="020B0604020202020204" pitchFamily="34" charset="0"/>
                <a:buChar char="•"/>
                <a:defRPr/>
              </a:pPr>
              <a:r>
                <a:rPr lang="en-US" sz="800" dirty="0">
                  <a:solidFill>
                    <a:srgbClr val="000000"/>
                  </a:solidFill>
                  <a:ea typeface="IBM Plex Sans" charset="0"/>
                  <a:cs typeface="Arial" panose="020B0604020202020204" pitchFamily="34" charset="0"/>
                </a:rPr>
                <a:t>Low-code applications</a:t>
              </a:r>
            </a:p>
          </p:txBody>
        </p:sp>
        <p:pic>
          <p:nvPicPr>
            <p:cNvPr id="91" name="Graphic 90">
              <a:extLst>
                <a:ext uri="{FF2B5EF4-FFF2-40B4-BE49-F238E27FC236}">
                  <a16:creationId xmlns:a16="http://schemas.microsoft.com/office/drawing/2014/main" id="{973AD59B-CD42-704A-BB77-A159AE4FEF49}"/>
                </a:ext>
              </a:extLst>
            </p:cNvPr>
            <p:cNvPicPr>
              <a:picLocks noChangeAspect="1"/>
            </p:cNvPicPr>
            <p:nvPr/>
          </p:nvPicPr>
          <p:blipFill>
            <a:blip r:embed="rId17">
              <a:alphaModFix/>
              <a:extLst>
                <a:ext uri="{96DAC541-7B7A-43D3-8B79-37D633B846F1}">
                  <asvg:svgBlip xmlns:asvg="http://schemas.microsoft.com/office/drawing/2016/SVG/main" r:embed="rId18"/>
                </a:ext>
              </a:extLst>
            </a:blip>
            <a:srcRect/>
            <a:stretch/>
          </p:blipFill>
          <p:spPr>
            <a:xfrm>
              <a:off x="4919175" y="5012566"/>
              <a:ext cx="1008523" cy="1008521"/>
            </a:xfrm>
            <a:prstGeom prst="rect">
              <a:avLst/>
            </a:prstGeom>
          </p:spPr>
        </p:pic>
      </p:grpSp>
      <p:grpSp>
        <p:nvGrpSpPr>
          <p:cNvPr id="92" name="Group 91">
            <a:extLst>
              <a:ext uri="{FF2B5EF4-FFF2-40B4-BE49-F238E27FC236}">
                <a16:creationId xmlns:a16="http://schemas.microsoft.com/office/drawing/2014/main" id="{B7C3EC4A-91DF-134D-BC18-A50F1C9ACFCA}"/>
              </a:ext>
            </a:extLst>
          </p:cNvPr>
          <p:cNvGrpSpPr/>
          <p:nvPr/>
        </p:nvGrpSpPr>
        <p:grpSpPr>
          <a:xfrm>
            <a:off x="6812281" y="3341571"/>
            <a:ext cx="2103119" cy="1371600"/>
            <a:chOff x="11103401" y="476250"/>
            <a:chExt cx="3730328" cy="4410528"/>
          </a:xfrm>
        </p:grpSpPr>
        <p:sp>
          <p:nvSpPr>
            <p:cNvPr id="93" name="Rectangle 92">
              <a:extLst>
                <a:ext uri="{FF2B5EF4-FFF2-40B4-BE49-F238E27FC236}">
                  <a16:creationId xmlns:a16="http://schemas.microsoft.com/office/drawing/2014/main" id="{BD1591B7-3091-0346-9734-426952961769}"/>
                </a:ext>
              </a:extLst>
            </p:cNvPr>
            <p:cNvSpPr/>
            <p:nvPr/>
          </p:nvSpPr>
          <p:spPr>
            <a:xfrm>
              <a:off x="11103401" y="476250"/>
              <a:ext cx="3730328" cy="4410528"/>
            </a:xfrm>
            <a:prstGeom prst="rect">
              <a:avLst/>
            </a:prstGeom>
            <a:solidFill>
              <a:srgbClr val="92EEEE"/>
            </a:solidFill>
            <a:ln>
              <a:noFill/>
            </a:ln>
          </p:spPr>
          <p:txBody>
            <a:bodyPr wrap="none" lIns="91440" tIns="91440" rIns="91440" bIns="0" anchor="t">
              <a:noAutofit/>
            </a:bodyPr>
            <a:lstStyle/>
            <a:p>
              <a:pPr defTabSz="684133">
                <a:spcAft>
                  <a:spcPts val="549"/>
                </a:spcAft>
                <a:defRPr/>
              </a:pPr>
              <a:r>
                <a:rPr lang="en-US" sz="1000" dirty="0">
                  <a:solidFill>
                    <a:srgbClr val="000000"/>
                  </a:solidFill>
                  <a:ea typeface="IBM Plex Sans" charset="0"/>
                  <a:cs typeface="Arial" panose="020B0604020202020204" pitchFamily="34" charset="0"/>
                </a:rPr>
                <a:t>        AI and operational intelligence</a:t>
              </a:r>
            </a:p>
            <a:p>
              <a:pPr marL="91440" indent="-91440" defTabSz="684133">
                <a:spcBef>
                  <a:spcPts val="499"/>
                </a:spcBef>
                <a:buFont typeface="Arial" panose="020B0604020202020204" pitchFamily="34" charset="0"/>
                <a:buChar char="•"/>
                <a:defRPr/>
              </a:pPr>
              <a:r>
                <a:rPr lang="en-US" sz="800" dirty="0">
                  <a:solidFill>
                    <a:srgbClr val="000000"/>
                  </a:solidFill>
                </a:rPr>
                <a:t>Apply AI to operational data</a:t>
              </a:r>
            </a:p>
            <a:p>
              <a:pPr marL="91440" indent="-91440" defTabSz="684133">
                <a:spcBef>
                  <a:spcPts val="499"/>
                </a:spcBef>
                <a:buFont typeface="Arial" panose="020B0604020202020204" pitchFamily="34" charset="0"/>
                <a:buChar char="•"/>
                <a:defRPr/>
              </a:pPr>
              <a:r>
                <a:rPr lang="en-US" sz="800" dirty="0">
                  <a:solidFill>
                    <a:srgbClr val="000000"/>
                  </a:solidFill>
                </a:rPr>
                <a:t>Classify and understand content</a:t>
              </a:r>
              <a:endParaRPr lang="en-US" sz="800" dirty="0"/>
            </a:p>
            <a:p>
              <a:pPr marL="91440" indent="-91440" defTabSz="684133">
                <a:spcBef>
                  <a:spcPts val="499"/>
                </a:spcBef>
                <a:buFont typeface="Arial" panose="020B0604020202020204" pitchFamily="34" charset="0"/>
                <a:buChar char="•"/>
                <a:defRPr/>
              </a:pPr>
              <a:r>
                <a:rPr lang="en-US" sz="800" dirty="0">
                  <a:solidFill>
                    <a:srgbClr val="000000"/>
                  </a:solidFill>
                </a:rPr>
                <a:t>Prioritize tasks</a:t>
              </a:r>
            </a:p>
            <a:p>
              <a:pPr marL="91440" indent="-91440" defTabSz="684133">
                <a:spcBef>
                  <a:spcPts val="499"/>
                </a:spcBef>
                <a:buFont typeface="Arial" panose="020B0604020202020204" pitchFamily="34" charset="0"/>
                <a:buChar char="•"/>
                <a:defRPr/>
              </a:pPr>
              <a:r>
                <a:rPr lang="en-US" sz="800" dirty="0">
                  <a:solidFill>
                    <a:srgbClr val="000000"/>
                  </a:solidFill>
                </a:rPr>
                <a:t>Make predictive decisions</a:t>
              </a:r>
            </a:p>
            <a:p>
              <a:pPr marL="91440" indent="-91440" defTabSz="684133">
                <a:spcBef>
                  <a:spcPts val="499"/>
                </a:spcBef>
                <a:buFont typeface="Arial" panose="020B0604020202020204" pitchFamily="34" charset="0"/>
                <a:buChar char="•"/>
                <a:defRPr/>
              </a:pPr>
              <a:r>
                <a:rPr lang="en-US" sz="800" dirty="0">
                  <a:solidFill>
                    <a:srgbClr val="000000"/>
                  </a:solidFill>
                </a:rPr>
                <a:t>Build intelligent chatbots</a:t>
              </a:r>
            </a:p>
          </p:txBody>
        </p:sp>
        <p:pic>
          <p:nvPicPr>
            <p:cNvPr id="94" name="Graphic 93">
              <a:extLst>
                <a:ext uri="{FF2B5EF4-FFF2-40B4-BE49-F238E27FC236}">
                  <a16:creationId xmlns:a16="http://schemas.microsoft.com/office/drawing/2014/main" id="{3309754D-A38E-DF40-A981-FB820CC9F8C4}"/>
                </a:ext>
              </a:extLst>
            </p:cNvPr>
            <p:cNvPicPr>
              <a:picLocks noChangeAspect="1"/>
            </p:cNvPicPr>
            <p:nvPr/>
          </p:nvPicPr>
          <p:blipFill>
            <a:blip r:embed="rId19">
              <a:alphaModFix/>
              <a:extLst>
                <a:ext uri="{96DAC541-7B7A-43D3-8B79-37D633B846F1}">
                  <asvg:svgBlip xmlns:asvg="http://schemas.microsoft.com/office/drawing/2016/SVG/main" r:embed="rId20"/>
                </a:ext>
              </a:extLst>
            </a:blip>
            <a:srcRect/>
            <a:stretch/>
          </p:blipFill>
          <p:spPr>
            <a:xfrm>
              <a:off x="11112532" y="529246"/>
              <a:ext cx="630633" cy="792274"/>
            </a:xfrm>
            <a:prstGeom prst="rect">
              <a:avLst/>
            </a:prstGeom>
          </p:spPr>
        </p:pic>
      </p:grpSp>
      <p:grpSp>
        <p:nvGrpSpPr>
          <p:cNvPr id="95" name="Group 94">
            <a:extLst>
              <a:ext uri="{FF2B5EF4-FFF2-40B4-BE49-F238E27FC236}">
                <a16:creationId xmlns:a16="http://schemas.microsoft.com/office/drawing/2014/main" id="{5CE900B5-682D-2B46-9EA9-196C2A2C86DE}"/>
              </a:ext>
            </a:extLst>
          </p:cNvPr>
          <p:cNvGrpSpPr/>
          <p:nvPr/>
        </p:nvGrpSpPr>
        <p:grpSpPr>
          <a:xfrm>
            <a:off x="2424837" y="3331786"/>
            <a:ext cx="2103122" cy="1371600"/>
            <a:chOff x="3382284" y="257897"/>
            <a:chExt cx="4186698" cy="4392802"/>
          </a:xfrm>
        </p:grpSpPr>
        <p:sp>
          <p:nvSpPr>
            <p:cNvPr id="96" name="Rectangle 95">
              <a:extLst>
                <a:ext uri="{FF2B5EF4-FFF2-40B4-BE49-F238E27FC236}">
                  <a16:creationId xmlns:a16="http://schemas.microsoft.com/office/drawing/2014/main" id="{74433583-1ECA-4542-A097-CF3D5A439169}"/>
                </a:ext>
              </a:extLst>
            </p:cNvPr>
            <p:cNvSpPr/>
            <p:nvPr/>
          </p:nvSpPr>
          <p:spPr>
            <a:xfrm>
              <a:off x="3382284" y="257897"/>
              <a:ext cx="4186698" cy="4392802"/>
            </a:xfrm>
            <a:prstGeom prst="rect">
              <a:avLst/>
            </a:prstGeom>
            <a:solidFill>
              <a:srgbClr val="E6D6FF"/>
            </a:solidFill>
            <a:ln>
              <a:noFill/>
            </a:ln>
          </p:spPr>
          <p:txBody>
            <a:bodyPr wrap="square" lIns="91440" tIns="91440" rIns="91440" bIns="0">
              <a:noAutofit/>
            </a:bodyPr>
            <a:lstStyle/>
            <a:p>
              <a:pPr defTabSz="684133">
                <a:spcAft>
                  <a:spcPts val="549"/>
                </a:spcAft>
                <a:defRPr/>
              </a:pPr>
              <a:r>
                <a:rPr lang="en-US" sz="800" dirty="0">
                  <a:solidFill>
                    <a:srgbClr val="000000"/>
                  </a:solidFill>
                  <a:latin typeface="Arial" panose="020B0604020202020204" pitchFamily="34" charset="0"/>
                  <a:ea typeface="IBM Plex Sans" charset="0"/>
                  <a:cs typeface="Arial" panose="020B0604020202020204" pitchFamily="34" charset="0"/>
                </a:rPr>
                <a:t>             </a:t>
              </a:r>
              <a:r>
                <a:rPr lang="en-US" sz="1000" dirty="0">
                  <a:solidFill>
                    <a:srgbClr val="000000"/>
                  </a:solidFill>
                  <a:latin typeface="Arial" panose="020B0604020202020204" pitchFamily="34" charset="0"/>
                  <a:ea typeface="IBM Plex Sans" charset="0"/>
                  <a:cs typeface="Arial" panose="020B0604020202020204" pitchFamily="34" charset="0"/>
                </a:rPr>
                <a:t>RPA and digital labor</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Perform repetitive tasks</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Act on data extracted from unstructured documents</a:t>
              </a:r>
            </a:p>
            <a:p>
              <a:pPr marL="91440" indent="-91440" defTabSz="684133">
                <a:spcBef>
                  <a:spcPts val="499"/>
                </a:spcBef>
                <a:buFont typeface="Arial" panose="020B0604020202020204" pitchFamily="34" charset="0"/>
                <a:buChar char="•"/>
                <a:defRPr/>
              </a:pPr>
              <a:r>
                <a:rPr lang="en-US" sz="800" dirty="0">
                  <a:solidFill>
                    <a:srgbClr val="000000"/>
                  </a:solidFill>
                  <a:latin typeface="Arial" panose="020B0604020202020204" pitchFamily="34" charset="0"/>
                  <a:ea typeface="IBM Plex Sans" charset="0"/>
                  <a:cs typeface="Arial" panose="020B0604020202020204" pitchFamily="34" charset="0"/>
                </a:rPr>
                <a:t>Automate systems that do not have APIs</a:t>
              </a:r>
            </a:p>
          </p:txBody>
        </p:sp>
        <p:pic>
          <p:nvPicPr>
            <p:cNvPr id="97" name="Graphic 96">
              <a:extLst>
                <a:ext uri="{FF2B5EF4-FFF2-40B4-BE49-F238E27FC236}">
                  <a16:creationId xmlns:a16="http://schemas.microsoft.com/office/drawing/2014/main" id="{F1EDB173-6607-F747-AEB9-FED882C0FB5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84924" y="288454"/>
              <a:ext cx="904897" cy="1008730"/>
            </a:xfrm>
            <a:prstGeom prst="rect">
              <a:avLst/>
            </a:prstGeom>
          </p:spPr>
        </p:pic>
      </p:grpSp>
      <p:pic>
        <p:nvPicPr>
          <p:cNvPr id="139" name="Graphic 138" descr="Mining tools">
            <a:extLst>
              <a:ext uri="{FF2B5EF4-FFF2-40B4-BE49-F238E27FC236}">
                <a16:creationId xmlns:a16="http://schemas.microsoft.com/office/drawing/2014/main" id="{1D473ABF-0CEC-5841-AC81-AEE8454C50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9522" y="3358052"/>
            <a:ext cx="241516" cy="246384"/>
          </a:xfrm>
          <a:prstGeom prst="rect">
            <a:avLst/>
          </a:prstGeom>
        </p:spPr>
      </p:pic>
      <p:sp>
        <p:nvSpPr>
          <p:cNvPr id="140" name="Rectangle 139">
            <a:extLst>
              <a:ext uri="{FF2B5EF4-FFF2-40B4-BE49-F238E27FC236}">
                <a16:creationId xmlns:a16="http://schemas.microsoft.com/office/drawing/2014/main" id="{387E2C55-F66E-A44B-A070-B7AF140D52BE}"/>
              </a:ext>
            </a:extLst>
          </p:cNvPr>
          <p:cNvSpPr/>
          <p:nvPr/>
        </p:nvSpPr>
        <p:spPr bwMode="auto">
          <a:xfrm>
            <a:off x="1664663" y="1828851"/>
            <a:ext cx="6169920" cy="887232"/>
          </a:xfrm>
          <a:prstGeom prst="rect">
            <a:avLst/>
          </a:prstGeom>
          <a:solidFill>
            <a:schemeClr val="bg1">
              <a:alpha val="18000"/>
            </a:schemeClr>
          </a:solidFill>
          <a:ln w="635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defTabSz="513960"/>
            <a:endParaRPr lang="en-US" sz="1049" dirty="0">
              <a:solidFill>
                <a:srgbClr val="000000"/>
              </a:solidFill>
              <a:latin typeface="Arial" panose="020B0604020202020204" pitchFamily="34" charset="0"/>
              <a:ea typeface="IBM Plex Sans" charset="0"/>
              <a:cs typeface="Arial" panose="020B0604020202020204" pitchFamily="34" charset="0"/>
            </a:endParaRPr>
          </a:p>
        </p:txBody>
      </p:sp>
      <p:cxnSp>
        <p:nvCxnSpPr>
          <p:cNvPr id="13" name="Straight Connector 12">
            <a:extLst>
              <a:ext uri="{FF2B5EF4-FFF2-40B4-BE49-F238E27FC236}">
                <a16:creationId xmlns:a16="http://schemas.microsoft.com/office/drawing/2014/main" id="{A0DDE4DF-1281-5B4F-BEAE-838B402A317E}"/>
              </a:ext>
            </a:extLst>
          </p:cNvPr>
          <p:cNvCxnSpPr>
            <a:cxnSpLocks/>
          </p:cNvCxnSpPr>
          <p:nvPr/>
        </p:nvCxnSpPr>
        <p:spPr bwMode="auto">
          <a:xfrm>
            <a:off x="1697807"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2F4D4DB-F5A0-9E49-A5D4-3C6909B2449A}"/>
              </a:ext>
            </a:extLst>
          </p:cNvPr>
          <p:cNvCxnSpPr>
            <a:cxnSpLocks/>
          </p:cNvCxnSpPr>
          <p:nvPr/>
        </p:nvCxnSpPr>
        <p:spPr bwMode="auto">
          <a:xfrm>
            <a:off x="5419371"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5" name="CustomShape 15">
            <a:extLst>
              <a:ext uri="{FF2B5EF4-FFF2-40B4-BE49-F238E27FC236}">
                <a16:creationId xmlns:a16="http://schemas.microsoft.com/office/drawing/2014/main" id="{A24DD1A3-02D2-094A-8DDB-954865B92FC7}"/>
              </a:ext>
            </a:extLst>
          </p:cNvPr>
          <p:cNvSpPr/>
          <p:nvPr/>
        </p:nvSpPr>
        <p:spPr>
          <a:xfrm>
            <a:off x="4079260" y="2855063"/>
            <a:ext cx="1375353" cy="164198"/>
          </a:xfrm>
          <a:prstGeom prst="rect">
            <a:avLst/>
          </a:prstGeom>
          <a:noFill/>
        </p:spPr>
        <p:txBody>
          <a:bodyPr wrap="square" lIns="0" tIns="0" rIns="0" bIns="68453" rtlCol="0" anchor="t" anchorCtr="0">
            <a:noAutofit/>
          </a:bodyPr>
          <a:lstStyle/>
          <a:p>
            <a:pPr algn="ctr" defTabSz="684378">
              <a:defRPr/>
            </a:pPr>
            <a:r>
              <a:rPr lang="en-US" sz="899" dirty="0">
                <a:solidFill>
                  <a:srgbClr val="FFFFFF"/>
                </a:solidFill>
                <a:latin typeface="Arial" panose="020B0604020202020204" pitchFamily="34" charset="0"/>
                <a:cs typeface="Arial" panose="020B0604020202020204" pitchFamily="34" charset="0"/>
              </a:rPr>
              <a:t>AI and machine learning</a:t>
            </a:r>
          </a:p>
        </p:txBody>
      </p:sp>
      <p:sp>
        <p:nvSpPr>
          <p:cNvPr id="53" name="CustomShape 15">
            <a:extLst>
              <a:ext uri="{FF2B5EF4-FFF2-40B4-BE49-F238E27FC236}">
                <a16:creationId xmlns:a16="http://schemas.microsoft.com/office/drawing/2014/main" id="{AB0390CE-9997-1244-8B5B-3E809F2D923B}"/>
              </a:ext>
            </a:extLst>
          </p:cNvPr>
          <p:cNvSpPr/>
          <p:nvPr/>
        </p:nvSpPr>
        <p:spPr>
          <a:xfrm>
            <a:off x="1664663" y="2810513"/>
            <a:ext cx="6169920" cy="274467"/>
          </a:xfrm>
          <a:prstGeom prst="rect">
            <a:avLst/>
          </a:prstGeom>
          <a:solidFill>
            <a:schemeClr val="bg1">
              <a:alpha val="18000"/>
            </a:schemeClr>
          </a:solidFill>
          <a:ln w="63500" cmpd="sng">
            <a:solidFill>
              <a:srgbClr val="92EEEE"/>
            </a:solidFill>
            <a:extLst>
              <a:ext uri="{C807C97D-BFC1-408E-A445-0C87EB9F89A2}">
                <ask:lineSketchStyleProps xmlns:ask="http://schemas.microsoft.com/office/drawing/2018/sketchyshapes">
                  <ask:type>
                    <ask:lineSketchNone/>
                  </ask:type>
                </ask:lineSketchStyleProps>
              </a:ext>
            </a:extLst>
          </a:ln>
        </p:spPr>
        <p:txBody>
          <a:bodyPr wrap="square" lIns="0" tIns="0" rIns="0" bIns="68453" rtlCol="0" anchor="ctr" anchorCtr="0">
            <a:noAutofit/>
          </a:bodyPr>
          <a:lstStyle/>
          <a:p>
            <a:pPr algn="ctr" defTabSz="684378">
              <a:defRPr/>
            </a:pPr>
            <a:endParaRPr lang="en-US" sz="824"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8802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B7118F73-B825-9B49-9608-87F80EF944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6148" y="877736"/>
            <a:ext cx="734637" cy="734637"/>
          </a:xfrm>
          <a:prstGeom prst="rect">
            <a:avLst/>
          </a:prstGeom>
        </p:spPr>
      </p:pic>
      <p:sp>
        <p:nvSpPr>
          <p:cNvPr id="27" name="Text Placeholder 14">
            <a:extLst>
              <a:ext uri="{FF2B5EF4-FFF2-40B4-BE49-F238E27FC236}">
                <a16:creationId xmlns:a16="http://schemas.microsoft.com/office/drawing/2014/main" id="{21ECECA3-6958-AE4C-A8D2-40265671E87D}"/>
              </a:ext>
            </a:extLst>
          </p:cNvPr>
          <p:cNvSpPr txBox="1">
            <a:spLocks/>
          </p:cNvSpPr>
          <p:nvPr/>
        </p:nvSpPr>
        <p:spPr>
          <a:xfrm>
            <a:off x="5612668" y="2765630"/>
            <a:ext cx="1738784" cy="2281529"/>
          </a:xfrm>
          <a:prstGeom prst="rect">
            <a:avLst/>
          </a:prstGeom>
        </p:spPr>
        <p:txBody>
          <a:bodyPr lIns="0" tIns="0" rIns="0" bIns="0" anchor="t"/>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142240" indent="-142240" defTabSz="456286">
              <a:spcBef>
                <a:spcPts val="549"/>
              </a:spcBef>
              <a:buClr>
                <a:schemeClr val="bg1"/>
              </a:buClr>
              <a:buSzPct val="100000"/>
              <a:buFont typeface="System Font Regular"/>
              <a:buChar char="–"/>
              <a:defRPr/>
            </a:pPr>
            <a:r>
              <a:rPr lang="en-US" sz="1000" kern="0" dirty="0">
                <a:latin typeface="Arial"/>
                <a:cs typeface="Arial"/>
              </a:rPr>
              <a:t>Capture, consolidate, and analyze data generated by operational systems to easily identify important problems and opportunities</a:t>
            </a:r>
            <a:endParaRPr lang="en-US" sz="1000" dirty="0">
              <a:latin typeface="Arial"/>
              <a:cs typeface="Arial"/>
            </a:endParaRPr>
          </a:p>
          <a:p>
            <a:pPr marL="142240" indent="-142240" defTabSz="456286">
              <a:spcBef>
                <a:spcPts val="549"/>
              </a:spcBef>
              <a:buClr>
                <a:schemeClr val="bg1"/>
              </a:buClr>
              <a:buSzPct val="100000"/>
              <a:buFont typeface="System Font Regular"/>
              <a:buChar char="–"/>
              <a:defRPr/>
            </a:pPr>
            <a:r>
              <a:rPr lang="en-US" sz="1000" kern="0" dirty="0">
                <a:latin typeface="Arial"/>
                <a:cs typeface="Arial"/>
              </a:rPr>
              <a:t>Amplify the power of core automation by leveraging the power of operational data</a:t>
            </a:r>
          </a:p>
          <a:p>
            <a:pPr marL="142240" indent="-142240" defTabSz="456286">
              <a:spcBef>
                <a:spcPts val="549"/>
              </a:spcBef>
              <a:buClr>
                <a:schemeClr val="bg1"/>
              </a:buClr>
              <a:buSzPct val="100000"/>
              <a:buFont typeface="System Font Regular"/>
              <a:buChar char="–"/>
              <a:defRPr/>
            </a:pPr>
            <a:r>
              <a:rPr lang="en-US" sz="1000" kern="0" dirty="0">
                <a:latin typeface="Arial"/>
                <a:cs typeface="Arial"/>
              </a:rPr>
              <a:t>Apply AI and machine learning to discover performance improvement insights and actions</a:t>
            </a:r>
            <a:endParaRPr lang="en-US" sz="1000" kern="0" dirty="0">
              <a:latin typeface="Arial" panose="020B0604020202020204" pitchFamily="34" charset="0"/>
              <a:cs typeface="Arial" panose="020B0604020202020204" pitchFamily="34" charset="0"/>
            </a:endParaRPr>
          </a:p>
          <a:p>
            <a:pPr defTabSz="456286">
              <a:spcBef>
                <a:spcPts val="549"/>
              </a:spcBef>
              <a:buClr>
                <a:schemeClr val="tx1"/>
              </a:buClr>
              <a:buSzPct val="100000"/>
              <a:defRPr/>
            </a:pPr>
            <a:endParaRPr lang="en-US" sz="1000" kern="0" dirty="0">
              <a:latin typeface="Arial" panose="020B0604020202020204" pitchFamily="34" charset="0"/>
              <a:cs typeface="Arial" panose="020B0604020202020204" pitchFamily="34" charset="0"/>
            </a:endParaRPr>
          </a:p>
          <a:p>
            <a:pPr defTabSz="456286">
              <a:spcBef>
                <a:spcPts val="549"/>
              </a:spcBef>
              <a:buClr>
                <a:schemeClr val="tx1"/>
              </a:buClr>
              <a:buSzPct val="100000"/>
              <a:defRPr/>
            </a:pPr>
            <a:endParaRPr lang="en-US" sz="1000" kern="0" dirty="0">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369D7A37-A0AF-7540-A0D1-8ABB1FEC2659}"/>
              </a:ext>
            </a:extLst>
          </p:cNvPr>
          <p:cNvSpPr txBox="1">
            <a:spLocks/>
          </p:cNvSpPr>
          <p:nvPr/>
        </p:nvSpPr>
        <p:spPr>
          <a:xfrm>
            <a:off x="985055" y="485073"/>
            <a:ext cx="6238366" cy="36762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286">
              <a:defRPr/>
            </a:pPr>
            <a:endParaRPr lang="en-US" sz="1797" dirty="0">
              <a:solidFill>
                <a:schemeClr val="bg1"/>
              </a:solidFill>
              <a:latin typeface="Arial" panose="020B0604020202020204" pitchFamily="34" charset="0"/>
              <a:cs typeface="Arial" panose="020B0604020202020204" pitchFamily="34" charset="0"/>
            </a:endParaRPr>
          </a:p>
        </p:txBody>
      </p:sp>
      <p:sp>
        <p:nvSpPr>
          <p:cNvPr id="18" name="Text Placeholder 14">
            <a:extLst>
              <a:ext uri="{FF2B5EF4-FFF2-40B4-BE49-F238E27FC236}">
                <a16:creationId xmlns:a16="http://schemas.microsoft.com/office/drawing/2014/main" id="{55882259-5842-D648-A3CB-0BB7A3AB525E}"/>
              </a:ext>
            </a:extLst>
          </p:cNvPr>
          <p:cNvSpPr txBox="1">
            <a:spLocks/>
          </p:cNvSpPr>
          <p:nvPr/>
        </p:nvSpPr>
        <p:spPr>
          <a:xfrm>
            <a:off x="832310" y="1668191"/>
            <a:ext cx="1507943" cy="2193874"/>
          </a:xfrm>
          <a:prstGeom prst="rect">
            <a:avLst/>
          </a:prstGeom>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7915" indent="-7915" defTabSz="683728">
              <a:spcBef>
                <a:spcPts val="748"/>
              </a:spcBef>
              <a:defRPr/>
            </a:pPr>
            <a:r>
              <a:rPr lang="en-US" sz="1394" dirty="0">
                <a:latin typeface="Arial" panose="020B0604020202020204" pitchFamily="34" charset="0"/>
                <a:cs typeface="Arial" panose="020B0604020202020204" pitchFamily="34" charset="0"/>
              </a:rPr>
              <a:t>Process mining and modeling</a:t>
            </a:r>
          </a:p>
          <a:p>
            <a:pPr defTabSz="455374">
              <a:spcBef>
                <a:spcPts val="1197"/>
              </a:spcBef>
              <a:buSzPct val="100000"/>
            </a:pPr>
            <a:r>
              <a:rPr lang="en-US" sz="1098" kern="0" dirty="0">
                <a:latin typeface="Arial" panose="020B0604020202020204" pitchFamily="34" charset="0"/>
                <a:cs typeface="Arial" panose="020B0604020202020204" pitchFamily="34" charset="0"/>
              </a:rPr>
              <a:t>Understand and analyze your processes</a:t>
            </a:r>
          </a:p>
        </p:txBody>
      </p:sp>
      <p:sp>
        <p:nvSpPr>
          <p:cNvPr id="26" name="Text Placeholder 14">
            <a:extLst>
              <a:ext uri="{FF2B5EF4-FFF2-40B4-BE49-F238E27FC236}">
                <a16:creationId xmlns:a16="http://schemas.microsoft.com/office/drawing/2014/main" id="{DE9BD521-6106-1745-8A10-34C5B58B4A8A}"/>
              </a:ext>
            </a:extLst>
          </p:cNvPr>
          <p:cNvSpPr txBox="1">
            <a:spLocks/>
          </p:cNvSpPr>
          <p:nvPr/>
        </p:nvSpPr>
        <p:spPr>
          <a:xfrm>
            <a:off x="799159" y="2765630"/>
            <a:ext cx="1684894" cy="2280664"/>
          </a:xfrm>
          <a:prstGeom prst="rect">
            <a:avLst/>
          </a:prstGeom>
        </p:spPr>
        <p:txBody>
          <a:bodyPr lIns="0" tIns="0" rIns="0" bIns="0" anchor="t"/>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142240" indent="-142240" defTabSz="456286">
              <a:spcBef>
                <a:spcPts val="549"/>
              </a:spcBef>
              <a:buClr>
                <a:schemeClr val="bg1"/>
              </a:buClr>
              <a:buSzPct val="100000"/>
              <a:buFont typeface="System Font Regular"/>
              <a:buChar char="–"/>
              <a:defRPr/>
            </a:pPr>
            <a:r>
              <a:rPr lang="en-US" sz="1000" kern="0" dirty="0">
                <a:latin typeface="Arial"/>
                <a:cs typeface="Arial"/>
              </a:rPr>
              <a:t>Understand existing process and task flows to find the most important improvement candidates</a:t>
            </a:r>
          </a:p>
          <a:p>
            <a:pPr marL="142240" indent="-142240" defTabSz="456286">
              <a:spcBef>
                <a:spcPts val="549"/>
              </a:spcBef>
              <a:buClr>
                <a:schemeClr val="bg1"/>
              </a:buClr>
              <a:buSzPct val="100000"/>
              <a:buFont typeface="System Font Regular"/>
              <a:buChar char="–"/>
              <a:defRPr/>
            </a:pPr>
            <a:r>
              <a:rPr lang="en-US" sz="1000" kern="0" dirty="0">
                <a:latin typeface="Arial"/>
                <a:cs typeface="Arial"/>
              </a:rPr>
              <a:t>Analyze impact on key performance indicators (KPIs) to engineer process improvements with rigor</a:t>
            </a:r>
          </a:p>
          <a:p>
            <a:pPr marL="142240" indent="-142240" defTabSz="456286">
              <a:spcBef>
                <a:spcPts val="549"/>
              </a:spcBef>
              <a:buClr>
                <a:schemeClr val="bg1"/>
              </a:buClr>
              <a:buSzPct val="100000"/>
              <a:buFont typeface="System Font Regular"/>
              <a:buChar char="–"/>
              <a:defRPr/>
            </a:pPr>
            <a:r>
              <a:rPr lang="en-US" sz="1000" kern="0" dirty="0">
                <a:latin typeface="Arial"/>
                <a:cs typeface="Arial"/>
              </a:rPr>
              <a:t>Simulate future processes using “what-if” analysis to optimize the business response</a:t>
            </a:r>
            <a:endParaRPr lang="en-US" sz="1000" kern="0" dirty="0">
              <a:latin typeface="Arial" panose="020B0604020202020204" pitchFamily="34" charset="0"/>
              <a:cs typeface="Arial" panose="020B0604020202020204" pitchFamily="34" charset="0"/>
            </a:endParaRPr>
          </a:p>
        </p:txBody>
      </p:sp>
      <p:pic>
        <p:nvPicPr>
          <p:cNvPr id="28" name="Graphic 27" descr="Mining tools">
            <a:extLst>
              <a:ext uri="{FF2B5EF4-FFF2-40B4-BE49-F238E27FC236}">
                <a16:creationId xmlns:a16="http://schemas.microsoft.com/office/drawing/2014/main" id="{4F0A4DE4-1BB6-674D-BFE3-7DACC976F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310" y="1014269"/>
            <a:ext cx="559928" cy="461575"/>
          </a:xfrm>
          <a:prstGeom prst="rect">
            <a:avLst/>
          </a:prstGeom>
        </p:spPr>
      </p:pic>
      <p:pic>
        <p:nvPicPr>
          <p:cNvPr id="15" name="Graphic 14">
            <a:extLst>
              <a:ext uri="{FF2B5EF4-FFF2-40B4-BE49-F238E27FC236}">
                <a16:creationId xmlns:a16="http://schemas.microsoft.com/office/drawing/2014/main" id="{C119BFC2-D0EC-CE45-8A53-0BD295196E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9701" y="870406"/>
            <a:ext cx="749299" cy="749299"/>
          </a:xfrm>
          <a:prstGeom prst="rect">
            <a:avLst/>
          </a:prstGeom>
        </p:spPr>
      </p:pic>
      <p:sp>
        <p:nvSpPr>
          <p:cNvPr id="21" name="Text Placeholder 14">
            <a:extLst>
              <a:ext uri="{FF2B5EF4-FFF2-40B4-BE49-F238E27FC236}">
                <a16:creationId xmlns:a16="http://schemas.microsoft.com/office/drawing/2014/main" id="{7E475E3D-E3D8-2B4D-AB3C-87B3284CC0CA}"/>
              </a:ext>
            </a:extLst>
          </p:cNvPr>
          <p:cNvSpPr txBox="1">
            <a:spLocks/>
          </p:cNvSpPr>
          <p:nvPr/>
        </p:nvSpPr>
        <p:spPr>
          <a:xfrm>
            <a:off x="3275761" y="1667171"/>
            <a:ext cx="1551426" cy="2187663"/>
          </a:xfrm>
          <a:prstGeom prst="rect">
            <a:avLst/>
          </a:prstGeom>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7915" indent="-7915" defTabSz="683728">
              <a:spcBef>
                <a:spcPts val="748"/>
              </a:spcBef>
              <a:defRPr/>
            </a:pPr>
            <a:r>
              <a:rPr lang="en-US" sz="1394" dirty="0">
                <a:latin typeface="Arial" panose="020B0604020202020204" pitchFamily="34" charset="0"/>
                <a:cs typeface="Arial" panose="020B0604020202020204" pitchFamily="34" charset="0"/>
              </a:rPr>
              <a:t>Robotic Process Automation</a:t>
            </a:r>
          </a:p>
          <a:p>
            <a:pPr defTabSz="455374">
              <a:spcBef>
                <a:spcPts val="1197"/>
              </a:spcBef>
              <a:buSzPct val="100000"/>
            </a:pPr>
            <a:r>
              <a:rPr lang="en-US" sz="1098" kern="0" dirty="0">
                <a:latin typeface="Arial" panose="020B0604020202020204" pitchFamily="34" charset="0"/>
                <a:cs typeface="Arial" panose="020B0604020202020204" pitchFamily="34" charset="0"/>
              </a:rPr>
              <a:t>Use bots to automate routine human tasks </a:t>
            </a:r>
          </a:p>
          <a:p>
            <a:pPr defTabSz="455374">
              <a:spcBef>
                <a:spcPts val="2194"/>
              </a:spcBef>
              <a:buSzPct val="100000"/>
            </a:pPr>
            <a:endParaRPr lang="en-US" sz="1197" kern="0" dirty="0">
              <a:latin typeface="Arial" panose="020B0604020202020204" pitchFamily="34" charset="0"/>
              <a:cs typeface="Arial" panose="020B0604020202020204" pitchFamily="34" charset="0"/>
            </a:endParaRPr>
          </a:p>
        </p:txBody>
      </p:sp>
      <p:sp>
        <p:nvSpPr>
          <p:cNvPr id="25" name="Text Placeholder 14">
            <a:extLst>
              <a:ext uri="{FF2B5EF4-FFF2-40B4-BE49-F238E27FC236}">
                <a16:creationId xmlns:a16="http://schemas.microsoft.com/office/drawing/2014/main" id="{8EAF5B43-29E7-5741-AFED-A8B3FFBE5A51}"/>
              </a:ext>
            </a:extLst>
          </p:cNvPr>
          <p:cNvSpPr txBox="1">
            <a:spLocks/>
          </p:cNvSpPr>
          <p:nvPr/>
        </p:nvSpPr>
        <p:spPr>
          <a:xfrm>
            <a:off x="3275761" y="2765630"/>
            <a:ext cx="1549535" cy="2280664"/>
          </a:xfrm>
          <a:prstGeom prst="rect">
            <a:avLst/>
          </a:prstGeom>
        </p:spPr>
        <p:txBody>
          <a:bodyPr lIns="0" tIns="0" rIns="0" bIns="0" anchor="t"/>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142240" indent="-142240" defTabSz="456286">
              <a:spcBef>
                <a:spcPts val="549"/>
              </a:spcBef>
              <a:buClr>
                <a:schemeClr val="bg1"/>
              </a:buClr>
              <a:buSzPct val="100000"/>
              <a:buFont typeface="System Font Regular"/>
              <a:buChar char="–"/>
              <a:defRPr/>
            </a:pPr>
            <a:r>
              <a:rPr lang="en-US" sz="1000" kern="0" dirty="0">
                <a:latin typeface="Arial"/>
                <a:cs typeface="Arial"/>
              </a:rPr>
              <a:t>Automate repetitive tasks to reduce cycle time and focus human work on higher value activities</a:t>
            </a:r>
          </a:p>
          <a:p>
            <a:pPr marL="142240" indent="-142240" defTabSz="456286">
              <a:spcBef>
                <a:spcPts val="549"/>
              </a:spcBef>
              <a:buClr>
                <a:schemeClr val="bg1"/>
              </a:buClr>
              <a:buSzPct val="100000"/>
              <a:buFont typeface="System Font Regular"/>
              <a:buChar char="–"/>
              <a:defRPr/>
            </a:pPr>
            <a:r>
              <a:rPr lang="en-US" sz="1000" kern="0" dirty="0">
                <a:latin typeface="Arial"/>
                <a:cs typeface="Arial"/>
              </a:rPr>
              <a:t>Eliminate copy-and-paste and data-entry errors to reduce rework and delays</a:t>
            </a:r>
            <a:endParaRPr lang="en-US" sz="1000" kern="0" dirty="0">
              <a:latin typeface="Arial" panose="020B0604020202020204" pitchFamily="34" charset="0"/>
              <a:cs typeface="Arial" panose="020B0604020202020204" pitchFamily="34" charset="0"/>
            </a:endParaRPr>
          </a:p>
          <a:p>
            <a:pPr marL="142240" indent="-142240" defTabSz="456286">
              <a:spcBef>
                <a:spcPts val="549"/>
              </a:spcBef>
              <a:buClr>
                <a:schemeClr val="bg1"/>
              </a:buClr>
              <a:buSzPct val="100000"/>
              <a:buFont typeface="System Font Regular"/>
              <a:buChar char="–"/>
              <a:defRPr/>
            </a:pPr>
            <a:r>
              <a:rPr lang="en-US" sz="1000" kern="0" dirty="0">
                <a:latin typeface="Arial"/>
                <a:cs typeface="Arial"/>
              </a:rPr>
              <a:t>Achieve many of the benefits of technical integration without IT involvement</a:t>
            </a:r>
            <a:endParaRPr lang="en-US" sz="1000" kern="0" dirty="0">
              <a:latin typeface="Arial" panose="020B0604020202020204" pitchFamily="34" charset="0"/>
              <a:cs typeface="Arial" panose="020B0604020202020204" pitchFamily="34" charset="0"/>
            </a:endParaRPr>
          </a:p>
        </p:txBody>
      </p:sp>
      <p:sp>
        <p:nvSpPr>
          <p:cNvPr id="24" name="Text Placeholder 14">
            <a:extLst>
              <a:ext uri="{FF2B5EF4-FFF2-40B4-BE49-F238E27FC236}">
                <a16:creationId xmlns:a16="http://schemas.microsoft.com/office/drawing/2014/main" id="{811FCA6E-FAE2-1447-8043-8116977F8E0E}"/>
              </a:ext>
            </a:extLst>
          </p:cNvPr>
          <p:cNvSpPr txBox="1">
            <a:spLocks/>
          </p:cNvSpPr>
          <p:nvPr/>
        </p:nvSpPr>
        <p:spPr>
          <a:xfrm>
            <a:off x="5612668" y="1667172"/>
            <a:ext cx="1400448" cy="2187663"/>
          </a:xfrm>
          <a:prstGeom prst="rect">
            <a:avLst/>
          </a:prstGeom>
        </p:spPr>
        <p:txBody>
          <a:bodyPr lIns="0" tIns="0" rIns="0" bIns="0"/>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7915" indent="-7915" defTabSz="683728">
              <a:spcBef>
                <a:spcPts val="748"/>
              </a:spcBef>
              <a:defRPr/>
            </a:pPr>
            <a:r>
              <a:rPr lang="en-US" sz="1394" dirty="0">
                <a:latin typeface="Arial" panose="020B0604020202020204" pitchFamily="34" charset="0"/>
                <a:cs typeface="Arial" panose="020B0604020202020204" pitchFamily="34" charset="0"/>
              </a:rPr>
              <a:t>Operational intelligence</a:t>
            </a:r>
          </a:p>
          <a:p>
            <a:pPr defTabSz="455374">
              <a:spcBef>
                <a:spcPts val="1197"/>
              </a:spcBef>
              <a:buSzPct val="100000"/>
            </a:pPr>
            <a:r>
              <a:rPr lang="en-US" sz="1098" kern="0" dirty="0">
                <a:latin typeface="Arial" panose="020B0604020202020204" pitchFamily="34" charset="0"/>
                <a:cs typeface="Arial" panose="020B0604020202020204" pitchFamily="34" charset="0"/>
              </a:rPr>
              <a:t>Gain insights with built-in AI</a:t>
            </a:r>
          </a:p>
        </p:txBody>
      </p:sp>
      <p:sp>
        <p:nvSpPr>
          <p:cNvPr id="2" name="Title 1">
            <a:extLst>
              <a:ext uri="{FF2B5EF4-FFF2-40B4-BE49-F238E27FC236}">
                <a16:creationId xmlns:a16="http://schemas.microsoft.com/office/drawing/2014/main" id="{1068A080-04B6-E846-AEC1-966760418176}"/>
              </a:ext>
            </a:extLst>
          </p:cNvPr>
          <p:cNvSpPr>
            <a:spLocks noGrp="1"/>
          </p:cNvSpPr>
          <p:nvPr>
            <p:ph type="title"/>
          </p:nvPr>
        </p:nvSpPr>
        <p:spPr/>
        <p:txBody>
          <a:bodyPr/>
          <a:lstStyle/>
          <a:p>
            <a:r>
              <a:rPr lang="en-US" dirty="0">
                <a:solidFill>
                  <a:schemeClr val="bg1"/>
                </a:solidFill>
              </a:rPr>
              <a:t>IBM Business Automation: Automation accelerators</a:t>
            </a:r>
          </a:p>
        </p:txBody>
      </p:sp>
    </p:spTree>
    <p:extLst>
      <p:ext uri="{BB962C8B-B14F-4D97-AF65-F5344CB8AC3E}">
        <p14:creationId xmlns:p14="http://schemas.microsoft.com/office/powerpoint/2010/main" val="153127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1AD83C9-0DBA-D540-8E06-FEC49F7FFB9E}"/>
              </a:ext>
            </a:extLst>
          </p:cNvPr>
          <p:cNvSpPr/>
          <p:nvPr/>
        </p:nvSpPr>
        <p:spPr bwMode="auto">
          <a:xfrm>
            <a:off x="215498" y="600608"/>
            <a:ext cx="8695834" cy="2595884"/>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pic>
        <p:nvPicPr>
          <p:cNvPr id="99" name="Graphic 56">
            <a:extLst>
              <a:ext uri="{FF2B5EF4-FFF2-40B4-BE49-F238E27FC236}">
                <a16:creationId xmlns:a16="http://schemas.microsoft.com/office/drawing/2014/main" id="{26017F5E-D341-7A4C-B888-9B3C7D7300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973" y="1924001"/>
            <a:ext cx="288285" cy="288360"/>
          </a:xfrm>
          <a:prstGeom prst="rect">
            <a:avLst/>
          </a:prstGeom>
        </p:spPr>
      </p:pic>
      <p:pic>
        <p:nvPicPr>
          <p:cNvPr id="100" name="Graphic 59">
            <a:extLst>
              <a:ext uri="{FF2B5EF4-FFF2-40B4-BE49-F238E27FC236}">
                <a16:creationId xmlns:a16="http://schemas.microsoft.com/office/drawing/2014/main" id="{9D618A2F-523E-0E41-9302-DB856B5876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3001" y="1924001"/>
            <a:ext cx="332645" cy="332732"/>
          </a:xfrm>
          <a:prstGeom prst="rect">
            <a:avLst/>
          </a:prstGeom>
        </p:spPr>
      </p:pic>
      <p:pic>
        <p:nvPicPr>
          <p:cNvPr id="101" name="Graphic 64">
            <a:extLst>
              <a:ext uri="{FF2B5EF4-FFF2-40B4-BE49-F238E27FC236}">
                <a16:creationId xmlns:a16="http://schemas.microsoft.com/office/drawing/2014/main" id="{9A57934A-47CB-1F4D-9CA0-29296CFC62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1256" y="1924001"/>
            <a:ext cx="325417" cy="325501"/>
          </a:xfrm>
          <a:prstGeom prst="rect">
            <a:avLst/>
          </a:prstGeom>
        </p:spPr>
      </p:pic>
      <p:sp>
        <p:nvSpPr>
          <p:cNvPr id="102" name="CustomShape 15">
            <a:extLst>
              <a:ext uri="{FF2B5EF4-FFF2-40B4-BE49-F238E27FC236}">
                <a16:creationId xmlns:a16="http://schemas.microsoft.com/office/drawing/2014/main" id="{29FA43D3-8FF2-994D-B1F9-0F83A16D4E6A}"/>
              </a:ext>
            </a:extLst>
          </p:cNvPr>
          <p:cNvSpPr/>
          <p:nvPr/>
        </p:nvSpPr>
        <p:spPr>
          <a:xfrm>
            <a:off x="1990518" y="2351060"/>
            <a:ext cx="914400" cy="364033"/>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Document </a:t>
            </a:r>
            <a:b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processing</a:t>
            </a:r>
          </a:p>
        </p:txBody>
      </p:sp>
      <p:sp>
        <p:nvSpPr>
          <p:cNvPr id="103" name="CustomShape 15">
            <a:extLst>
              <a:ext uri="{FF2B5EF4-FFF2-40B4-BE49-F238E27FC236}">
                <a16:creationId xmlns:a16="http://schemas.microsoft.com/office/drawing/2014/main" id="{BAE2EBDD-4101-DF4B-A4E6-B7367286CF2D}"/>
              </a:ext>
            </a:extLst>
          </p:cNvPr>
          <p:cNvSpPr/>
          <p:nvPr/>
        </p:nvSpPr>
        <p:spPr>
          <a:xfrm>
            <a:off x="2748003" y="1340187"/>
            <a:ext cx="914400" cy="400065"/>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Process mining </a:t>
            </a:r>
            <a:b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and modeling</a:t>
            </a:r>
          </a:p>
        </p:txBody>
      </p:sp>
      <p:sp>
        <p:nvSpPr>
          <p:cNvPr id="104" name="CustomShape 15">
            <a:extLst>
              <a:ext uri="{FF2B5EF4-FFF2-40B4-BE49-F238E27FC236}">
                <a16:creationId xmlns:a16="http://schemas.microsoft.com/office/drawing/2014/main" id="{995E3A8A-3297-C44C-AF10-650261ED9B3B}"/>
              </a:ext>
            </a:extLst>
          </p:cNvPr>
          <p:cNvSpPr/>
          <p:nvPr/>
        </p:nvSpPr>
        <p:spPr>
          <a:xfrm>
            <a:off x="269522" y="820148"/>
            <a:ext cx="1140878" cy="1006351"/>
          </a:xfrm>
          <a:prstGeom prst="rect">
            <a:avLst/>
          </a:prstGeom>
          <a:noFill/>
        </p:spPr>
        <p:txBody>
          <a:bodyPr wrap="square" lIns="91271" tIns="45636" rIns="0" bIns="0" rtlCol="0" anchor="t" anchorCtr="0">
            <a:noAutofit/>
          </a:bodyPr>
          <a:lstStyle/>
          <a:p>
            <a:pPr marL="0" marR="0" lvl="0" indent="0" algn="l" defTabSz="68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Automation</a:t>
            </a:r>
          </a:p>
          <a:p>
            <a:pPr marL="0" marR="0" lvl="0" indent="0" algn="l" defTabSz="68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accelerators</a:t>
            </a:r>
          </a:p>
        </p:txBody>
      </p:sp>
      <p:pic>
        <p:nvPicPr>
          <p:cNvPr id="105" name="Graphic 77">
            <a:extLst>
              <a:ext uri="{FF2B5EF4-FFF2-40B4-BE49-F238E27FC236}">
                <a16:creationId xmlns:a16="http://schemas.microsoft.com/office/drawing/2014/main" id="{F254CB41-29C5-624B-8285-91B9701248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74927" y="1924001"/>
            <a:ext cx="300001" cy="300079"/>
          </a:xfrm>
          <a:prstGeom prst="rect">
            <a:avLst/>
          </a:prstGeom>
        </p:spPr>
      </p:pic>
      <p:pic>
        <p:nvPicPr>
          <p:cNvPr id="106" name="Graphic 79">
            <a:extLst>
              <a:ext uri="{FF2B5EF4-FFF2-40B4-BE49-F238E27FC236}">
                <a16:creationId xmlns:a16="http://schemas.microsoft.com/office/drawing/2014/main" id="{1C3DB581-04A1-2C4E-8C14-DE2BDB827E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94925" y="804258"/>
            <a:ext cx="551919" cy="552063"/>
          </a:xfrm>
          <a:prstGeom prst="rect">
            <a:avLst/>
          </a:prstGeom>
        </p:spPr>
      </p:pic>
      <p:sp>
        <p:nvSpPr>
          <p:cNvPr id="107" name="CustomShape 15">
            <a:extLst>
              <a:ext uri="{FF2B5EF4-FFF2-40B4-BE49-F238E27FC236}">
                <a16:creationId xmlns:a16="http://schemas.microsoft.com/office/drawing/2014/main" id="{54F44FF8-B6AF-4F41-B7F7-7A746DA87633}"/>
              </a:ext>
            </a:extLst>
          </p:cNvPr>
          <p:cNvSpPr/>
          <p:nvPr/>
        </p:nvSpPr>
        <p:spPr>
          <a:xfrm>
            <a:off x="269814" y="1805718"/>
            <a:ext cx="768875" cy="884933"/>
          </a:xfrm>
          <a:prstGeom prst="rect">
            <a:avLst/>
          </a:prstGeom>
          <a:noFill/>
        </p:spPr>
        <p:txBody>
          <a:bodyPr wrap="square" lIns="91271" tIns="45636" rIns="0" bIns="0" rtlCol="0" anchor="t" anchorCtr="0">
            <a:noAutofit/>
          </a:bodyPr>
          <a:lstStyle/>
          <a:p>
            <a:pPr marL="0" marR="0" lvl="0" indent="0" algn="l" defTabSz="68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Core automation</a:t>
            </a:r>
          </a:p>
        </p:txBody>
      </p:sp>
      <p:pic>
        <p:nvPicPr>
          <p:cNvPr id="108" name="Graphic 81" descr="Mining tools">
            <a:extLst>
              <a:ext uri="{FF2B5EF4-FFF2-40B4-BE49-F238E27FC236}">
                <a16:creationId xmlns:a16="http://schemas.microsoft.com/office/drawing/2014/main" id="{2EE7D382-1A6D-EC4A-BCB0-862A5307DA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11782" y="905165"/>
            <a:ext cx="346838" cy="346928"/>
          </a:xfrm>
          <a:prstGeom prst="rect">
            <a:avLst/>
          </a:prstGeom>
        </p:spPr>
      </p:pic>
      <p:sp>
        <p:nvSpPr>
          <p:cNvPr id="109" name="CustomShape 15">
            <a:extLst>
              <a:ext uri="{FF2B5EF4-FFF2-40B4-BE49-F238E27FC236}">
                <a16:creationId xmlns:a16="http://schemas.microsoft.com/office/drawing/2014/main" id="{B152F1C8-BBEB-3D4B-AD10-57CC7DF73A73}"/>
              </a:ext>
            </a:extLst>
          </p:cNvPr>
          <p:cNvSpPr/>
          <p:nvPr/>
        </p:nvSpPr>
        <p:spPr>
          <a:xfrm>
            <a:off x="5892396" y="1348406"/>
            <a:ext cx="914400" cy="353070"/>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Operational </a:t>
            </a:r>
            <a:b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intelligence</a:t>
            </a:r>
          </a:p>
        </p:txBody>
      </p:sp>
      <p:sp>
        <p:nvSpPr>
          <p:cNvPr id="110" name="CustomShape 15">
            <a:extLst>
              <a:ext uri="{FF2B5EF4-FFF2-40B4-BE49-F238E27FC236}">
                <a16:creationId xmlns:a16="http://schemas.microsoft.com/office/drawing/2014/main" id="{6E414F24-37C0-EB47-81ED-8912470D5200}"/>
              </a:ext>
            </a:extLst>
          </p:cNvPr>
          <p:cNvSpPr/>
          <p:nvPr/>
        </p:nvSpPr>
        <p:spPr>
          <a:xfrm>
            <a:off x="4320200" y="1292960"/>
            <a:ext cx="914400" cy="400065"/>
          </a:xfrm>
          <a:prstGeom prst="rect">
            <a:avLst/>
          </a:prstGeom>
          <a:noFill/>
        </p:spPr>
        <p:txBody>
          <a:bodyPr wrap="square" lIns="0" tIns="0" rIns="0" bIns="68453" rtlCol="0" anchor="b"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RPA and </a:t>
            </a:r>
            <a:b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digital labor</a:t>
            </a:r>
          </a:p>
        </p:txBody>
      </p:sp>
      <p:pic>
        <p:nvPicPr>
          <p:cNvPr id="111" name="Graphic 86">
            <a:extLst>
              <a:ext uri="{FF2B5EF4-FFF2-40B4-BE49-F238E27FC236}">
                <a16:creationId xmlns:a16="http://schemas.microsoft.com/office/drawing/2014/main" id="{B35B0197-7CD4-0247-818B-C19719D9F6E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3127" y="795868"/>
            <a:ext cx="562935" cy="563082"/>
          </a:xfrm>
          <a:prstGeom prst="rect">
            <a:avLst/>
          </a:prstGeom>
        </p:spPr>
      </p:pic>
      <p:sp>
        <p:nvSpPr>
          <p:cNvPr id="112" name="CustomShape 15">
            <a:extLst>
              <a:ext uri="{FF2B5EF4-FFF2-40B4-BE49-F238E27FC236}">
                <a16:creationId xmlns:a16="http://schemas.microsoft.com/office/drawing/2014/main" id="{1D1B61D2-625D-2946-A428-C5BF0EC95E0F}"/>
              </a:ext>
            </a:extLst>
          </p:cNvPr>
          <p:cNvSpPr/>
          <p:nvPr/>
        </p:nvSpPr>
        <p:spPr>
          <a:xfrm>
            <a:off x="3429646" y="2351060"/>
            <a:ext cx="1005840" cy="364033"/>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dirty="0">
                <a:ln>
                  <a:noFill/>
                </a:ln>
                <a:solidFill>
                  <a:srgbClr val="FFFFFF"/>
                </a:solidFill>
                <a:effectLst/>
                <a:uLnTx/>
                <a:uFillTx/>
                <a:latin typeface="Arial"/>
                <a:ea typeface="+mn-ea"/>
                <a:cs typeface="Arial"/>
              </a:rPr>
              <a:t>Workflow automation</a:t>
            </a:r>
          </a:p>
        </p:txBody>
      </p:sp>
      <p:sp>
        <p:nvSpPr>
          <p:cNvPr id="113" name="CustomShape 15">
            <a:extLst>
              <a:ext uri="{FF2B5EF4-FFF2-40B4-BE49-F238E27FC236}">
                <a16:creationId xmlns:a16="http://schemas.microsoft.com/office/drawing/2014/main" id="{314FC64B-A11A-5944-B43D-27AA2B769770}"/>
              </a:ext>
            </a:extLst>
          </p:cNvPr>
          <p:cNvSpPr/>
          <p:nvPr/>
        </p:nvSpPr>
        <p:spPr>
          <a:xfrm>
            <a:off x="5049674" y="2351060"/>
            <a:ext cx="1005840" cy="364033"/>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Decision management</a:t>
            </a:r>
          </a:p>
        </p:txBody>
      </p:sp>
      <p:sp>
        <p:nvSpPr>
          <p:cNvPr id="114" name="CustomShape 15">
            <a:extLst>
              <a:ext uri="{FF2B5EF4-FFF2-40B4-BE49-F238E27FC236}">
                <a16:creationId xmlns:a16="http://schemas.microsoft.com/office/drawing/2014/main" id="{9CBA3988-376C-CC42-8DA6-3608979C9AEA}"/>
              </a:ext>
            </a:extLst>
          </p:cNvPr>
          <p:cNvSpPr/>
          <p:nvPr/>
        </p:nvSpPr>
        <p:spPr>
          <a:xfrm>
            <a:off x="6586482" y="2351060"/>
            <a:ext cx="1005840" cy="364033"/>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Content </a:t>
            </a:r>
          </a:p>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services</a:t>
            </a:r>
          </a:p>
        </p:txBody>
      </p:sp>
      <p:grpSp>
        <p:nvGrpSpPr>
          <p:cNvPr id="7" name="Group 6">
            <a:extLst>
              <a:ext uri="{FF2B5EF4-FFF2-40B4-BE49-F238E27FC236}">
                <a16:creationId xmlns:a16="http://schemas.microsoft.com/office/drawing/2014/main" id="{3BD1D4CB-0E68-6C49-BCEB-307BDD44F69F}"/>
              </a:ext>
            </a:extLst>
          </p:cNvPr>
          <p:cNvGrpSpPr/>
          <p:nvPr/>
        </p:nvGrpSpPr>
        <p:grpSpPr>
          <a:xfrm>
            <a:off x="1682126" y="1849716"/>
            <a:ext cx="6179703" cy="890005"/>
            <a:chOff x="1742201" y="1824172"/>
            <a:chExt cx="6179703" cy="890005"/>
          </a:xfrm>
        </p:grpSpPr>
        <p:sp>
          <p:nvSpPr>
            <p:cNvPr id="134" name="Rectangle 133">
              <a:extLst>
                <a:ext uri="{FF2B5EF4-FFF2-40B4-BE49-F238E27FC236}">
                  <a16:creationId xmlns:a16="http://schemas.microsoft.com/office/drawing/2014/main" id="{3893C786-927D-BE41-9D87-CAC48BC396C5}"/>
                </a:ext>
              </a:extLst>
            </p:cNvPr>
            <p:cNvSpPr/>
            <p:nvPr/>
          </p:nvSpPr>
          <p:spPr bwMode="auto">
            <a:xfrm>
              <a:off x="1742201" y="1824172"/>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5" name="Rectangle 134">
              <a:extLst>
                <a:ext uri="{FF2B5EF4-FFF2-40B4-BE49-F238E27FC236}">
                  <a16:creationId xmlns:a16="http://schemas.microsoft.com/office/drawing/2014/main" id="{3893C786-927D-BE41-9D87-CAC48BC396C5}"/>
                </a:ext>
              </a:extLst>
            </p:cNvPr>
            <p:cNvSpPr/>
            <p:nvPr/>
          </p:nvSpPr>
          <p:spPr bwMode="auto">
            <a:xfrm>
              <a:off x="3321379"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6" name="Rectangle 135">
              <a:extLst>
                <a:ext uri="{FF2B5EF4-FFF2-40B4-BE49-F238E27FC236}">
                  <a16:creationId xmlns:a16="http://schemas.microsoft.com/office/drawing/2014/main" id="{3893C786-927D-BE41-9D87-CAC48BC396C5}"/>
                </a:ext>
              </a:extLst>
            </p:cNvPr>
            <p:cNvSpPr/>
            <p:nvPr/>
          </p:nvSpPr>
          <p:spPr bwMode="auto">
            <a:xfrm>
              <a:off x="4876564" y="1825029"/>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7" name="Rectangle 136">
              <a:extLst>
                <a:ext uri="{FF2B5EF4-FFF2-40B4-BE49-F238E27FC236}">
                  <a16:creationId xmlns:a16="http://schemas.microsoft.com/office/drawing/2014/main" id="{3893C786-927D-BE41-9D87-CAC48BC396C5}"/>
                </a:ext>
              </a:extLst>
            </p:cNvPr>
            <p:cNvSpPr/>
            <p:nvPr/>
          </p:nvSpPr>
          <p:spPr bwMode="auto">
            <a:xfrm>
              <a:off x="6449215" y="1826945"/>
              <a:ext cx="1472689" cy="887232"/>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grpSp>
      <p:grpSp>
        <p:nvGrpSpPr>
          <p:cNvPr id="16" name="Group 15">
            <a:extLst>
              <a:ext uri="{FF2B5EF4-FFF2-40B4-BE49-F238E27FC236}">
                <a16:creationId xmlns:a16="http://schemas.microsoft.com/office/drawing/2014/main" id="{D6D7B5E9-AF90-FD46-AEDF-32B87878181F}"/>
              </a:ext>
            </a:extLst>
          </p:cNvPr>
          <p:cNvGrpSpPr/>
          <p:nvPr/>
        </p:nvGrpSpPr>
        <p:grpSpPr>
          <a:xfrm>
            <a:off x="2496288" y="833162"/>
            <a:ext cx="4587988" cy="887232"/>
            <a:chOff x="2452925" y="848698"/>
            <a:chExt cx="4587988" cy="887232"/>
          </a:xfrm>
        </p:grpSpPr>
        <p:sp>
          <p:nvSpPr>
            <p:cNvPr id="132" name="Rectangle 131">
              <a:extLst>
                <a:ext uri="{FF2B5EF4-FFF2-40B4-BE49-F238E27FC236}">
                  <a16:creationId xmlns:a16="http://schemas.microsoft.com/office/drawing/2014/main" id="{3893C786-927D-BE41-9D87-CAC48BC396C5}"/>
                </a:ext>
              </a:extLst>
            </p:cNvPr>
            <p:cNvSpPr/>
            <p:nvPr/>
          </p:nvSpPr>
          <p:spPr bwMode="auto">
            <a:xfrm>
              <a:off x="4010575" y="848698"/>
              <a:ext cx="1472689"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33" name="Rectangle 132">
              <a:extLst>
                <a:ext uri="{FF2B5EF4-FFF2-40B4-BE49-F238E27FC236}">
                  <a16:creationId xmlns:a16="http://schemas.microsoft.com/office/drawing/2014/main" id="{3893C786-927D-BE41-9D87-CAC48BC396C5}"/>
                </a:ext>
              </a:extLst>
            </p:cNvPr>
            <p:cNvSpPr/>
            <p:nvPr/>
          </p:nvSpPr>
          <p:spPr bwMode="auto">
            <a:xfrm>
              <a:off x="5568224" y="848698"/>
              <a:ext cx="1472689"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sp>
          <p:nvSpPr>
            <p:cNvPr id="141" name="Rectangle 140">
              <a:extLst>
                <a:ext uri="{FF2B5EF4-FFF2-40B4-BE49-F238E27FC236}">
                  <a16:creationId xmlns:a16="http://schemas.microsoft.com/office/drawing/2014/main" id="{3893C786-927D-BE41-9D87-CAC48BC396C5}"/>
                </a:ext>
              </a:extLst>
            </p:cNvPr>
            <p:cNvSpPr/>
            <p:nvPr/>
          </p:nvSpPr>
          <p:spPr bwMode="auto">
            <a:xfrm>
              <a:off x="2452925" y="848698"/>
              <a:ext cx="1472689" cy="887232"/>
            </a:xfrm>
            <a:prstGeom prst="rect">
              <a:avLst/>
            </a:prstGeom>
            <a:solidFill>
              <a:schemeClr val="bg1">
                <a:alpha val="18000"/>
              </a:schemeClr>
            </a:solidFill>
            <a:ln w="635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grpSp>
      <p:sp>
        <p:nvSpPr>
          <p:cNvPr id="122" name="Title 1">
            <a:extLst>
              <a:ext uri="{FF2B5EF4-FFF2-40B4-BE49-F238E27FC236}">
                <a16:creationId xmlns:a16="http://schemas.microsoft.com/office/drawing/2014/main" id="{F8B888EB-9203-D341-AA7D-1B69FCC919E3}"/>
              </a:ext>
            </a:extLst>
          </p:cNvPr>
          <p:cNvSpPr txBox="1">
            <a:spLocks/>
          </p:cNvSpPr>
          <p:nvPr/>
        </p:nvSpPr>
        <p:spPr>
          <a:xfrm>
            <a:off x="215482" y="203978"/>
            <a:ext cx="7867043" cy="32647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marL="0" marR="0" lvl="0" indent="0" algn="l" defTabSz="685097" rtl="0" eaLnBrk="1" fontAlgn="base" latinLnBrk="0" hangingPunct="1">
              <a:lnSpc>
                <a:spcPct val="90000"/>
              </a:lnSpc>
              <a:spcBef>
                <a:spcPct val="0"/>
              </a:spcBef>
              <a:spcAft>
                <a:spcPct val="0"/>
              </a:spcAft>
              <a:buClrTx/>
              <a:buSzTx/>
              <a:buFontTx/>
              <a:buNone/>
              <a:tabLst/>
              <a:defRPr/>
            </a:pPr>
            <a:r>
              <a:rPr kumimoji="0" lang="en-US" sz="2398"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Capabilities of IBM Business Automation</a:t>
            </a:r>
          </a:p>
        </p:txBody>
      </p:sp>
      <p:sp>
        <p:nvSpPr>
          <p:cNvPr id="129" name="Slide Number Placeholder 2">
            <a:extLst>
              <a:ext uri="{FF2B5EF4-FFF2-40B4-BE49-F238E27FC236}">
                <a16:creationId xmlns:a16="http://schemas.microsoft.com/office/drawing/2014/main" id="{2427E5F4-F016-1D48-B376-4CE4162075DD}"/>
              </a:ext>
            </a:extLst>
          </p:cNvPr>
          <p:cNvSpPr txBox="1">
            <a:spLocks/>
          </p:cNvSpPr>
          <p:nvPr/>
        </p:nvSpPr>
        <p:spPr>
          <a:xfrm>
            <a:off x="7084292" y="4866356"/>
            <a:ext cx="1827040" cy="166533"/>
          </a:xfrm>
          <a:prstGeom prst="rect">
            <a:avLst/>
          </a:prstGeom>
        </p:spPr>
        <p:txBody>
          <a:bodyPr vert="horz" lIns="0" tIns="0" rIns="0" bIns="0" rtlCol="0" anchor="ctr"/>
          <a:lstStyle>
            <a:defPPr>
              <a:defRPr lang="en-US"/>
            </a:defPPr>
            <a:lvl1pPr marL="0" algn="r" defTabSz="685749" rtl="0" eaLnBrk="1" latinLnBrk="0" hangingPunct="1">
              <a:defRPr sz="600" kern="1200">
                <a:solidFill>
                  <a:schemeClr val="bg1"/>
                </a:solidFill>
                <a:latin typeface="IBM Plex Sans" panose="020B0503050203000203" pitchFamily="34" charset="0"/>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marL="0" marR="0" lvl="0" indent="0" algn="r" defTabSz="685046" rtl="0" eaLnBrk="1" fontAlgn="auto" latinLnBrk="0" hangingPunct="1">
              <a:lnSpc>
                <a:spcPct val="100000"/>
              </a:lnSpc>
              <a:spcBef>
                <a:spcPts val="0"/>
              </a:spcBef>
              <a:spcAft>
                <a:spcPts val="0"/>
              </a:spcAft>
              <a:buClrTx/>
              <a:buSzTx/>
              <a:buFontTx/>
              <a:buNone/>
              <a:tabLst/>
              <a:defRPr/>
            </a:pPr>
            <a:fld id="{59395FB3-9C97-154F-86B2-7E381B951268}" type="slidenum">
              <a:rPr kumimoji="0" lang="en-US" sz="599" b="0" i="0" u="none" strike="noStrike" kern="1200" cap="none" spc="0" normalizeH="0" baseline="0" noProof="0">
                <a:ln>
                  <a:noFill/>
                </a:ln>
                <a:solidFill>
                  <a:schemeClr val="tx1"/>
                </a:solidFill>
                <a:effectLst/>
                <a:uLnTx/>
                <a:uFillTx/>
                <a:latin typeface="Arial" panose="020B0604020202020204" pitchFamily="34" charset="0"/>
                <a:ea typeface="+mn-ea"/>
                <a:cs typeface="+mn-cs"/>
              </a:rPr>
              <a:pPr marL="0" marR="0" lvl="0" indent="0" algn="r" defTabSz="685046" rtl="0" eaLnBrk="1" fontAlgn="auto" latinLnBrk="0" hangingPunct="1">
                <a:lnSpc>
                  <a:spcPct val="100000"/>
                </a:lnSpc>
                <a:spcBef>
                  <a:spcPts val="0"/>
                </a:spcBef>
                <a:spcAft>
                  <a:spcPts val="0"/>
                </a:spcAft>
                <a:buClrTx/>
                <a:buSzTx/>
                <a:buFontTx/>
                <a:buNone/>
                <a:tabLst/>
                <a:defRPr/>
              </a:pPr>
              <a:t>8</a:t>
            </a:fld>
            <a:endParaRPr kumimoji="0" lang="en-US" sz="599"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76" name="Rectangle 75">
            <a:extLst>
              <a:ext uri="{FF2B5EF4-FFF2-40B4-BE49-F238E27FC236}">
                <a16:creationId xmlns:a16="http://schemas.microsoft.com/office/drawing/2014/main" id="{42ADC158-EDE0-714D-A3D7-BBAA62E8C249}"/>
              </a:ext>
            </a:extLst>
          </p:cNvPr>
          <p:cNvSpPr/>
          <p:nvPr/>
        </p:nvSpPr>
        <p:spPr>
          <a:xfrm>
            <a:off x="218855" y="3327629"/>
            <a:ext cx="2103120" cy="1371600"/>
          </a:xfrm>
          <a:prstGeom prst="rect">
            <a:avLst/>
          </a:prstGeom>
          <a:solidFill>
            <a:srgbClr val="FFC000"/>
          </a:solidFill>
          <a:ln>
            <a:noFill/>
          </a:ln>
        </p:spPr>
        <p:txBody>
          <a:bodyPr wrap="square" lIns="91440" tIns="91440" rIns="0" bIns="0">
            <a:noAutofit/>
          </a:bodyPr>
          <a:lstStyle/>
          <a:p>
            <a:pPr marL="0" marR="0" lvl="0" indent="0" algn="l" defTabSz="684133" rtl="0" eaLnBrk="1" fontAlgn="auto" latinLnBrk="0" hangingPunct="1">
              <a:lnSpc>
                <a:spcPct val="100000"/>
              </a:lnSpc>
              <a:spcBef>
                <a:spcPts val="0"/>
              </a:spcBef>
              <a:spcAft>
                <a:spcPts val="549"/>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a:t>
            </a: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Process mining and modeling</a:t>
            </a:r>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Discover frequency, rework, duration, and cost from real data</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Generate process models  </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Analyze impact on KPIs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Simulate future processes</a:t>
            </a:r>
          </a:p>
        </p:txBody>
      </p:sp>
      <p:grpSp>
        <p:nvGrpSpPr>
          <p:cNvPr id="89" name="Group 88">
            <a:extLst>
              <a:ext uri="{FF2B5EF4-FFF2-40B4-BE49-F238E27FC236}">
                <a16:creationId xmlns:a16="http://schemas.microsoft.com/office/drawing/2014/main" id="{24961A15-FAF7-3D4A-9AE0-D3250E3EDED5}"/>
              </a:ext>
            </a:extLst>
          </p:cNvPr>
          <p:cNvGrpSpPr/>
          <p:nvPr/>
        </p:nvGrpSpPr>
        <p:grpSpPr>
          <a:xfrm>
            <a:off x="4618815" y="3341326"/>
            <a:ext cx="2099869" cy="1371600"/>
            <a:chOff x="4897530" y="5008286"/>
            <a:chExt cx="5669280" cy="4410528"/>
          </a:xfrm>
        </p:grpSpPr>
        <p:sp>
          <p:nvSpPr>
            <p:cNvPr id="90" name="Rectangle 89">
              <a:extLst>
                <a:ext uri="{FF2B5EF4-FFF2-40B4-BE49-F238E27FC236}">
                  <a16:creationId xmlns:a16="http://schemas.microsoft.com/office/drawing/2014/main" id="{92756F94-1F5B-8948-A998-6DCC303BF619}"/>
                </a:ext>
              </a:extLst>
            </p:cNvPr>
            <p:cNvSpPr/>
            <p:nvPr/>
          </p:nvSpPr>
          <p:spPr>
            <a:xfrm>
              <a:off x="4897530" y="5008286"/>
              <a:ext cx="5669280" cy="4410528"/>
            </a:xfrm>
            <a:prstGeom prst="rect">
              <a:avLst/>
            </a:prstGeom>
            <a:solidFill>
              <a:schemeClr val="accent6">
                <a:alpha val="40000"/>
              </a:schemeClr>
            </a:solidFill>
            <a:ln>
              <a:noFill/>
            </a:ln>
          </p:spPr>
          <p:txBody>
            <a:bodyPr wrap="square" lIns="91440" tIns="91440" rIns="91440" bIns="0" anchor="t">
              <a:noAutofit/>
            </a:bodyPr>
            <a:lstStyle/>
            <a:p>
              <a:pPr marL="0" marR="0" lvl="0" indent="0" algn="l" defTabSz="684133" rtl="0" eaLnBrk="1" fontAlgn="auto" latinLnBrk="0" hangingPunct="1">
                <a:lnSpc>
                  <a:spcPct val="100000"/>
                </a:lnSpc>
                <a:spcBef>
                  <a:spcPts val="0"/>
                </a:spcBef>
                <a:spcAft>
                  <a:spcPts val="549"/>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           </a:t>
              </a:r>
              <a:r>
                <a:rPr kumimoji="0" lang="en-US" sz="10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Core automation</a:t>
              </a:r>
              <a:endParaRPr kumimoji="0" lang="en-US" sz="8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endParaRP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Content services</a:t>
              </a:r>
              <a:endParaRPr kumimoji="0" lang="en-US" sz="800" b="0" i="0" u="none" strike="noStrike" kern="1200" cap="none" spc="0" normalizeH="0" baseline="0" noProof="0" dirty="0">
                <a:ln>
                  <a:noFill/>
                </a:ln>
                <a:solidFill>
                  <a:srgbClr val="000000"/>
                </a:solidFill>
                <a:effectLst/>
                <a:uLnTx/>
                <a:uFillTx/>
                <a:latin typeface="Arial" panose="020B0604020202020204"/>
                <a:ea typeface="+mn-lt"/>
                <a:cs typeface="Arial" panose="020B0604020202020204"/>
              </a:endParaRP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Document processing</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Arial"/>
                </a:rPr>
                <a:t>Workflow automation</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Decision management</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Low-code applications</a:t>
              </a:r>
            </a:p>
          </p:txBody>
        </p:sp>
        <p:pic>
          <p:nvPicPr>
            <p:cNvPr id="91" name="Graphic 90">
              <a:extLst>
                <a:ext uri="{FF2B5EF4-FFF2-40B4-BE49-F238E27FC236}">
                  <a16:creationId xmlns:a16="http://schemas.microsoft.com/office/drawing/2014/main" id="{973AD59B-CD42-704A-BB77-A159AE4FEF49}"/>
                </a:ext>
              </a:extLst>
            </p:cNvPr>
            <p:cNvPicPr>
              <a:picLocks noChangeAspect="1"/>
            </p:cNvPicPr>
            <p:nvPr/>
          </p:nvPicPr>
          <p:blipFill>
            <a:blip r:embed="rId17">
              <a:alphaModFix/>
              <a:extLst>
                <a:ext uri="{96DAC541-7B7A-43D3-8B79-37D633B846F1}">
                  <asvg:svgBlip xmlns:asvg="http://schemas.microsoft.com/office/drawing/2016/SVG/main" r:embed="rId18"/>
                </a:ext>
              </a:extLst>
            </a:blip>
            <a:srcRect/>
            <a:stretch/>
          </p:blipFill>
          <p:spPr>
            <a:xfrm>
              <a:off x="4919175" y="5012566"/>
              <a:ext cx="1008523" cy="1008521"/>
            </a:xfrm>
            <a:prstGeom prst="rect">
              <a:avLst/>
            </a:prstGeom>
          </p:spPr>
        </p:pic>
      </p:grpSp>
      <p:grpSp>
        <p:nvGrpSpPr>
          <p:cNvPr id="92" name="Group 91">
            <a:extLst>
              <a:ext uri="{FF2B5EF4-FFF2-40B4-BE49-F238E27FC236}">
                <a16:creationId xmlns:a16="http://schemas.microsoft.com/office/drawing/2014/main" id="{B7C3EC4A-91DF-134D-BC18-A50F1C9ACFCA}"/>
              </a:ext>
            </a:extLst>
          </p:cNvPr>
          <p:cNvGrpSpPr/>
          <p:nvPr/>
        </p:nvGrpSpPr>
        <p:grpSpPr>
          <a:xfrm>
            <a:off x="6802231" y="3341571"/>
            <a:ext cx="2113168" cy="1371600"/>
            <a:chOff x="10925272" y="476250"/>
            <a:chExt cx="3748152" cy="4410528"/>
          </a:xfrm>
        </p:grpSpPr>
        <p:sp>
          <p:nvSpPr>
            <p:cNvPr id="93" name="Rectangle 92">
              <a:extLst>
                <a:ext uri="{FF2B5EF4-FFF2-40B4-BE49-F238E27FC236}">
                  <a16:creationId xmlns:a16="http://schemas.microsoft.com/office/drawing/2014/main" id="{BD1591B7-3091-0346-9734-426952961769}"/>
                </a:ext>
              </a:extLst>
            </p:cNvPr>
            <p:cNvSpPr/>
            <p:nvPr/>
          </p:nvSpPr>
          <p:spPr>
            <a:xfrm>
              <a:off x="10943096" y="476250"/>
              <a:ext cx="3730328" cy="4410528"/>
            </a:xfrm>
            <a:prstGeom prst="rect">
              <a:avLst/>
            </a:prstGeom>
            <a:solidFill>
              <a:schemeClr val="accent6">
                <a:alpha val="40000"/>
              </a:schemeClr>
            </a:solidFill>
            <a:ln>
              <a:noFill/>
            </a:ln>
          </p:spPr>
          <p:txBody>
            <a:bodyPr wrap="none" lIns="91440" tIns="91440" rIns="91440" bIns="0" anchor="t">
              <a:noAutofit/>
            </a:bodyPr>
            <a:lstStyle/>
            <a:p>
              <a:pPr marL="0" marR="0" lvl="0" indent="0" algn="l" defTabSz="684133" rtl="0" eaLnBrk="1" fontAlgn="auto" latinLnBrk="0" hangingPunct="1">
                <a:lnSpc>
                  <a:spcPct val="100000"/>
                </a:lnSpc>
                <a:spcBef>
                  <a:spcPts val="0"/>
                </a:spcBef>
                <a:spcAft>
                  <a:spcPts val="549"/>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IBM Plex Sans" charset="0"/>
                  <a:cs typeface="Arial" panose="020B0604020202020204" pitchFamily="34" charset="0"/>
                </a:rPr>
                <a:t>        AI and operational intelligence</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Apply AI to operational data</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Classify and understand content</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Prioritize tasks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Make predictive decisions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Build intelligent chatbots</a:t>
              </a:r>
            </a:p>
          </p:txBody>
        </p:sp>
        <p:pic>
          <p:nvPicPr>
            <p:cNvPr id="94" name="Graphic 93">
              <a:extLst>
                <a:ext uri="{FF2B5EF4-FFF2-40B4-BE49-F238E27FC236}">
                  <a16:creationId xmlns:a16="http://schemas.microsoft.com/office/drawing/2014/main" id="{3309754D-A38E-DF40-A981-FB820CC9F8C4}"/>
                </a:ext>
              </a:extLst>
            </p:cNvPr>
            <p:cNvPicPr>
              <a:picLocks noChangeAspect="1"/>
            </p:cNvPicPr>
            <p:nvPr/>
          </p:nvPicPr>
          <p:blipFill>
            <a:blip r:embed="rId19">
              <a:alphaModFix/>
              <a:extLst>
                <a:ext uri="{96DAC541-7B7A-43D3-8B79-37D633B846F1}">
                  <asvg:svgBlip xmlns:asvg="http://schemas.microsoft.com/office/drawing/2016/SVG/main" r:embed="rId20"/>
                </a:ext>
              </a:extLst>
            </a:blip>
            <a:srcRect/>
            <a:stretch/>
          </p:blipFill>
          <p:spPr>
            <a:xfrm>
              <a:off x="10925272" y="540437"/>
              <a:ext cx="630633" cy="792274"/>
            </a:xfrm>
            <a:prstGeom prst="rect">
              <a:avLst/>
            </a:prstGeom>
          </p:spPr>
        </p:pic>
      </p:grpSp>
      <p:grpSp>
        <p:nvGrpSpPr>
          <p:cNvPr id="95" name="Group 94">
            <a:extLst>
              <a:ext uri="{FF2B5EF4-FFF2-40B4-BE49-F238E27FC236}">
                <a16:creationId xmlns:a16="http://schemas.microsoft.com/office/drawing/2014/main" id="{5CE900B5-682D-2B46-9EA9-196C2A2C86DE}"/>
              </a:ext>
            </a:extLst>
          </p:cNvPr>
          <p:cNvGrpSpPr/>
          <p:nvPr/>
        </p:nvGrpSpPr>
        <p:grpSpPr>
          <a:xfrm>
            <a:off x="2424837" y="3331786"/>
            <a:ext cx="2103122" cy="1371600"/>
            <a:chOff x="3382284" y="257897"/>
            <a:chExt cx="4186698" cy="4392802"/>
          </a:xfrm>
        </p:grpSpPr>
        <p:sp>
          <p:nvSpPr>
            <p:cNvPr id="96" name="Rectangle 95">
              <a:extLst>
                <a:ext uri="{FF2B5EF4-FFF2-40B4-BE49-F238E27FC236}">
                  <a16:creationId xmlns:a16="http://schemas.microsoft.com/office/drawing/2014/main" id="{74433583-1ECA-4542-A097-CF3D5A439169}"/>
                </a:ext>
              </a:extLst>
            </p:cNvPr>
            <p:cNvSpPr/>
            <p:nvPr/>
          </p:nvSpPr>
          <p:spPr>
            <a:xfrm>
              <a:off x="3382284" y="257897"/>
              <a:ext cx="4186698" cy="4392802"/>
            </a:xfrm>
            <a:prstGeom prst="rect">
              <a:avLst/>
            </a:prstGeom>
            <a:solidFill>
              <a:schemeClr val="accent6">
                <a:alpha val="40000"/>
              </a:schemeClr>
            </a:solidFill>
            <a:ln>
              <a:noFill/>
            </a:ln>
          </p:spPr>
          <p:txBody>
            <a:bodyPr wrap="square" lIns="91440" tIns="91440" rIns="91440" bIns="0">
              <a:noAutofit/>
            </a:bodyPr>
            <a:lstStyle/>
            <a:p>
              <a:pPr marL="0" marR="0" lvl="0" indent="0" algn="l" defTabSz="684133" rtl="0" eaLnBrk="1" fontAlgn="auto" latinLnBrk="0" hangingPunct="1">
                <a:lnSpc>
                  <a:spcPct val="100000"/>
                </a:lnSpc>
                <a:spcBef>
                  <a:spcPts val="0"/>
                </a:spcBef>
                <a:spcAft>
                  <a:spcPts val="549"/>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             </a:t>
              </a: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RPA and digital labor</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Perform repetitive tasks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Act on data extracted from unstructured documents</a:t>
              </a:r>
            </a:p>
            <a:p>
              <a:pPr marL="91440" marR="0" lvl="0" indent="-91440" algn="l" defTabSz="684133" rtl="0" eaLnBrk="1" fontAlgn="auto" latinLnBrk="0" hangingPunct="1">
                <a:lnSpc>
                  <a:spcPct val="100000"/>
                </a:lnSpc>
                <a:spcBef>
                  <a:spcPts val="499"/>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rPr>
                <a:t>Automate systems that do not have APIs</a:t>
              </a:r>
            </a:p>
          </p:txBody>
        </p:sp>
        <p:pic>
          <p:nvPicPr>
            <p:cNvPr id="97" name="Graphic 96">
              <a:extLst>
                <a:ext uri="{FF2B5EF4-FFF2-40B4-BE49-F238E27FC236}">
                  <a16:creationId xmlns:a16="http://schemas.microsoft.com/office/drawing/2014/main" id="{F1EDB173-6607-F747-AEB9-FED882C0FB5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84924" y="288454"/>
              <a:ext cx="904897" cy="1008730"/>
            </a:xfrm>
            <a:prstGeom prst="rect">
              <a:avLst/>
            </a:prstGeom>
          </p:spPr>
        </p:pic>
      </p:grpSp>
      <p:pic>
        <p:nvPicPr>
          <p:cNvPr id="139" name="Graphic 138" descr="Mining tools">
            <a:extLst>
              <a:ext uri="{FF2B5EF4-FFF2-40B4-BE49-F238E27FC236}">
                <a16:creationId xmlns:a16="http://schemas.microsoft.com/office/drawing/2014/main" id="{1D473ABF-0CEC-5841-AC81-AEE8454C504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9522" y="3358052"/>
            <a:ext cx="241516" cy="246384"/>
          </a:xfrm>
          <a:prstGeom prst="rect">
            <a:avLst/>
          </a:prstGeom>
        </p:spPr>
      </p:pic>
      <p:sp>
        <p:nvSpPr>
          <p:cNvPr id="140" name="Rectangle 139">
            <a:extLst>
              <a:ext uri="{FF2B5EF4-FFF2-40B4-BE49-F238E27FC236}">
                <a16:creationId xmlns:a16="http://schemas.microsoft.com/office/drawing/2014/main" id="{387E2C55-F66E-A44B-A070-B7AF140D52BE}"/>
              </a:ext>
            </a:extLst>
          </p:cNvPr>
          <p:cNvSpPr/>
          <p:nvPr/>
        </p:nvSpPr>
        <p:spPr bwMode="auto">
          <a:xfrm>
            <a:off x="1664663" y="1828851"/>
            <a:ext cx="6169920" cy="887232"/>
          </a:xfrm>
          <a:prstGeom prst="rect">
            <a:avLst/>
          </a:prstGeom>
          <a:solidFill>
            <a:schemeClr val="accent6">
              <a:alpha val="80000"/>
            </a:schemeClr>
          </a:solidFill>
          <a:ln w="6350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75" tIns="26975" rIns="26975" bIns="26975" numCol="1" rtlCol="0" anchor="t" anchorCtr="0" compatLnSpc="1">
            <a:prstTxWarp prst="textNoShape">
              <a:avLst/>
            </a:prstTxWarp>
          </a:bodyPr>
          <a:lstStyle/>
          <a:p>
            <a:pPr marL="0" marR="0" lvl="0" indent="0" algn="l" defTabSz="513960" rtl="0" eaLnBrk="1" fontAlgn="auto" latinLnBrk="0" hangingPunct="1">
              <a:lnSpc>
                <a:spcPct val="100000"/>
              </a:lnSpc>
              <a:spcBef>
                <a:spcPts val="0"/>
              </a:spcBef>
              <a:spcAft>
                <a:spcPts val="0"/>
              </a:spcAft>
              <a:buClrTx/>
              <a:buSzTx/>
              <a:buFontTx/>
              <a:buNone/>
              <a:tabLst/>
              <a:defRPr/>
            </a:pPr>
            <a:endParaRPr kumimoji="0" lang="en-US" sz="1049" b="0" i="0" u="none" strike="noStrike" kern="120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endParaRPr>
          </a:p>
        </p:txBody>
      </p:sp>
      <p:cxnSp>
        <p:nvCxnSpPr>
          <p:cNvPr id="13" name="Straight Connector 12">
            <a:extLst>
              <a:ext uri="{FF2B5EF4-FFF2-40B4-BE49-F238E27FC236}">
                <a16:creationId xmlns:a16="http://schemas.microsoft.com/office/drawing/2014/main" id="{A0DDE4DF-1281-5B4F-BEAE-838B402A317E}"/>
              </a:ext>
            </a:extLst>
          </p:cNvPr>
          <p:cNvCxnSpPr>
            <a:cxnSpLocks/>
          </p:cNvCxnSpPr>
          <p:nvPr/>
        </p:nvCxnSpPr>
        <p:spPr bwMode="auto">
          <a:xfrm>
            <a:off x="1697807"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2F4D4DB-F5A0-9E49-A5D4-3C6909B2449A}"/>
              </a:ext>
            </a:extLst>
          </p:cNvPr>
          <p:cNvCxnSpPr>
            <a:cxnSpLocks/>
          </p:cNvCxnSpPr>
          <p:nvPr/>
        </p:nvCxnSpPr>
        <p:spPr bwMode="auto">
          <a:xfrm>
            <a:off x="5419371" y="2938504"/>
            <a:ext cx="2381453" cy="0"/>
          </a:xfrm>
          <a:prstGeom prst="line">
            <a:avLst/>
          </a:prstGeom>
          <a:ln w="19050">
            <a:solidFill>
              <a:schemeClr val="accent6">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5" name="CustomShape 15">
            <a:extLst>
              <a:ext uri="{FF2B5EF4-FFF2-40B4-BE49-F238E27FC236}">
                <a16:creationId xmlns:a16="http://schemas.microsoft.com/office/drawing/2014/main" id="{A24DD1A3-02D2-094A-8DDB-954865B92FC7}"/>
              </a:ext>
            </a:extLst>
          </p:cNvPr>
          <p:cNvSpPr/>
          <p:nvPr/>
        </p:nvSpPr>
        <p:spPr>
          <a:xfrm>
            <a:off x="4079260" y="2855063"/>
            <a:ext cx="1375353" cy="164198"/>
          </a:xfrm>
          <a:prstGeom prst="rect">
            <a:avLst/>
          </a:prstGeom>
          <a:noFill/>
        </p:spPr>
        <p:txBody>
          <a:bodyPr wrap="square" lIns="0" tIns="0" rIns="0" bIns="68453" rtlCol="0" anchor="t"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r>
              <a:rPr kumimoji="0" lang="en-US" sz="8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AI and machine learning</a:t>
            </a:r>
          </a:p>
        </p:txBody>
      </p:sp>
      <p:sp>
        <p:nvSpPr>
          <p:cNvPr id="53" name="CustomShape 15">
            <a:extLst>
              <a:ext uri="{FF2B5EF4-FFF2-40B4-BE49-F238E27FC236}">
                <a16:creationId xmlns:a16="http://schemas.microsoft.com/office/drawing/2014/main" id="{AB0390CE-9997-1244-8B5B-3E809F2D923B}"/>
              </a:ext>
            </a:extLst>
          </p:cNvPr>
          <p:cNvSpPr/>
          <p:nvPr/>
        </p:nvSpPr>
        <p:spPr>
          <a:xfrm>
            <a:off x="1664663" y="2810513"/>
            <a:ext cx="6169920" cy="274467"/>
          </a:xfrm>
          <a:prstGeom prst="rect">
            <a:avLst/>
          </a:prstGeom>
          <a:solidFill>
            <a:schemeClr val="accent6">
              <a:alpha val="80000"/>
            </a:schemeClr>
          </a:solidFill>
          <a:ln w="63500" cmpd="sng">
            <a:solidFill>
              <a:schemeClr val="accent6"/>
            </a:solidFill>
            <a:extLst>
              <a:ext uri="{C807C97D-BFC1-408E-A445-0C87EB9F89A2}">
                <ask:lineSketchStyleProps xmlns:ask="http://schemas.microsoft.com/office/drawing/2018/sketchyshapes">
                  <ask:type>
                    <ask:lineSketchNone/>
                  </ask:type>
                </ask:lineSketchStyleProps>
              </a:ext>
            </a:extLst>
          </a:ln>
        </p:spPr>
        <p:txBody>
          <a:bodyPr wrap="square" lIns="0" tIns="0" rIns="0" bIns="68453" rtlCol="0" anchor="ctr" anchorCtr="0">
            <a:noAutofit/>
          </a:bodyPr>
          <a:lstStyle/>
          <a:p>
            <a:pPr marL="0" marR="0" lvl="0" indent="0" algn="ctr" defTabSz="684378" rtl="0" eaLnBrk="1" fontAlgn="auto" latinLnBrk="0" hangingPunct="1">
              <a:lnSpc>
                <a:spcPct val="100000"/>
              </a:lnSpc>
              <a:spcBef>
                <a:spcPts val="0"/>
              </a:spcBef>
              <a:spcAft>
                <a:spcPts val="0"/>
              </a:spcAft>
              <a:buClrTx/>
              <a:buSzTx/>
              <a:buFontTx/>
              <a:buNone/>
              <a:tabLst/>
              <a:defRPr/>
            </a:pPr>
            <a:endParaRPr kumimoji="0" lang="en-US" sz="824"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74139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video game&#10;&#10;Description automatically generated">
            <a:extLst>
              <a:ext uri="{FF2B5EF4-FFF2-40B4-BE49-F238E27FC236}">
                <a16:creationId xmlns:a16="http://schemas.microsoft.com/office/drawing/2014/main" id="{B2364BD2-2FD6-7341-A708-CC872FAE386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39452" y="1342480"/>
            <a:ext cx="5296285" cy="2786189"/>
          </a:xfrm>
          <a:prstGeom prst="rect">
            <a:avLst/>
          </a:prstGeom>
          <a:solidFill>
            <a:schemeClr val="bg1"/>
          </a:solidFill>
          <a:ln w="12700">
            <a:solidFill>
              <a:srgbClr val="BEBEBE"/>
            </a:solidFill>
          </a:ln>
        </p:spPr>
      </p:pic>
      <p:sp>
        <p:nvSpPr>
          <p:cNvPr id="25" name="Content Placeholder 1">
            <a:extLst>
              <a:ext uri="{FF2B5EF4-FFF2-40B4-BE49-F238E27FC236}">
                <a16:creationId xmlns:a16="http://schemas.microsoft.com/office/drawing/2014/main" id="{2B371485-C8B9-784D-831A-74402BB2FF79}"/>
              </a:ext>
            </a:extLst>
          </p:cNvPr>
          <p:cNvSpPr txBox="1">
            <a:spLocks/>
          </p:cNvSpPr>
          <p:nvPr/>
        </p:nvSpPr>
        <p:spPr>
          <a:xfrm>
            <a:off x="223483" y="1272223"/>
            <a:ext cx="1767196" cy="3430396"/>
          </a:xfrm>
          <a:prstGeom prst="rect">
            <a:avLst/>
          </a:prstGeom>
          <a:solidFill>
            <a:schemeClr val="bg1">
              <a:alpha val="0"/>
            </a:schemeClr>
          </a:solidFill>
        </p:spPr>
        <p:txBody>
          <a:bodyPr vert="horz" lIns="0" tIns="0" rIns="0" bIns="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0815" indent="-170815">
              <a:buFont typeface="System Font Regular"/>
              <a:buChar char="–"/>
              <a:defRPr/>
            </a:pPr>
            <a:r>
              <a:rPr lang="en-US" sz="950" dirty="0">
                <a:solidFill>
                  <a:schemeClr val="bg1"/>
                </a:solidFill>
                <a:latin typeface="Arial"/>
                <a:cs typeface="Arial"/>
              </a:rPr>
              <a:t>Work collaboratively across teams and departments to model business processes without the need to meet in person or on a firm schedule</a:t>
            </a:r>
            <a:endParaRPr lang="en-US" sz="950" dirty="0">
              <a:solidFill>
                <a:schemeClr val="bg1"/>
              </a:solidFill>
              <a:latin typeface="Arial"/>
            </a:endParaRPr>
          </a:p>
          <a:p>
            <a:pPr marL="170815" indent="-170815">
              <a:buFont typeface="System Font Regular"/>
              <a:buChar char="–"/>
              <a:defRPr/>
            </a:pPr>
            <a:r>
              <a:rPr lang="en-US" sz="950" dirty="0">
                <a:solidFill>
                  <a:schemeClr val="bg1"/>
                </a:solidFill>
                <a:latin typeface="Arial"/>
                <a:cs typeface="Arial"/>
              </a:rPr>
              <a:t>Central, shared repository </a:t>
            </a:r>
            <a:br>
              <a:rPr lang="en-US" sz="950" dirty="0">
                <a:solidFill>
                  <a:schemeClr val="bg1"/>
                </a:solidFill>
                <a:latin typeface="Arial" panose="020B0604020202020204" pitchFamily="34" charset="0"/>
              </a:rPr>
            </a:br>
            <a:r>
              <a:rPr lang="en-US" sz="950" dirty="0">
                <a:solidFill>
                  <a:schemeClr val="bg1"/>
                </a:solidFill>
                <a:latin typeface="Arial"/>
                <a:cs typeface="Arial"/>
              </a:rPr>
              <a:t>is always up to date with all changes in real time, eliminating the time to search for the latest version and potential for rework</a:t>
            </a:r>
            <a:endParaRPr lang="en-US" sz="950" dirty="0">
              <a:solidFill>
                <a:schemeClr val="bg1"/>
              </a:solidFill>
              <a:latin typeface="Arial"/>
            </a:endParaRPr>
          </a:p>
          <a:p>
            <a:pPr marL="170815" indent="-170815">
              <a:buFont typeface="System Font Regular"/>
              <a:buChar char="–"/>
              <a:defRPr/>
            </a:pPr>
            <a:r>
              <a:rPr lang="en-US" sz="950" dirty="0">
                <a:solidFill>
                  <a:schemeClr val="bg1"/>
                </a:solidFill>
                <a:latin typeface="Arial"/>
                <a:cs typeface="Arial"/>
              </a:rPr>
              <a:t>Improve processes and identify efficiencies from a big-picture view of business processes</a:t>
            </a:r>
          </a:p>
          <a:p>
            <a:pPr marL="170815" indent="-170815">
              <a:buFont typeface="System Font Regular"/>
              <a:buChar char="–"/>
              <a:defRPr/>
            </a:pPr>
            <a:r>
              <a:rPr lang="en-US" sz="950" dirty="0">
                <a:solidFill>
                  <a:schemeClr val="bg1"/>
                </a:solidFill>
                <a:latin typeface="Arial"/>
                <a:cs typeface="Arial"/>
              </a:rPr>
              <a:t>Runs in the cloud and accessed through a web browser—just log in and go—non-disruptive to your IT organization</a:t>
            </a:r>
          </a:p>
          <a:p>
            <a:pPr marL="170815" indent="-170815">
              <a:buFont typeface="System Font Regular"/>
              <a:buChar char="–"/>
              <a:defRPr/>
            </a:pPr>
            <a:endParaRPr lang="en-US" sz="950" dirty="0">
              <a:solidFill>
                <a:schemeClr val="bg1"/>
              </a:solidFill>
              <a:latin typeface="Arial" panose="020B0604020202020204" pitchFamily="34" charset="0"/>
            </a:endParaRPr>
          </a:p>
          <a:p>
            <a:pPr marL="170815" indent="-170815">
              <a:buFont typeface="System Font Regular"/>
              <a:buChar char="–"/>
              <a:defRPr/>
            </a:pPr>
            <a:endParaRPr lang="en-US" sz="950" dirty="0">
              <a:solidFill>
                <a:schemeClr val="bg1"/>
              </a:solidFill>
              <a:latin typeface="Arial" panose="020B0604020202020204" pitchFamily="34" charset="0"/>
            </a:endParaRPr>
          </a:p>
          <a:p>
            <a:pPr marL="170815" indent="-170815" defTabSz="228371">
              <a:spcBef>
                <a:spcPts val="549"/>
              </a:spcBef>
              <a:buFont typeface="System Font Regular"/>
              <a:buChar char="–"/>
              <a:defRPr/>
            </a:pPr>
            <a:endParaRPr lang="en-US" sz="950" dirty="0">
              <a:solidFill>
                <a:schemeClr val="bg1"/>
              </a:solidFill>
              <a:latin typeface="Arial" panose="020B0604020202020204" pitchFamily="34" charset="0"/>
            </a:endParaRPr>
          </a:p>
          <a:p>
            <a:pPr marL="170815" indent="-170815" defTabSz="228371">
              <a:spcBef>
                <a:spcPts val="549"/>
              </a:spcBef>
              <a:buFont typeface="System Font Regular"/>
              <a:buChar char="–"/>
              <a:defRPr/>
            </a:pPr>
            <a:endParaRPr lang="en-US" sz="950" dirty="0">
              <a:solidFill>
                <a:schemeClr val="bg1"/>
              </a:solidFill>
              <a:latin typeface="Arial" panose="020B0604020202020204" pitchFamily="34" charset="0"/>
            </a:endParaRPr>
          </a:p>
          <a:p>
            <a:pPr marL="170815" indent="-170815" defTabSz="228371">
              <a:spcBef>
                <a:spcPts val="549"/>
              </a:spcBef>
              <a:spcAft>
                <a:spcPts val="549"/>
              </a:spcAft>
              <a:buFont typeface="System Font Regular"/>
              <a:buChar char="–"/>
              <a:defRPr/>
            </a:pPr>
            <a:endParaRPr lang="en-US" sz="950" dirty="0">
              <a:solidFill>
                <a:schemeClr val="bg1"/>
              </a:solidFill>
              <a:latin typeface="Arial" panose="020B0604020202020204" pitchFamily="34" charset="0"/>
            </a:endParaRPr>
          </a:p>
          <a:p>
            <a:pPr marL="170815" indent="-170815" defTabSz="228371">
              <a:spcBef>
                <a:spcPts val="0"/>
              </a:spcBef>
              <a:spcAft>
                <a:spcPts val="549"/>
              </a:spcAft>
              <a:buFont typeface="System Font Regular"/>
              <a:buChar char="–"/>
              <a:defRPr/>
            </a:pPr>
            <a:endParaRPr lang="en-US" sz="950" dirty="0">
              <a:solidFill>
                <a:schemeClr val="bg1"/>
              </a:solidFill>
              <a:latin typeface="Arial" panose="020B0604020202020204" pitchFamily="34" charset="0"/>
            </a:endParaRPr>
          </a:p>
        </p:txBody>
      </p:sp>
      <p:sp>
        <p:nvSpPr>
          <p:cNvPr id="29" name="Rectangle 28">
            <a:extLst>
              <a:ext uri="{FF2B5EF4-FFF2-40B4-BE49-F238E27FC236}">
                <a16:creationId xmlns:a16="http://schemas.microsoft.com/office/drawing/2014/main" id="{5086A664-D8F9-1E4C-BB17-6154889C98E6}"/>
              </a:ext>
            </a:extLst>
          </p:cNvPr>
          <p:cNvSpPr/>
          <p:nvPr/>
        </p:nvSpPr>
        <p:spPr>
          <a:xfrm>
            <a:off x="2507114" y="4076114"/>
            <a:ext cx="5328623" cy="415114"/>
          </a:xfrm>
          <a:prstGeom prst="rect">
            <a:avLst/>
          </a:prstGeom>
          <a:solidFill>
            <a:schemeClr val="bg1">
              <a:alpha val="0"/>
            </a:schemeClr>
          </a:solidFill>
        </p:spPr>
        <p:txBody>
          <a:bodyPr wrap="square" lIns="0" tIns="137033" rIns="0" bIns="0">
            <a:spAutoFit/>
          </a:bodyPr>
          <a:lstStyle/>
          <a:p>
            <a:pPr defTabSz="685503" eaLnBrk="0" hangingPunct="0">
              <a:spcBef>
                <a:spcPct val="50000"/>
              </a:spcBef>
              <a:buClr>
                <a:srgbClr val="009999"/>
              </a:buClr>
              <a:defRPr/>
            </a:pPr>
            <a:r>
              <a:rPr lang="en-US" sz="899" dirty="0">
                <a:solidFill>
                  <a:schemeClr val="bg1"/>
                </a:solidFill>
                <a:latin typeface="Arial" panose="020B0604020202020204" pitchFamily="34" charset="0"/>
                <a:cs typeface="Arial" panose="020B0604020202020204" pitchFamily="34" charset="0"/>
              </a:rPr>
              <a:t>Document and analyze an extensive set of process details with out-of-the-box and customizable properties</a:t>
            </a:r>
          </a:p>
        </p:txBody>
      </p:sp>
      <p:pic>
        <p:nvPicPr>
          <p:cNvPr id="13" name="Graphic 12">
            <a:extLst>
              <a:ext uri="{FF2B5EF4-FFF2-40B4-BE49-F238E27FC236}">
                <a16:creationId xmlns:a16="http://schemas.microsoft.com/office/drawing/2014/main" id="{381B1FDB-7D36-A545-A20C-8DF4D16AF4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577" y="218080"/>
            <a:ext cx="516879" cy="516879"/>
          </a:xfrm>
          <a:prstGeom prst="rect">
            <a:avLst/>
          </a:prstGeom>
        </p:spPr>
      </p:pic>
      <p:sp>
        <p:nvSpPr>
          <p:cNvPr id="15" name="Text Placeholder 6">
            <a:extLst>
              <a:ext uri="{FF2B5EF4-FFF2-40B4-BE49-F238E27FC236}">
                <a16:creationId xmlns:a16="http://schemas.microsoft.com/office/drawing/2014/main" id="{7AD711A0-DDCB-5145-A316-3302DC92EB16}"/>
              </a:ext>
            </a:extLst>
          </p:cNvPr>
          <p:cNvSpPr txBox="1">
            <a:spLocks/>
          </p:cNvSpPr>
          <p:nvPr/>
        </p:nvSpPr>
        <p:spPr>
          <a:xfrm>
            <a:off x="981542" y="221407"/>
            <a:ext cx="2179524" cy="210391"/>
          </a:xfrm>
          <a:prstGeom prst="rect">
            <a:avLst/>
          </a:prstGeom>
          <a:solidFill>
            <a:schemeClr val="bg1">
              <a:alpha val="0"/>
            </a:schemeClr>
          </a:solidFill>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456743">
              <a:spcBef>
                <a:spcPts val="1099"/>
              </a:spcBef>
              <a:buClr>
                <a:srgbClr val="000000"/>
              </a:buClr>
              <a:defRPr/>
            </a:pPr>
            <a:r>
              <a:rPr lang="en-US" sz="1199" kern="0" dirty="0">
                <a:solidFill>
                  <a:schemeClr val="bg1"/>
                </a:solidFill>
                <a:latin typeface="Arial" panose="020B0604020202020204" pitchFamily="34" charset="0"/>
                <a:cs typeface="Arial" panose="020B0604020202020204" pitchFamily="34" charset="0"/>
              </a:rPr>
              <a:t>Process modeling</a:t>
            </a:r>
          </a:p>
        </p:txBody>
      </p:sp>
      <p:sp>
        <p:nvSpPr>
          <p:cNvPr id="12" name="TextBox 11">
            <a:extLst>
              <a:ext uri="{FF2B5EF4-FFF2-40B4-BE49-F238E27FC236}">
                <a16:creationId xmlns:a16="http://schemas.microsoft.com/office/drawing/2014/main" id="{4BCE274B-AA1C-B940-93F3-F1C3B2479238}"/>
              </a:ext>
            </a:extLst>
          </p:cNvPr>
          <p:cNvSpPr txBox="1"/>
          <p:nvPr/>
        </p:nvSpPr>
        <p:spPr>
          <a:xfrm>
            <a:off x="3161066" y="4576510"/>
            <a:ext cx="4624984" cy="307648"/>
          </a:xfrm>
          <a:prstGeom prst="rect">
            <a:avLst/>
          </a:prstGeom>
          <a:solidFill>
            <a:schemeClr val="bg1">
              <a:alpha val="0"/>
            </a:schemeClr>
          </a:solidFill>
        </p:spPr>
        <p:txBody>
          <a:bodyPr wrap="none" rtlCol="0">
            <a:spAutoFit/>
          </a:bodyPr>
          <a:lstStyle/>
          <a:p>
            <a:pPr algn="l"/>
            <a:r>
              <a:rPr lang="en-US" sz="1399" dirty="0">
                <a:solidFill>
                  <a:srgbClr val="3764FF"/>
                </a:solidFill>
                <a:latin typeface="Arial" panose="020B0604020202020204" pitchFamily="34" charset="0"/>
                <a:ea typeface="IBM Plex Sans" charset="0"/>
                <a:cs typeface="Arial" panose="020B0604020202020204" pitchFamily="34" charset="0"/>
              </a:rPr>
              <a:t>Improved team productivity in a remote working context</a:t>
            </a:r>
          </a:p>
        </p:txBody>
      </p:sp>
      <p:sp>
        <p:nvSpPr>
          <p:cNvPr id="4" name="Title 3">
            <a:extLst>
              <a:ext uri="{FF2B5EF4-FFF2-40B4-BE49-F238E27FC236}">
                <a16:creationId xmlns:a16="http://schemas.microsoft.com/office/drawing/2014/main" id="{3D1A1B99-DCD0-EA49-886B-B2BC280ABF47}"/>
              </a:ext>
            </a:extLst>
          </p:cNvPr>
          <p:cNvSpPr>
            <a:spLocks noGrp="1"/>
          </p:cNvSpPr>
          <p:nvPr>
            <p:ph type="title"/>
          </p:nvPr>
        </p:nvSpPr>
        <p:spPr>
          <a:xfrm>
            <a:off x="981542" y="424910"/>
            <a:ext cx="4142232" cy="804672"/>
          </a:xfrm>
          <a:solidFill>
            <a:schemeClr val="bg1">
              <a:alpha val="0"/>
            </a:schemeClr>
          </a:solidFill>
        </p:spPr>
        <p:txBody>
          <a:bodyPr/>
          <a:lstStyle/>
          <a:p>
            <a:r>
              <a:rPr lang="en-US" dirty="0">
                <a:solidFill>
                  <a:schemeClr val="bg1"/>
                </a:solidFill>
              </a:rPr>
              <a:t>Collaborate across teams</a:t>
            </a:r>
          </a:p>
        </p:txBody>
      </p:sp>
    </p:spTree>
    <p:extLst>
      <p:ext uri="{BB962C8B-B14F-4D97-AF65-F5344CB8AC3E}">
        <p14:creationId xmlns:p14="http://schemas.microsoft.com/office/powerpoint/2010/main" val="2702630354"/>
      </p:ext>
    </p:extLst>
  </p:cSld>
  <p:clrMapOvr>
    <a:masterClrMapping/>
  </p:clrMapOvr>
</p:sld>
</file>

<file path=ppt/theme/theme1.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Naked-template" id="{38482274-8AD0-3B48-BC15-CBEB83BC3AA0}" vid="{045B8C44-5484-6A43-913D-21B9458BF858}"/>
    </a:ext>
  </a:extLst>
</a:theme>
</file>

<file path=ppt/theme/theme2.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Naked-template" id="{38482274-8AD0-3B48-BC15-CBEB83BC3AA0}" vid="{811E0A52-E040-4B42-8D27-38F35F52C397}"/>
    </a:ext>
  </a:extLst>
</a:theme>
</file>

<file path=ppt/theme/theme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
  <TotalTime>22538</TotalTime>
  <Words>13802</Words>
  <Application>Microsoft Macintosh PowerPoint</Application>
  <PresentationFormat>On-screen Show (16:9)</PresentationFormat>
  <Paragraphs>1285</Paragraphs>
  <Slides>51</Slides>
  <Notes>51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.AppleSystemUIFont</vt:lpstr>
      <vt:lpstr>Arial</vt:lpstr>
      <vt:lpstr>Arial,Sans-Serif</vt:lpstr>
      <vt:lpstr>IBM Plex Sans</vt:lpstr>
      <vt:lpstr>IBM Plex Sans Light</vt:lpstr>
      <vt:lpstr>Monaco</vt:lpstr>
      <vt:lpstr>System Font Regular</vt:lpstr>
      <vt:lpstr>Verdana</vt:lpstr>
      <vt:lpstr>Wingdings</vt:lpstr>
      <vt:lpstr>IBM 2020 Master template (black background)</vt:lpstr>
      <vt:lpstr>IBM 2020 Master template (white background)</vt:lpstr>
      <vt:lpstr>IBM Business Automation  End-to-end business automation to accelerate growth and performance, a deep dive</vt:lpstr>
      <vt:lpstr>Opportunities for automation  are everywhere</vt:lpstr>
      <vt:lpstr>There are gaps in the path to success   </vt:lpstr>
      <vt:lpstr>Addressing performance gaps with business automation  </vt:lpstr>
      <vt:lpstr>Capabilities of IBM Business Automation  Complete, integrated solution for digitizing and automating work</vt:lpstr>
      <vt:lpstr>PowerPoint Presentation</vt:lpstr>
      <vt:lpstr>IBM Business Automation: Automation accelerators</vt:lpstr>
      <vt:lpstr>PowerPoint Presentation</vt:lpstr>
      <vt:lpstr>Collaborate across teams</vt:lpstr>
      <vt:lpstr>The customer view of the organization and processes</vt:lpstr>
      <vt:lpstr>PowerPoint Presentation</vt:lpstr>
      <vt:lpstr>Easily build bots to automate repetitive tasks  </vt:lpstr>
      <vt:lpstr>PowerPoint Presentation</vt:lpstr>
      <vt:lpstr>Content services</vt:lpstr>
      <vt:lpstr>Document processing</vt:lpstr>
      <vt:lpstr>Document processing</vt:lpstr>
      <vt:lpstr>PowerPoint Presentation</vt:lpstr>
      <vt:lpstr>Decision management</vt:lpstr>
      <vt:lpstr>Low-code applications</vt:lpstr>
      <vt:lpstr>PowerPoint Presentation</vt:lpstr>
      <vt:lpstr>Apply AI to operational data</vt:lpstr>
      <vt:lpstr>Classify and understand content</vt:lpstr>
      <vt:lpstr>Intelligent task prioritization    </vt:lpstr>
      <vt:lpstr>Make predictive decisions</vt:lpstr>
      <vt:lpstr>Build intelligent chatbots</vt:lpstr>
      <vt:lpstr>IBM Business Automation in action – Refund approvals scenario  Achieving 80% straight-through processing</vt:lpstr>
      <vt:lpstr>Refund approvals scenario</vt:lpstr>
      <vt:lpstr>Drive straight-through processing with business automation</vt:lpstr>
      <vt:lpstr>PowerPoint Presentation</vt:lpstr>
      <vt:lpstr>Increase velocity and reduce costs with SaaS  </vt:lpstr>
      <vt:lpstr>IBM Cloud Pak for Business Automation named a leader</vt:lpstr>
      <vt:lpstr>Why IBM Business Automation?  </vt:lpstr>
      <vt:lpstr>Thank you</vt:lpstr>
      <vt:lpstr>PowerPoint Presentation</vt:lpstr>
      <vt:lpstr>Alternative detailed slides</vt:lpstr>
      <vt:lpstr>IBM Business Automation in action – Refund approvals scenario  Achieving 80% straight-through processing</vt:lpstr>
      <vt:lpstr>Refund approvals scenario</vt:lpstr>
      <vt:lpstr>Current situation: Core automation combined with manual work</vt:lpstr>
      <vt:lpstr>Add robotic process automation to automatically process refunds</vt:lpstr>
      <vt:lpstr>Add document processing to automatically capture unstructured data</vt:lpstr>
      <vt:lpstr>Add intelligent chatbots to interact with customers</vt:lpstr>
      <vt:lpstr>Add predictive analytics to make more profitable decisions</vt:lpstr>
      <vt:lpstr>Capability of IBM Business Automation – Core automation</vt:lpstr>
      <vt:lpstr>Digitize content</vt:lpstr>
      <vt:lpstr>Capture and process documents</vt:lpstr>
      <vt:lpstr>Manage work</vt:lpstr>
      <vt:lpstr>Automate decisions</vt:lpstr>
      <vt:lpstr>Build low-code applications</vt:lpstr>
      <vt:lpstr>Expert Lab Services</vt:lpstr>
      <vt:lpstr>Deploy a  “quick win”  project in  6 weeks</vt:lpstr>
      <vt:lpstr>Automation Innovation Workshop</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Ninja: Enablement Standards Edition    Cailey Giorgi cailey.giorgi@ibm.com  Louise McNicoll louisem@ca.ibm.com</dc:title>
  <dc:subject/>
  <dc:creator>Louise McNicoll</dc:creator>
  <cp:keywords/>
  <dc:description/>
  <cp:lastModifiedBy>Gregory R Pollack</cp:lastModifiedBy>
  <cp:revision>2359</cp:revision>
  <cp:lastPrinted>2021-08-09T20:25:32Z</cp:lastPrinted>
  <dcterms:created xsi:type="dcterms:W3CDTF">2021-02-25T14:04:31Z</dcterms:created>
  <dcterms:modified xsi:type="dcterms:W3CDTF">2022-04-18T13:47:33Z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IBM_VERSION">
    <vt:lpwstr>Version 1.3 2022-03-01  </vt:lpwstr>
  </property>
  <property fmtid="{D5CDD505-2E9C-101B-9397-08002B2CF9AE}" pid="3" name="_IBM_OWNER">
    <vt:lpwstr>IBM Technology Enablement</vt:lpwstr>
  </property>
</Properties>
</file>